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4" r:id="rId12"/>
    <p:sldId id="265" r:id="rId13"/>
  </p:sldIdLst>
  <p:sldSz cx="18288000" cy="10287000"/>
  <p:notesSz cx="6858000" cy="9144000"/>
  <p:embeddedFontLst>
    <p:embeddedFont>
      <p:font typeface="Arial Bold" panose="020B0704020202020204" pitchFamily="34" charset="0"/>
      <p:regular r:id="rId14"/>
      <p:bold r:id="rId15"/>
    </p:embeddedFont>
    <p:embeddedFont>
      <p:font typeface="Hero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ing.nspcc.org.uk/safeguarding-child-protection-schools/school-visitor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brand@bcs.uk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630" y="8064798"/>
            <a:ext cx="1452390" cy="1843135"/>
          </a:xfrm>
          <a:custGeom>
            <a:avLst/>
            <a:gdLst/>
            <a:ahLst/>
            <a:cxnLst/>
            <a:rect l="l" t="t" r="r" b="b"/>
            <a:pathLst>
              <a:path w="1452390" h="1843135">
                <a:moveTo>
                  <a:pt x="0" y="0"/>
                </a:moveTo>
                <a:lnTo>
                  <a:pt x="1452391" y="0"/>
                </a:lnTo>
                <a:lnTo>
                  <a:pt x="1452391" y="1843135"/>
                </a:lnTo>
                <a:lnTo>
                  <a:pt x="0" y="1843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1028700"/>
            <a:ext cx="9858957" cy="5429838"/>
          </a:xfrm>
          <a:custGeom>
            <a:avLst/>
            <a:gdLst/>
            <a:ahLst/>
            <a:cxnLst/>
            <a:rect l="l" t="t" r="r" b="b"/>
            <a:pathLst>
              <a:path w="11424011" h="5429838">
                <a:moveTo>
                  <a:pt x="0" y="0"/>
                </a:moveTo>
                <a:lnTo>
                  <a:pt x="11424012" y="0"/>
                </a:lnTo>
                <a:lnTo>
                  <a:pt x="11424012" y="5429838"/>
                </a:lnTo>
                <a:lnTo>
                  <a:pt x="0" y="5429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59" t="-35533" r="-60666" b="-730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537829" y="0"/>
            <a:ext cx="7750171" cy="10287000"/>
          </a:xfrm>
          <a:custGeom>
            <a:avLst/>
            <a:gdLst/>
            <a:ahLst/>
            <a:cxnLst/>
            <a:rect l="l" t="t" r="r" b="b"/>
            <a:pathLst>
              <a:path w="8159660" h="10287000">
                <a:moveTo>
                  <a:pt x="0" y="0"/>
                </a:moveTo>
                <a:lnTo>
                  <a:pt x="8159660" y="0"/>
                </a:lnTo>
                <a:lnTo>
                  <a:pt x="81596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684" r="-528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535933" y="1521455"/>
            <a:ext cx="9367472" cy="8765545"/>
          </a:xfrm>
          <a:custGeom>
            <a:avLst/>
            <a:gdLst/>
            <a:ahLst/>
            <a:cxnLst/>
            <a:rect l="l" t="t" r="r" b="b"/>
            <a:pathLst>
              <a:path w="9367472" h="9671086">
                <a:moveTo>
                  <a:pt x="0" y="0"/>
                </a:moveTo>
                <a:lnTo>
                  <a:pt x="9367472" y="0"/>
                </a:lnTo>
                <a:lnTo>
                  <a:pt x="9367472" y="9671085"/>
                </a:lnTo>
                <a:lnTo>
                  <a:pt x="0" y="9671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198" t="-10126" r="-30983" b="-103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844989" y="2181950"/>
            <a:ext cx="7450290" cy="380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37"/>
              </a:lnSpc>
            </a:pPr>
            <a:r>
              <a:rPr lang="en-US" sz="12206">
                <a:solidFill>
                  <a:srgbClr val="030303"/>
                </a:solidFill>
                <a:latin typeface="Arial"/>
                <a:ea typeface="Arial"/>
                <a:cs typeface="Arial"/>
                <a:sym typeface="Arial"/>
              </a:rPr>
              <a:t>Help me</a:t>
            </a:r>
          </a:p>
          <a:p>
            <a:pPr algn="l">
              <a:lnSpc>
                <a:spcPts val="14037"/>
              </a:lnSpc>
            </a:pPr>
            <a:r>
              <a:rPr lang="en-US" sz="12206">
                <a:solidFill>
                  <a:srgbClr val="030303"/>
                </a:solidFill>
                <a:latin typeface="Arial"/>
                <a:ea typeface="Arial"/>
                <a:cs typeface="Arial"/>
                <a:sym typeface="Arial"/>
              </a:rPr>
              <a:t>inspire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4989" y="6018057"/>
            <a:ext cx="10025206" cy="80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4"/>
              </a:lnSpc>
            </a:pPr>
            <a:r>
              <a:rPr lang="en-US" sz="4953" b="1" spc="173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presentation toolkit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" y="0"/>
            <a:ext cx="7836929" cy="10287000"/>
          </a:xfrm>
          <a:custGeom>
            <a:avLst/>
            <a:gdLst/>
            <a:ahLst/>
            <a:cxnLst/>
            <a:rect l="l" t="t" r="r" b="b"/>
            <a:pathLst>
              <a:path w="8159660" h="10287000">
                <a:moveTo>
                  <a:pt x="8159660" y="0"/>
                </a:moveTo>
                <a:lnTo>
                  <a:pt x="0" y="0"/>
                </a:lnTo>
                <a:lnTo>
                  <a:pt x="0" y="10287000"/>
                </a:lnTo>
                <a:lnTo>
                  <a:pt x="8159660" y="10287000"/>
                </a:lnTo>
                <a:lnTo>
                  <a:pt x="8159660" y="0"/>
                </a:lnTo>
                <a:close/>
              </a:path>
            </a:pathLst>
          </a:custGeom>
          <a:blipFill>
            <a:blip r:embed="rId2"/>
            <a:stretch>
              <a:fillRect l="-129238" r="-41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198971" y="1028700"/>
            <a:ext cx="7815651" cy="9258300"/>
          </a:xfrm>
          <a:custGeom>
            <a:avLst/>
            <a:gdLst/>
            <a:ahLst/>
            <a:cxnLst/>
            <a:rect l="l" t="t" r="r" b="b"/>
            <a:pathLst>
              <a:path w="7815651" h="9938084">
                <a:moveTo>
                  <a:pt x="0" y="0"/>
                </a:moveTo>
                <a:lnTo>
                  <a:pt x="7815652" y="0"/>
                </a:lnTo>
                <a:lnTo>
                  <a:pt x="7815652" y="9938084"/>
                </a:lnTo>
                <a:lnTo>
                  <a:pt x="0" y="993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248" b="-73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792745" y="3722029"/>
            <a:ext cx="6816912" cy="389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Thanks for playing such a key part in inspiring the next generation of technologists! Your voice matters — sharing your passion and insights is helping to shape the future of tech.</a:t>
            </a:r>
          </a:p>
          <a:p>
            <a:pPr algn="l">
              <a:lnSpc>
                <a:spcPts val="3380"/>
              </a:lnSpc>
            </a:pPr>
            <a:endParaRPr lang="en-US" sz="2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80"/>
              </a:lnSpc>
            </a:pP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Let’s work together to support young people as they explore exciting digital opportunities.</a:t>
            </a:r>
          </a:p>
          <a:p>
            <a:pPr algn="l">
              <a:lnSpc>
                <a:spcPts val="3380"/>
              </a:lnSpc>
            </a:pPr>
            <a:endParaRPr lang="en-US" sz="2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80"/>
              </a:lnSpc>
            </a:pPr>
            <a:endParaRPr lang="en-US" sz="2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92745" y="1672399"/>
            <a:ext cx="7309564" cy="185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73"/>
              </a:lnSpc>
            </a:pPr>
            <a:r>
              <a:rPr lang="en-US" sz="11003" dirty="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1608649" y="-1166981"/>
            <a:ext cx="6076085" cy="6076085"/>
          </a:xfrm>
          <a:custGeom>
            <a:avLst/>
            <a:gdLst/>
            <a:ahLst/>
            <a:cxnLst/>
            <a:rect l="l" t="t" r="r" b="b"/>
            <a:pathLst>
              <a:path w="6076085" h="6076085">
                <a:moveTo>
                  <a:pt x="0" y="0"/>
                </a:moveTo>
                <a:lnTo>
                  <a:pt x="6076085" y="0"/>
                </a:lnTo>
                <a:lnTo>
                  <a:pt x="6076085" y="6076085"/>
                </a:lnTo>
                <a:lnTo>
                  <a:pt x="0" y="6076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2"/>
          <p:cNvSpPr txBox="1"/>
          <p:nvPr/>
        </p:nvSpPr>
        <p:spPr>
          <a:xfrm>
            <a:off x="3780533" y="3420866"/>
            <a:ext cx="10726934" cy="495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We’re a global community of over 70,000 people, all working to make IT better for society: raising industry standards, supporting people working in tech and tackling ethical challenges to ensure technology benefits everyone.</a:t>
            </a:r>
          </a:p>
          <a:p>
            <a:pPr algn="ctr">
              <a:lnSpc>
                <a:spcPts val="3871"/>
              </a:lnSpc>
            </a:pPr>
            <a:endParaRPr lang="en-US" sz="2765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3871"/>
              </a:lnSpc>
            </a:pPr>
            <a:r>
              <a:rPr lang="en-US" sz="2765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We’re passionate about inspiring young people and equipping them with the skills they need to thrive in the industry. BCS proudly leads CAS (Computing at School), which is a vibrant community of educators, focused on supporting teachers and ensuring every child has access to the best computing education.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810247" y="-567216"/>
            <a:ext cx="4479281" cy="44792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C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21679" y="1773832"/>
            <a:ext cx="3369668" cy="33696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34989" y="1566262"/>
            <a:ext cx="9418022" cy="148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sz="7800" dirty="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BCS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77653" y="7311827"/>
            <a:ext cx="2642255" cy="264225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95968" y="6492246"/>
            <a:ext cx="3892032" cy="3651887"/>
          </a:xfrm>
          <a:custGeom>
            <a:avLst/>
            <a:gdLst/>
            <a:ahLst/>
            <a:cxnLst/>
            <a:rect l="l" t="t" r="r" b="b"/>
            <a:pathLst>
              <a:path w="3892032" h="3651887">
                <a:moveTo>
                  <a:pt x="0" y="0"/>
                </a:moveTo>
                <a:lnTo>
                  <a:pt x="3892032" y="0"/>
                </a:lnTo>
                <a:lnTo>
                  <a:pt x="3892032" y="3651887"/>
                </a:lnTo>
                <a:lnTo>
                  <a:pt x="0" y="365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51" t="-3757" r="-10577" b="-21606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2344" y="4510716"/>
            <a:ext cx="5066491" cy="4566048"/>
            <a:chOff x="0" y="0"/>
            <a:chExt cx="1298094" cy="1169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8094" cy="1169875"/>
            </a:xfrm>
            <a:custGeom>
              <a:avLst/>
              <a:gdLst/>
              <a:ahLst/>
              <a:cxnLst/>
              <a:rect l="l" t="t" r="r" b="b"/>
              <a:pathLst>
                <a:path w="1298094" h="1169875">
                  <a:moveTo>
                    <a:pt x="0" y="0"/>
                  </a:moveTo>
                  <a:lnTo>
                    <a:pt x="1298094" y="0"/>
                  </a:lnTo>
                  <a:lnTo>
                    <a:pt x="1298094" y="1169875"/>
                  </a:lnTo>
                  <a:lnTo>
                    <a:pt x="0" y="1169875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98094" cy="1246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14449" y="4510716"/>
            <a:ext cx="5066491" cy="4566048"/>
            <a:chOff x="0" y="0"/>
            <a:chExt cx="1298094" cy="11698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8094" cy="1169875"/>
            </a:xfrm>
            <a:custGeom>
              <a:avLst/>
              <a:gdLst/>
              <a:ahLst/>
              <a:cxnLst/>
              <a:rect l="l" t="t" r="r" b="b"/>
              <a:pathLst>
                <a:path w="1298094" h="1169875">
                  <a:moveTo>
                    <a:pt x="0" y="0"/>
                  </a:moveTo>
                  <a:lnTo>
                    <a:pt x="1298094" y="0"/>
                  </a:lnTo>
                  <a:lnTo>
                    <a:pt x="1298094" y="1169875"/>
                  </a:lnTo>
                  <a:lnTo>
                    <a:pt x="0" y="1169875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98094" cy="1246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19165" y="4510716"/>
            <a:ext cx="5066491" cy="4566048"/>
            <a:chOff x="0" y="0"/>
            <a:chExt cx="1298094" cy="1169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8094" cy="1169875"/>
            </a:xfrm>
            <a:custGeom>
              <a:avLst/>
              <a:gdLst/>
              <a:ahLst/>
              <a:cxnLst/>
              <a:rect l="l" t="t" r="r" b="b"/>
              <a:pathLst>
                <a:path w="1298094" h="1169875">
                  <a:moveTo>
                    <a:pt x="0" y="0"/>
                  </a:moveTo>
                  <a:lnTo>
                    <a:pt x="1298094" y="0"/>
                  </a:lnTo>
                  <a:lnTo>
                    <a:pt x="1298094" y="1169875"/>
                  </a:lnTo>
                  <a:lnTo>
                    <a:pt x="0" y="1169875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298094" cy="1246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04850"/>
            <a:ext cx="12884085" cy="158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61"/>
              </a:lnSpc>
            </a:pPr>
            <a:r>
              <a:rPr lang="en-US" sz="825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Help me inspire</a:t>
            </a:r>
            <a:r>
              <a:rPr lang="en-US" sz="8258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 resources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69029" y="4801656"/>
            <a:ext cx="4757330" cy="55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 b="1">
                <a:solidFill>
                  <a:srgbClr val="030303"/>
                </a:solidFill>
                <a:latin typeface="Arial Bold"/>
                <a:ea typeface="Arial Bold"/>
                <a:cs typeface="Arial Bold"/>
                <a:sym typeface="Arial Bold"/>
              </a:rPr>
              <a:t>Inspiring FE students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69237" y="4801656"/>
            <a:ext cx="4365269" cy="55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 b="1">
                <a:solidFill>
                  <a:srgbClr val="030303"/>
                </a:solidFill>
                <a:latin typeface="Arial Bold"/>
                <a:ea typeface="Arial Bold"/>
                <a:cs typeface="Arial Bold"/>
                <a:sym typeface="Arial Bold"/>
              </a:rPr>
              <a:t>Inspiring HE students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9849" y="4801656"/>
            <a:ext cx="4510403" cy="55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 b="1">
                <a:solidFill>
                  <a:srgbClr val="030303"/>
                </a:solidFill>
                <a:latin typeface="Arial Bold"/>
                <a:ea typeface="Arial Bold"/>
                <a:cs typeface="Arial Bold"/>
                <a:sym typeface="Arial Bold"/>
              </a:rPr>
              <a:t>Inspiring young girls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43304" y="8533920"/>
            <a:ext cx="1913573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1758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Download deck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90908" y="8533920"/>
            <a:ext cx="1913573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1758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Download deck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38512" y="8533920"/>
            <a:ext cx="1913573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1758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Download deck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1978" y="2336905"/>
            <a:ext cx="15805806" cy="12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0"/>
              </a:lnSpc>
            </a:pP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presentation decks are tailored for different student groups, so you can engage your audience with just the right level of detail…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93948" y="5952357"/>
            <a:ext cx="4291826" cy="198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Introduces young girls to the basics of tech careers, highlighting exciting opportunities and the key skills they’ll need to succeed in the field.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3948" y="5428194"/>
            <a:ext cx="4291826" cy="41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(Ages 8-16)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98087" y="5952357"/>
            <a:ext cx="4291826" cy="198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Offers college students more in-depth information, with a focus on skills development, career pathways and how tech connects to various areas of study.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98087" y="5428194"/>
            <a:ext cx="4291826" cy="41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(Ages 16-18)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44921" y="5952357"/>
            <a:ext cx="4291826" cy="198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Tailored for students close to finishing their </a:t>
            </a:r>
            <a:r>
              <a:rPr lang="en-US" sz="2238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</a:t>
            </a:r>
            <a:r>
              <a:rPr lang="en-US" sz="223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education, focusing on career opportunities, internships, graduate schemes and emerging tech trends.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44921" y="5428194"/>
            <a:ext cx="4291826" cy="41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23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(Ages 18+)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63120" y="0"/>
            <a:ext cx="7124880" cy="10287000"/>
          </a:xfrm>
          <a:custGeom>
            <a:avLst/>
            <a:gdLst/>
            <a:ahLst/>
            <a:cxnLst/>
            <a:rect l="l" t="t" r="r" b="b"/>
            <a:pathLst>
              <a:path w="8159660" h="10287000">
                <a:moveTo>
                  <a:pt x="0" y="0"/>
                </a:moveTo>
                <a:lnTo>
                  <a:pt x="8159660" y="0"/>
                </a:lnTo>
                <a:lnTo>
                  <a:pt x="81596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153" r="-14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8793375" y="293507"/>
            <a:ext cx="8453361" cy="9993493"/>
          </a:xfrm>
          <a:custGeom>
            <a:avLst/>
            <a:gdLst/>
            <a:ahLst/>
            <a:cxnLst/>
            <a:rect l="l" t="t" r="r" b="b"/>
            <a:pathLst>
              <a:path w="8453361" h="10550409">
                <a:moveTo>
                  <a:pt x="8453361" y="0"/>
                </a:moveTo>
                <a:lnTo>
                  <a:pt x="0" y="0"/>
                </a:lnTo>
                <a:lnTo>
                  <a:pt x="0" y="10550409"/>
                </a:lnTo>
                <a:lnTo>
                  <a:pt x="8453361" y="10550409"/>
                </a:lnTo>
                <a:lnTo>
                  <a:pt x="8453361" y="0"/>
                </a:lnTo>
                <a:close/>
              </a:path>
            </a:pathLst>
          </a:custGeom>
          <a:blipFill>
            <a:blip r:embed="rId3"/>
            <a:stretch>
              <a:fillRect l="-59110" r="-28218" b="-55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4000730"/>
            <a:ext cx="9552618" cy="103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couple of slides will need your input before you’re ready to deliver the session...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66724"/>
            <a:ext cx="9837216" cy="337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Quick prep before </a:t>
            </a:r>
            <a:r>
              <a:rPr lang="en-US" sz="9200" dirty="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you present!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5567910"/>
            <a:ext cx="689020" cy="796941"/>
            <a:chOff x="0" y="0"/>
            <a:chExt cx="918694" cy="106258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18694" cy="1062587"/>
              <a:chOff x="0" y="0"/>
              <a:chExt cx="172717" cy="1997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58497" y="172278"/>
              <a:ext cx="601699" cy="614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731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943552"/>
            <a:ext cx="689020" cy="796941"/>
            <a:chOff x="0" y="0"/>
            <a:chExt cx="918694" cy="106258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18694" cy="1062587"/>
              <a:chOff x="0" y="0"/>
              <a:chExt cx="172717" cy="19977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9624" y="172278"/>
              <a:ext cx="839445" cy="614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731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79714" y="5671783"/>
            <a:ext cx="10577558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Slide 1: add your name and job title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9714" y="6847536"/>
            <a:ext cx="6225789" cy="956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[Optional] slide 14: fill in a summary of your career and outline your script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98847" y="8451730"/>
            <a:ext cx="5219700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That's it — you’re good to go!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0845" y="4152900"/>
            <a:ext cx="655787" cy="758502"/>
            <a:chOff x="0" y="0"/>
            <a:chExt cx="874382" cy="101133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74382" cy="1011335"/>
              <a:chOff x="0" y="0"/>
              <a:chExt cx="172717" cy="1997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50852" y="170278"/>
              <a:ext cx="572677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0845" y="5462191"/>
            <a:ext cx="655787" cy="758502"/>
            <a:chOff x="0" y="0"/>
            <a:chExt cx="874382" cy="101133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74382" cy="1011335"/>
              <a:chOff x="0" y="0"/>
              <a:chExt cx="172717" cy="1997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7713" y="170278"/>
              <a:ext cx="798956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0845" y="6771482"/>
            <a:ext cx="655787" cy="758502"/>
            <a:chOff x="0" y="0"/>
            <a:chExt cx="874382" cy="101133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74382" cy="1011335"/>
              <a:chOff x="0" y="0"/>
              <a:chExt cx="172717" cy="1997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7713" y="170278"/>
              <a:ext cx="798956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0845" y="8151342"/>
            <a:ext cx="655787" cy="758502"/>
            <a:chOff x="0" y="0"/>
            <a:chExt cx="874382" cy="101133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74382" cy="1011335"/>
              <a:chOff x="0" y="0"/>
              <a:chExt cx="172717" cy="1997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2717" cy="199770"/>
              </a:xfrm>
              <a:custGeom>
                <a:avLst/>
                <a:gdLst/>
                <a:ahLst/>
                <a:cxnLst/>
                <a:rect l="l" t="t" r="r" b="b"/>
                <a:pathLst>
                  <a:path w="172717" h="199770">
                    <a:moveTo>
                      <a:pt x="0" y="0"/>
                    </a:moveTo>
                    <a:lnTo>
                      <a:pt x="172717" y="0"/>
                    </a:lnTo>
                    <a:lnTo>
                      <a:pt x="172717" y="199770"/>
                    </a:lnTo>
                    <a:lnTo>
                      <a:pt x="0" y="199770"/>
                    </a:lnTo>
                    <a:close/>
                  </a:path>
                </a:pathLst>
              </a:custGeom>
              <a:solidFill>
                <a:srgbClr val="BCCF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72717" cy="247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7713" y="170278"/>
              <a:ext cx="798956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Hero Bold"/>
                  <a:ea typeface="Hero Bold"/>
                  <a:cs typeface="Hero Bold"/>
                  <a:sym typeface="Hero Bold"/>
                </a:rPr>
                <a:t>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800607" y="2822764"/>
            <a:ext cx="7605585" cy="6884416"/>
            <a:chOff x="0" y="0"/>
            <a:chExt cx="1286993" cy="116495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86993" cy="1164959"/>
            </a:xfrm>
            <a:custGeom>
              <a:avLst/>
              <a:gdLst/>
              <a:ahLst/>
              <a:cxnLst/>
              <a:rect l="l" t="t" r="r" b="b"/>
              <a:pathLst>
                <a:path w="1286993" h="1164959">
                  <a:moveTo>
                    <a:pt x="23412" y="0"/>
                  </a:moveTo>
                  <a:lnTo>
                    <a:pt x="1263580" y="0"/>
                  </a:lnTo>
                  <a:cubicBezTo>
                    <a:pt x="1269790" y="0"/>
                    <a:pt x="1275745" y="2467"/>
                    <a:pt x="1280135" y="6857"/>
                  </a:cubicBezTo>
                  <a:cubicBezTo>
                    <a:pt x="1284526" y="11248"/>
                    <a:pt x="1286993" y="17203"/>
                    <a:pt x="1286993" y="23412"/>
                  </a:cubicBezTo>
                  <a:lnTo>
                    <a:pt x="1286993" y="1141546"/>
                  </a:lnTo>
                  <a:cubicBezTo>
                    <a:pt x="1286993" y="1147756"/>
                    <a:pt x="1284526" y="1153711"/>
                    <a:pt x="1280135" y="1158101"/>
                  </a:cubicBezTo>
                  <a:cubicBezTo>
                    <a:pt x="1275745" y="1162492"/>
                    <a:pt x="1269790" y="1164959"/>
                    <a:pt x="1263580" y="1164959"/>
                  </a:cubicBezTo>
                  <a:lnTo>
                    <a:pt x="23412" y="1164959"/>
                  </a:lnTo>
                  <a:cubicBezTo>
                    <a:pt x="17203" y="1164959"/>
                    <a:pt x="11248" y="1162492"/>
                    <a:pt x="6857" y="1158101"/>
                  </a:cubicBezTo>
                  <a:cubicBezTo>
                    <a:pt x="2467" y="1153711"/>
                    <a:pt x="0" y="1147756"/>
                    <a:pt x="0" y="1141546"/>
                  </a:cubicBezTo>
                  <a:lnTo>
                    <a:pt x="0" y="23412"/>
                  </a:lnTo>
                  <a:cubicBezTo>
                    <a:pt x="0" y="17203"/>
                    <a:pt x="2467" y="11248"/>
                    <a:pt x="6857" y="6857"/>
                  </a:cubicBezTo>
                  <a:cubicBezTo>
                    <a:pt x="11248" y="2467"/>
                    <a:pt x="17203" y="0"/>
                    <a:pt x="23412" y="0"/>
                  </a:cubicBezTo>
                  <a:close/>
                </a:path>
              </a:pathLst>
            </a:custGeom>
            <a:blipFill>
              <a:blip r:embed="rId2"/>
              <a:stretch>
                <a:fillRect l="-427" r="-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60845" y="676275"/>
            <a:ext cx="14217463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to print </a:t>
            </a:r>
            <a:r>
              <a:rPr lang="en-US" sz="920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your script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70812" y="4255776"/>
            <a:ext cx="10067368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click </a:t>
            </a:r>
            <a:r>
              <a:rPr lang="en-US" sz="2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File</a:t>
            </a: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en-US" sz="2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Print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70812" y="5565067"/>
            <a:ext cx="10067368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en-US" sz="2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Printer</a:t>
            </a: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select the printer you want to use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70812" y="6694601"/>
            <a:ext cx="7473188" cy="8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en-US" sz="26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Settings</a:t>
            </a: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click the drop down to the right of </a:t>
            </a:r>
            <a:r>
              <a:rPr lang="en-US" sz="2600" b="1" dirty="0">
                <a:solidFill>
                  <a:srgbClr val="FFFFFF"/>
                </a:solidFill>
                <a:latin typeface="Arial Bold"/>
                <a:ea typeface="Arial"/>
                <a:cs typeface="Arial Bold"/>
                <a:sym typeface="Arial Bold"/>
              </a:rPr>
              <a:t>Full Page Slides</a:t>
            </a:r>
            <a:r>
              <a:rPr lang="en-US" sz="2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select </a:t>
            </a:r>
            <a:r>
              <a:rPr lang="en-US" sz="26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Notes Pages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0812" y="8254218"/>
            <a:ext cx="10067368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click</a:t>
            </a:r>
            <a:r>
              <a:rPr lang="en-US" sz="2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Print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0845" y="2452890"/>
            <a:ext cx="8702205" cy="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0"/>
              </a:lnSpc>
            </a:pPr>
            <a:r>
              <a:rPr lang="en-US" sz="280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print the script provided in the speaker notes of each deck by following these steps...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1367" y="7011490"/>
            <a:ext cx="4473524" cy="2033176"/>
            <a:chOff x="0" y="0"/>
            <a:chExt cx="950300" cy="431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0300" cy="431903"/>
            </a:xfrm>
            <a:custGeom>
              <a:avLst/>
              <a:gdLst/>
              <a:ahLst/>
              <a:cxnLst/>
              <a:rect l="l" t="t" r="r" b="b"/>
              <a:pathLst>
                <a:path w="950300" h="431903">
                  <a:moveTo>
                    <a:pt x="0" y="0"/>
                  </a:moveTo>
                  <a:lnTo>
                    <a:pt x="950300" y="0"/>
                  </a:lnTo>
                  <a:lnTo>
                    <a:pt x="950300" y="431903"/>
                  </a:lnTo>
                  <a:lnTo>
                    <a:pt x="0" y="431903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950300" cy="508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13109" y="7067598"/>
            <a:ext cx="4473524" cy="2033176"/>
            <a:chOff x="0" y="0"/>
            <a:chExt cx="950300" cy="4319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0300" cy="431903"/>
            </a:xfrm>
            <a:custGeom>
              <a:avLst/>
              <a:gdLst/>
              <a:ahLst/>
              <a:cxnLst/>
              <a:rect l="l" t="t" r="r" b="b"/>
              <a:pathLst>
                <a:path w="950300" h="431903">
                  <a:moveTo>
                    <a:pt x="0" y="0"/>
                  </a:moveTo>
                  <a:lnTo>
                    <a:pt x="950300" y="0"/>
                  </a:lnTo>
                  <a:lnTo>
                    <a:pt x="950300" y="431903"/>
                  </a:lnTo>
                  <a:lnTo>
                    <a:pt x="0" y="431903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950300" cy="508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07238" y="4321089"/>
            <a:ext cx="4473524" cy="2033176"/>
            <a:chOff x="0" y="0"/>
            <a:chExt cx="950300" cy="4319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0300" cy="431903"/>
            </a:xfrm>
            <a:custGeom>
              <a:avLst/>
              <a:gdLst/>
              <a:ahLst/>
              <a:cxnLst/>
              <a:rect l="l" t="t" r="r" b="b"/>
              <a:pathLst>
                <a:path w="950300" h="431903">
                  <a:moveTo>
                    <a:pt x="0" y="0"/>
                  </a:moveTo>
                  <a:lnTo>
                    <a:pt x="950300" y="0"/>
                  </a:lnTo>
                  <a:lnTo>
                    <a:pt x="950300" y="431903"/>
                  </a:lnTo>
                  <a:lnTo>
                    <a:pt x="0" y="431903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950300" cy="508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85662" y="4321089"/>
            <a:ext cx="4473524" cy="2033176"/>
            <a:chOff x="0" y="0"/>
            <a:chExt cx="950300" cy="431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0300" cy="431903"/>
            </a:xfrm>
            <a:custGeom>
              <a:avLst/>
              <a:gdLst/>
              <a:ahLst/>
              <a:cxnLst/>
              <a:rect l="l" t="t" r="r" b="b"/>
              <a:pathLst>
                <a:path w="950300" h="431903">
                  <a:moveTo>
                    <a:pt x="0" y="0"/>
                  </a:moveTo>
                  <a:lnTo>
                    <a:pt x="950300" y="0"/>
                  </a:lnTo>
                  <a:lnTo>
                    <a:pt x="950300" y="431903"/>
                  </a:lnTo>
                  <a:lnTo>
                    <a:pt x="0" y="431903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950300" cy="508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3557" y="4321089"/>
            <a:ext cx="4473524" cy="2033176"/>
            <a:chOff x="0" y="0"/>
            <a:chExt cx="950300" cy="4319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50300" cy="431903"/>
            </a:xfrm>
            <a:custGeom>
              <a:avLst/>
              <a:gdLst/>
              <a:ahLst/>
              <a:cxnLst/>
              <a:rect l="l" t="t" r="r" b="b"/>
              <a:pathLst>
                <a:path w="950300" h="431903">
                  <a:moveTo>
                    <a:pt x="0" y="0"/>
                  </a:moveTo>
                  <a:lnTo>
                    <a:pt x="950300" y="0"/>
                  </a:lnTo>
                  <a:lnTo>
                    <a:pt x="950300" y="431903"/>
                  </a:lnTo>
                  <a:lnTo>
                    <a:pt x="0" y="431903"/>
                  </a:lnTo>
                  <a:close/>
                </a:path>
              </a:pathLst>
            </a:custGeom>
            <a:solidFill>
              <a:srgbClr val="BCCF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950300" cy="508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4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08538" y="1104900"/>
            <a:ext cx="13921121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9"/>
              </a:lnSpc>
            </a:pPr>
            <a:r>
              <a:rPr lang="en-US" sz="71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Top tips for </a:t>
            </a:r>
            <a:r>
              <a:rPr lang="en-US" sz="7199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delivering the session</a:t>
            </a:r>
            <a:r>
              <a:rPr lang="en-US" sz="71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54908" y="4501107"/>
            <a:ext cx="414903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73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Boost engagement</a:t>
            </a:r>
          </a:p>
          <a:p>
            <a:pPr algn="ctr">
              <a:lnSpc>
                <a:spcPts val="3047"/>
              </a:lnSpc>
            </a:pPr>
            <a:r>
              <a:rPr lang="en-US" sz="25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Encourage participation and create an interactive atmosphere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95804" y="4497731"/>
            <a:ext cx="414903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73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Know your audience</a:t>
            </a:r>
            <a:r>
              <a:rPr lang="en-US" sz="273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lnSpc>
                <a:spcPts val="3047"/>
              </a:lnSpc>
            </a:pPr>
            <a:r>
              <a:rPr lang="en-US" sz="253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Chose the right presentation to match the students’ interests and knowledge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47909" y="4501107"/>
            <a:ext cx="414903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73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Bring the energy </a:t>
            </a:r>
          </a:p>
          <a:p>
            <a:pPr algn="ctr">
              <a:lnSpc>
                <a:spcPts val="3047"/>
              </a:lnSpc>
            </a:pPr>
            <a:r>
              <a:rPr lang="en-US" sz="25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 your passion for the topic — your enthusiasm will make it more engaging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63614" y="7138534"/>
            <a:ext cx="414903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73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Manage your time</a:t>
            </a:r>
          </a:p>
          <a:p>
            <a:pPr algn="ctr">
              <a:lnSpc>
                <a:spcPts val="3047"/>
              </a:lnSpc>
            </a:pPr>
            <a:r>
              <a:rPr lang="en-US" sz="25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Pace yourself to make sure the presentation stays within limits and allows for Q&amp;As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74112" y="7194641"/>
            <a:ext cx="414903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73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Make visuals count</a:t>
            </a:r>
            <a:r>
              <a:rPr lang="en-US" sz="27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lnSpc>
                <a:spcPts val="3047"/>
              </a:lnSpc>
            </a:pPr>
            <a:r>
              <a:rPr lang="en-US" sz="25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 provided slides, images and videos to enhance your message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376381"/>
            <a:ext cx="16230600" cy="117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8"/>
              </a:lnSpc>
            </a:pPr>
            <a:r>
              <a:rPr lang="en-US" sz="316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Take some time to practice and </a:t>
            </a:r>
            <a:r>
              <a:rPr lang="en-US" sz="3163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personalise</a:t>
            </a:r>
            <a:r>
              <a:rPr lang="en-US" sz="316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the presentation to fit your style. Keep these tips in mind...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9395" y="8136581"/>
            <a:ext cx="3263311" cy="1731317"/>
            <a:chOff x="0" y="-75586"/>
            <a:chExt cx="859473" cy="455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9473" cy="351210"/>
            </a:xfrm>
            <a:custGeom>
              <a:avLst/>
              <a:gdLst/>
              <a:ahLst/>
              <a:cxnLst/>
              <a:rect l="l" t="t" r="r" b="b"/>
              <a:pathLst>
                <a:path w="859473" h="351210">
                  <a:moveTo>
                    <a:pt x="120993" y="0"/>
                  </a:moveTo>
                  <a:lnTo>
                    <a:pt x="738480" y="0"/>
                  </a:lnTo>
                  <a:cubicBezTo>
                    <a:pt x="770569" y="0"/>
                    <a:pt x="801344" y="12747"/>
                    <a:pt x="824035" y="35438"/>
                  </a:cubicBezTo>
                  <a:cubicBezTo>
                    <a:pt x="846725" y="58129"/>
                    <a:pt x="859473" y="88904"/>
                    <a:pt x="859473" y="120993"/>
                  </a:cubicBezTo>
                  <a:lnTo>
                    <a:pt x="859473" y="230217"/>
                  </a:lnTo>
                  <a:cubicBezTo>
                    <a:pt x="859473" y="297039"/>
                    <a:pt x="805302" y="351210"/>
                    <a:pt x="738480" y="351210"/>
                  </a:cubicBezTo>
                  <a:lnTo>
                    <a:pt x="120993" y="351210"/>
                  </a:lnTo>
                  <a:cubicBezTo>
                    <a:pt x="88904" y="351210"/>
                    <a:pt x="58129" y="338462"/>
                    <a:pt x="35438" y="315772"/>
                  </a:cubicBezTo>
                  <a:cubicBezTo>
                    <a:pt x="12747" y="293081"/>
                    <a:pt x="0" y="262306"/>
                    <a:pt x="0" y="230217"/>
                  </a:cubicBezTo>
                  <a:lnTo>
                    <a:pt x="0" y="120993"/>
                  </a:lnTo>
                  <a:cubicBezTo>
                    <a:pt x="0" y="88904"/>
                    <a:pt x="12747" y="58129"/>
                    <a:pt x="35438" y="35438"/>
                  </a:cubicBezTo>
                  <a:cubicBezTo>
                    <a:pt x="58129" y="12747"/>
                    <a:pt x="88904" y="0"/>
                    <a:pt x="120993" y="0"/>
                  </a:cubicBezTo>
                  <a:close/>
                </a:path>
              </a:pathLst>
            </a:custGeom>
            <a:solidFill>
              <a:srgbClr val="BCC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5586"/>
              <a:ext cx="859473" cy="455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65"/>
                </a:lnSpc>
              </a:pPr>
              <a:r>
                <a:rPr lang="en-US" sz="2689" b="1" u="sng" dirty="0">
                  <a:latin typeface="Arial Bold"/>
                  <a:ea typeface="Arial Bold"/>
                  <a:cs typeface="Arial Bold"/>
                  <a:sym typeface="Arial Bold"/>
                  <a:hlinkClick r:id="rId2" tooltip="https://learning.nspcc.org.uk/safeguarding-child-protection-schools/school-visitor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Find out more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9107" y="2498293"/>
            <a:ext cx="12977893" cy="1054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87"/>
              </a:lnSpc>
            </a:pPr>
            <a:r>
              <a:rPr lang="en-US" sz="306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It’s important to understand safeguarding when working with students. Here’s what you need to know...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9107" y="860594"/>
            <a:ext cx="16049785" cy="169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0"/>
              </a:lnSpc>
            </a:pPr>
            <a:r>
              <a:rPr lang="en-US" sz="8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Safeguarding</a:t>
            </a:r>
            <a:r>
              <a:rPr lang="en-US" sz="890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 for schools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131716"/>
            <a:ext cx="12244702" cy="3761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0502" lvl="1" indent="-285251" algn="l">
              <a:lnSpc>
                <a:spcPts val="3699"/>
              </a:lnSpc>
              <a:buFont typeface="Arial"/>
              <a:buChar char="•"/>
            </a:pPr>
            <a:r>
              <a:rPr lang="en-US" sz="2642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264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nderstand the policies:</a:t>
            </a:r>
            <a:r>
              <a:rPr lang="en-US" sz="264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be familiar with the safeguarding policies in place at schools and institutions</a:t>
            </a:r>
          </a:p>
          <a:p>
            <a:pPr marL="570502" lvl="1" indent="-285251" algn="l">
              <a:lnSpc>
                <a:spcPts val="3699"/>
              </a:lnSpc>
              <a:buFont typeface="Arial"/>
              <a:buChar char="•"/>
            </a:pPr>
            <a:r>
              <a:rPr lang="en-US" sz="264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Stay professional:</a:t>
            </a:r>
            <a:r>
              <a:rPr lang="en-US" sz="264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follow guidelines for respectful communication with students</a:t>
            </a:r>
          </a:p>
          <a:p>
            <a:pPr marL="570502" lvl="1" indent="-285251" algn="l">
              <a:lnSpc>
                <a:spcPts val="3699"/>
              </a:lnSpc>
              <a:buFont typeface="Arial"/>
              <a:buChar char="•"/>
            </a:pPr>
            <a:r>
              <a:rPr lang="en-US" sz="264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Handle concerns carefully:</a:t>
            </a:r>
            <a:r>
              <a:rPr lang="en-US" sz="264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be ready to deal with questions or situations that might raise safeguarding issues</a:t>
            </a:r>
          </a:p>
          <a:p>
            <a:pPr marL="570502" lvl="1" indent="-285251" algn="l">
              <a:lnSpc>
                <a:spcPts val="3699"/>
              </a:lnSpc>
              <a:buFont typeface="Arial"/>
              <a:buChar char="•"/>
            </a:pPr>
            <a:r>
              <a:rPr lang="en-US" sz="264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Know who to report to: </a:t>
            </a:r>
            <a:r>
              <a:rPr lang="en-US" sz="264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sure you know how to direct any concerns to the right school authorities</a:t>
            </a:r>
          </a:p>
        </p:txBody>
      </p:sp>
      <p:sp>
        <p:nvSpPr>
          <p:cNvPr id="8" name="Freeform 8"/>
          <p:cNvSpPr/>
          <p:nvPr/>
        </p:nvSpPr>
        <p:spPr>
          <a:xfrm>
            <a:off x="11422677" y="1457581"/>
            <a:ext cx="7575636" cy="8829420"/>
          </a:xfrm>
          <a:custGeom>
            <a:avLst/>
            <a:gdLst/>
            <a:ahLst/>
            <a:cxnLst/>
            <a:rect l="l" t="t" r="r" b="b"/>
            <a:pathLst>
              <a:path w="7575636" h="9850703">
                <a:moveTo>
                  <a:pt x="0" y="0"/>
                </a:moveTo>
                <a:lnTo>
                  <a:pt x="7575636" y="0"/>
                </a:lnTo>
                <a:lnTo>
                  <a:pt x="7575636" y="9850703"/>
                </a:lnTo>
                <a:lnTo>
                  <a:pt x="0" y="985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158" t="-9973" r="-26681" b="-8556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2437" y="0"/>
            <a:ext cx="7205563" cy="10287000"/>
          </a:xfrm>
          <a:custGeom>
            <a:avLst/>
            <a:gdLst/>
            <a:ahLst/>
            <a:cxnLst/>
            <a:rect l="l" t="t" r="r" b="b"/>
            <a:pathLst>
              <a:path w="8159660" h="10287000">
                <a:moveTo>
                  <a:pt x="0" y="0"/>
                </a:moveTo>
                <a:lnTo>
                  <a:pt x="8159660" y="0"/>
                </a:lnTo>
                <a:lnTo>
                  <a:pt x="81596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561" r="-132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15825" y="1921681"/>
            <a:ext cx="10847575" cy="2926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90"/>
              </a:lnSpc>
            </a:pPr>
            <a:r>
              <a:rPr lang="en-US" sz="8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to inspire the </a:t>
            </a:r>
            <a:r>
              <a:rPr lang="en-US" sz="8000" dirty="0">
                <a:solidFill>
                  <a:srgbClr val="BCCF00"/>
                </a:solidFill>
                <a:latin typeface="Arial"/>
                <a:ea typeface="Arial"/>
                <a:cs typeface="Arial"/>
                <a:sym typeface="Arial"/>
              </a:rPr>
              <a:t>next gen of tech talent?</a:t>
            </a:r>
          </a:p>
        </p:txBody>
      </p:sp>
      <p:sp>
        <p:nvSpPr>
          <p:cNvPr id="4" name="Freeform 4"/>
          <p:cNvSpPr/>
          <p:nvPr/>
        </p:nvSpPr>
        <p:spPr>
          <a:xfrm>
            <a:off x="9144000" y="1921681"/>
            <a:ext cx="8615956" cy="8536854"/>
          </a:xfrm>
          <a:custGeom>
            <a:avLst/>
            <a:gdLst/>
            <a:ahLst/>
            <a:cxnLst/>
            <a:rect l="l" t="t" r="r" b="b"/>
            <a:pathLst>
              <a:path w="8615956" h="8536854">
                <a:moveTo>
                  <a:pt x="0" y="0"/>
                </a:moveTo>
                <a:lnTo>
                  <a:pt x="8615956" y="0"/>
                </a:lnTo>
                <a:lnTo>
                  <a:pt x="8615956" y="8536854"/>
                </a:lnTo>
                <a:lnTo>
                  <a:pt x="0" y="8536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533" t="-7463" r="-1791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389630" y="8064798"/>
            <a:ext cx="1452390" cy="1843135"/>
          </a:xfrm>
          <a:custGeom>
            <a:avLst/>
            <a:gdLst/>
            <a:ahLst/>
            <a:cxnLst/>
            <a:rect l="l" t="t" r="r" b="b"/>
            <a:pathLst>
              <a:path w="1452390" h="1843135">
                <a:moveTo>
                  <a:pt x="0" y="0"/>
                </a:moveTo>
                <a:lnTo>
                  <a:pt x="1452391" y="0"/>
                </a:lnTo>
                <a:lnTo>
                  <a:pt x="1452391" y="1843135"/>
                </a:lnTo>
                <a:lnTo>
                  <a:pt x="0" y="1843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7F60A-AF20-1364-94FC-A499B37325A5}"/>
              </a:ext>
            </a:extLst>
          </p:cNvPr>
          <p:cNvSpPr txBox="1"/>
          <p:nvPr/>
        </p:nvSpPr>
        <p:spPr>
          <a:xfrm>
            <a:off x="2553393" y="8509311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If you  have questions or need further support, please get in touch with 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brand@bcs.uk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0CC4A7519AB46A281A095DDCBDDBF" ma:contentTypeVersion="15" ma:contentTypeDescription="Create a new document." ma:contentTypeScope="" ma:versionID="6080ef5fcbe19a831e12fbddf3b318bb">
  <xsd:schema xmlns:xsd="http://www.w3.org/2001/XMLSchema" xmlns:xs="http://www.w3.org/2001/XMLSchema" xmlns:p="http://schemas.microsoft.com/office/2006/metadata/properties" xmlns:ns2="7d15c268-d0e7-4d79-b8a0-23eba2be7b25" xmlns:ns3="a3cf1d99-0045-4199-b181-41f9f687daf0" xmlns:ns4="dcc682b7-513e-4c22-9fc0-4b2be07a9cdf" targetNamespace="http://schemas.microsoft.com/office/2006/metadata/properties" ma:root="true" ma:fieldsID="392f5744d21a8483dc993beec3f3621a" ns2:_="" ns3:_="" ns4:_="">
    <xsd:import namespace="7d15c268-d0e7-4d79-b8a0-23eba2be7b25"/>
    <xsd:import namespace="a3cf1d99-0045-4199-b181-41f9f687daf0"/>
    <xsd:import namespace="dcc682b7-513e-4c22-9fc0-4b2be07a9c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5c268-d0e7-4d79-b8a0-23eba2be7b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abc9f92-c6fb-43c1-a5b4-65b1067b77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f1d99-0045-4199-b181-41f9f687d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682b7-513e-4c22-9fc0-4b2be07a9cd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547c37d-1727-4cf6-a448-fc77d9b7959a}" ma:internalName="TaxCatchAll" ma:showField="CatchAllData" ma:web="a3cf1d99-0045-4199-b181-41f9f687d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15c268-d0e7-4d79-b8a0-23eba2be7b25">
      <Terms xmlns="http://schemas.microsoft.com/office/infopath/2007/PartnerControls"/>
    </lcf76f155ced4ddcb4097134ff3c332f>
    <TaxCatchAll xmlns="dcc682b7-513e-4c22-9fc0-4b2be07a9cdf" xsi:nil="true"/>
  </documentManagement>
</p:properties>
</file>

<file path=customXml/itemProps1.xml><?xml version="1.0" encoding="utf-8"?>
<ds:datastoreItem xmlns:ds="http://schemas.openxmlformats.org/officeDocument/2006/customXml" ds:itemID="{8487E0DB-FA63-4272-A661-7EF19E5BB7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4858A5-F340-4EA4-BA06-FF0D20423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15c268-d0e7-4d79-b8a0-23eba2be7b25"/>
    <ds:schemaRef ds:uri="a3cf1d99-0045-4199-b181-41f9f687daf0"/>
    <ds:schemaRef ds:uri="dcc682b7-513e-4c22-9fc0-4b2be07a9c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4D4829-7B28-4C59-BEC4-9289F97DB66E}">
  <ds:schemaRefs>
    <ds:schemaRef ds:uri="http://schemas.microsoft.com/office/infopath/2007/PartnerControls"/>
    <ds:schemaRef ds:uri="http://purl.org/dc/elements/1.1/"/>
    <ds:schemaRef ds:uri="http://purl.org/dc/terms/"/>
    <ds:schemaRef ds:uri="7d15c268-d0e7-4d79-b8a0-23eba2be7b25"/>
    <ds:schemaRef ds:uri="http://schemas.microsoft.com/office/2006/documentManagement/types"/>
    <ds:schemaRef ds:uri="dcc682b7-513e-4c22-9fc0-4b2be07a9cdf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a3cf1d99-0045-4199-b181-41f9f687daf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Custom</PresentationFormat>
  <Paragraphs>63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inspire me toolkit</dc:title>
  <cp:lastModifiedBy>Lottie Walker</cp:lastModifiedBy>
  <cp:revision>18</cp:revision>
  <dcterms:created xsi:type="dcterms:W3CDTF">2006-08-16T00:00:00Z</dcterms:created>
  <dcterms:modified xsi:type="dcterms:W3CDTF">2024-11-27T09:16:03Z</dcterms:modified>
  <dc:identifier>DAGRScDo408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0x0101004040CC4A7519AB46A281A095DDCBDDBF</vt:lpwstr>
  </property>
  <property fmtid="{D5CDD505-2E9C-101B-9397-08002B2CF9AE}" pid="3" name="MediaServiceImageTags">
    <vt:lpwstr/>
  </property>
</Properties>
</file>