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6"/>
  </p:notesMasterIdLst>
  <p:handoutMasterIdLst>
    <p:handoutMasterId r:id="rId37"/>
  </p:handoutMasterIdLst>
  <p:sldIdLst>
    <p:sldId id="259" r:id="rId2"/>
    <p:sldId id="288" r:id="rId3"/>
    <p:sldId id="370" r:id="rId4"/>
    <p:sldId id="404" r:id="rId5"/>
    <p:sldId id="415" r:id="rId6"/>
    <p:sldId id="405" r:id="rId7"/>
    <p:sldId id="406" r:id="rId8"/>
    <p:sldId id="407" r:id="rId9"/>
    <p:sldId id="408" r:id="rId10"/>
    <p:sldId id="421" r:id="rId11"/>
    <p:sldId id="420" r:id="rId12"/>
    <p:sldId id="412" r:id="rId13"/>
    <p:sldId id="411" r:id="rId14"/>
    <p:sldId id="422" r:id="rId15"/>
    <p:sldId id="413" r:id="rId16"/>
    <p:sldId id="423" r:id="rId17"/>
    <p:sldId id="425" r:id="rId18"/>
    <p:sldId id="426" r:id="rId19"/>
    <p:sldId id="424" r:id="rId20"/>
    <p:sldId id="414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8" r:id="rId32"/>
    <p:sldId id="344" r:id="rId33"/>
    <p:sldId id="437" r:id="rId34"/>
    <p:sldId id="34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3597" autoAdjust="0"/>
  </p:normalViewPr>
  <p:slideViewPr>
    <p:cSldViewPr>
      <p:cViewPr varScale="1">
        <p:scale>
          <a:sx n="99" d="100"/>
          <a:sy n="99" d="100"/>
        </p:scale>
        <p:origin x="744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Emulation and Other Stories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B0D26-B495-493D-BE5A-86406A95D7D9}" type="datetime5">
              <a:rPr lang="en-GB" smtClean="0"/>
              <a:pPr/>
              <a:t>16-Jun-25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CBB4B-2A71-4C80-8CFE-F5AE32D979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535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12:01:00.7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630 151 23534,'-629'-151'0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12:01:23.78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12:01:27.17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0 327 24397,'0'-327'0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12:01:32.95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24575,'4'0'0,"11"0"0,6 0 0,4 0 0,2 4 0,1 2 0,0-1 0,0 0 0,-6 2 0,3 1 0,1-2 0,0-1 0,-4 2 0,3 1 0,1 2 0,1 1 0,-1-3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12:01:36.13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24516,'1208'0'0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12:01:49.58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1 122 24575,'0'-4'0,"4"-2"0,6-3 0,5-6 0,5 1 0,3 2 0,2 4 0,1-2 0,0 1 0,0 3 0,0 1 0,0 2 0,0 2 0,-1-4 0,0 0 0,0 0 0,1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12:01:55.68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24560,'18485'0'0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Emulation and Other Stories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8763-836E-4BF0-8FF7-E796494F1CDD}" type="datetimeFigureOut">
              <a:rPr lang="en-US" smtClean="0"/>
              <a:pPr/>
              <a:t>6/16/2025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45A27-491C-4A2C-B896-7D6AFFF4EE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986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45A27-491C-4A2C-B896-7D6AFFF4EEB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Emulation and Other Stories</a:t>
            </a:r>
          </a:p>
        </p:txBody>
      </p:sp>
    </p:spTree>
    <p:extLst>
      <p:ext uri="{BB962C8B-B14F-4D97-AF65-F5344CB8AC3E}">
        <p14:creationId xmlns:p14="http://schemas.microsoft.com/office/powerpoint/2010/main" val="214980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AAD2-129A-AEB1-924C-A34FF88A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5037F-DFD6-436B-9258-D9BA6E85C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B66A3-3871-E375-A075-9C0B7C59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6DBCD-FD39-3035-3E1F-14516FF6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 baseline="0">
                <a:solidFill>
                  <a:schemeClr val="tx1"/>
                </a:solidFill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97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B289-AF25-F2BC-F5DF-7C1334D6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F3FBB-645F-6D9A-B702-1043F617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0500"/>
            <a:ext cx="7886700" cy="4704804"/>
          </a:xfrm>
        </p:spPr>
        <p:txBody>
          <a:bodyPr/>
          <a:lstStyle>
            <a:lvl1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0AD6-A1C0-BD09-7C7E-EDD68D7F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9DC45-6F41-4F63-6A11-B4BDE882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94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u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B289-AF25-F2BC-F5DF-7C1334D66C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687609"/>
          </a:xfrm>
        </p:spPr>
        <p:txBody>
          <a:bodyPr/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F3FBB-645F-6D9A-B702-1043F617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24536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0AD6-A1C0-BD09-7C7E-EDD68D7F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9DC45-6F41-4F63-6A11-B4BDE882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95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>
            <a:lvl1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04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9128EA-E29B-C829-4B14-AEE92CD2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F5F68-3E9C-2DCB-6BD3-446B912C9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18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F498E5-49B7-999E-683F-58CDD88D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C87D9-C53C-44A4-85EC-8229509BF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90A6B-2FEB-278C-8E72-74E6AA52D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A2D45-73E0-2085-322E-26B60F723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92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7" r:id="rId3"/>
    <p:sldLayoutId id="2147483686" r:id="rId4"/>
    <p:sldLayoutId id="2147483681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puterconservationsociety.org/emu/index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rcules-390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bsolescence.wixsite.com/obsolescenc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DP-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2.png"/><Relationship Id="rId2" Type="http://schemas.openxmlformats.org/officeDocument/2006/relationships/image" Target="../media/image7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emulation.bobeager.uk/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mulation.bobeager.uk/" TargetMode="External"/><Relationship Id="rId2" Type="http://schemas.openxmlformats.org/officeDocument/2006/relationships/hyperlink" Target="mailto:bob@eager.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76" y="1052736"/>
            <a:ext cx="7851648" cy="1224136"/>
          </a:xfrm>
        </p:spPr>
        <p:txBody>
          <a:bodyPr anchor="ctr">
            <a:normAutofit fontScale="90000"/>
          </a:bodyPr>
          <a:lstStyle/>
          <a:p>
            <a:r>
              <a:rPr lang="en-GB" b="1" noProof="0" dirty="0"/>
              <a:t>Resurrecting Old Systems For </a:t>
            </a:r>
            <a:br>
              <a:rPr lang="en-GB" b="1" noProof="0" dirty="0"/>
            </a:br>
            <a:r>
              <a:rPr lang="en-GB" b="1" noProof="0" dirty="0"/>
              <a:t>Fun (and Profit?) </a:t>
            </a:r>
            <a:br>
              <a:rPr lang="en-GB" b="1" noProof="0" dirty="0"/>
            </a:br>
            <a:r>
              <a:rPr lang="en-GB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719826" y="2060848"/>
            <a:ext cx="77043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Bob Eager CEng FBCS CITP MIET</a:t>
            </a:r>
            <a:br>
              <a:rPr lang="en-GB" sz="32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BCS Kent Branch</a:t>
            </a:r>
            <a:br>
              <a:rPr lang="en-GB" sz="32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Open Source Specialist Group</a:t>
            </a:r>
          </a:p>
          <a:p>
            <a:pPr algn="ctr"/>
            <a:endParaRPr lang="en-GB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12th June 2025</a:t>
            </a:r>
          </a:p>
          <a:p>
            <a:pPr algn="ctr"/>
            <a:endParaRPr lang="en-GB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http://emulation.bobeager.uk</a:t>
            </a:r>
          </a:p>
        </p:txBody>
      </p:sp>
    </p:spTree>
    <p:extLst>
      <p:ext uri="{BB962C8B-B14F-4D97-AF65-F5344CB8AC3E}">
        <p14:creationId xmlns:p14="http://schemas.microsoft.com/office/powerpoint/2010/main" val="136225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ED4F-AA12-07EB-8958-1D7E33FB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Instruction Emulation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A12A3-6946-2E0B-93D2-8665DC713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was once common for computer manufacturers to produce machines at several price points</a:t>
            </a:r>
          </a:p>
          <a:p>
            <a:pPr lvl="1"/>
            <a:r>
              <a:rPr lang="en-GB" dirty="0"/>
              <a:t>Top of the range machines did everything in hardware</a:t>
            </a:r>
          </a:p>
          <a:p>
            <a:pPr lvl="1"/>
            <a:r>
              <a:rPr lang="en-GB" dirty="0"/>
              <a:t>Cheaper machines emulated ‘complicated’ instructions in software by having the hardware force an interrupt for an unsupported instruction, and having the operating system emulate it</a:t>
            </a:r>
          </a:p>
          <a:p>
            <a:pPr lvl="2"/>
            <a:r>
              <a:rPr lang="en-GB" dirty="0"/>
              <a:t>Floating point arithmetic</a:t>
            </a:r>
          </a:p>
          <a:p>
            <a:pPr lvl="2"/>
            <a:r>
              <a:rPr lang="en-GB" dirty="0"/>
              <a:t>Decimal arithmetic</a:t>
            </a:r>
          </a:p>
          <a:p>
            <a:pPr lvl="2"/>
            <a:r>
              <a:rPr lang="en-GB" dirty="0"/>
              <a:t>Very complex instructions</a:t>
            </a:r>
          </a:p>
          <a:p>
            <a:pPr lvl="1"/>
            <a:r>
              <a:rPr lang="en-GB" dirty="0"/>
              <a:t>The Digital VAX systems had a complex instruction called POLY (evaluate polynomial!) and there was little consistency in how it was implemented in hardware, microcode or software</a:t>
            </a:r>
          </a:p>
          <a:p>
            <a:pPr lvl="2"/>
            <a:r>
              <a:rPr lang="en-GB" dirty="0"/>
              <a:t>Eventually, it was always emulated, even when hardware existed, in the name of consistency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50190-9C60-2F65-001A-2D753BE7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A6F69-0E6A-A7AE-39EF-D1982884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DFFC3-72D3-94BE-A7CF-9258B0E3E977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68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C796-18C9-6140-8D47-F33EAECB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Emulation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78D61-6CFD-58D9-9CCB-A706EE989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A few are closed source, and often not free:</a:t>
            </a:r>
          </a:p>
          <a:p>
            <a:pPr lvl="1"/>
            <a:r>
              <a:rPr lang="en-GB" noProof="0" dirty="0" err="1"/>
              <a:t>WinEight</a:t>
            </a:r>
            <a:r>
              <a:rPr lang="en-GB" noProof="0" dirty="0"/>
              <a:t> (PDP-8)</a:t>
            </a:r>
          </a:p>
          <a:p>
            <a:pPr lvl="1"/>
            <a:r>
              <a:rPr lang="en-GB" noProof="0" dirty="0"/>
              <a:t>Charon (PDP-11)</a:t>
            </a:r>
          </a:p>
          <a:p>
            <a:pPr lvl="1"/>
            <a:endParaRPr lang="en-GB" noProof="0" dirty="0"/>
          </a:p>
          <a:p>
            <a:r>
              <a:rPr lang="en-GB" noProof="0" dirty="0"/>
              <a:t>Open-source:</a:t>
            </a:r>
          </a:p>
          <a:p>
            <a:pPr lvl="1"/>
            <a:r>
              <a:rPr lang="en-GB" noProof="0" dirty="0"/>
              <a:t>SIMH</a:t>
            </a:r>
          </a:p>
          <a:p>
            <a:pPr lvl="1"/>
            <a:r>
              <a:rPr lang="en-GB" noProof="0" dirty="0" err="1"/>
              <a:t>PCjs</a:t>
            </a:r>
            <a:endParaRPr lang="en-GB" noProof="0" dirty="0"/>
          </a:p>
          <a:p>
            <a:pPr lvl="1"/>
            <a:r>
              <a:rPr lang="en-GB" noProof="0" dirty="0"/>
              <a:t>Hercules</a:t>
            </a:r>
          </a:p>
          <a:p>
            <a:pPr lvl="1"/>
            <a:r>
              <a:rPr lang="en-GB" dirty="0"/>
              <a:t>DOSBox</a:t>
            </a:r>
            <a:endParaRPr lang="en-GB" noProof="0" dirty="0"/>
          </a:p>
          <a:p>
            <a:pPr lvl="1"/>
            <a:r>
              <a:rPr lang="en-GB" noProof="0" dirty="0"/>
              <a:t>And many more</a:t>
            </a:r>
          </a:p>
          <a:p>
            <a:pPr lvl="1"/>
            <a:endParaRPr lang="en-GB" noProof="0" dirty="0"/>
          </a:p>
          <a:p>
            <a:r>
              <a:rPr lang="en-GB" noProof="0" dirty="0"/>
              <a:t>Also see the extensive set of emulators for earlier machines:</a:t>
            </a:r>
          </a:p>
          <a:p>
            <a:pPr lvl="1"/>
            <a:r>
              <a:rPr lang="en-GB" noProof="0" dirty="0">
                <a:hlinkClick r:id="rId2"/>
              </a:rPr>
              <a:t>https://www.computerconservationsociety.org/emu/index.htm</a:t>
            </a:r>
            <a:endParaRPr lang="en-GB" noProof="0" dirty="0"/>
          </a:p>
          <a:p>
            <a:pPr lvl="1"/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B8067-DC05-CC61-E988-07A735AF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E0AF9-9565-DFF6-AF91-CC80B11E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76A48-9E87-A6F9-4990-CFC615D9E534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829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45F19-9AD8-D340-B7FC-59BC9DB6E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FDDE-7624-6132-8766-10200FF2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 – Hercules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B74E9-B667-17C5-192D-A68230745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Hercules is an open-source software implementation of the IBM mainframe System/370 and ESA/390 architectures</a:t>
            </a:r>
          </a:p>
          <a:p>
            <a:pPr lvl="1"/>
            <a:r>
              <a:rPr lang="en-GB" noProof="0" dirty="0"/>
              <a:t>In addition, it supports the 64-bit z/Architecture.</a:t>
            </a:r>
          </a:p>
          <a:p>
            <a:r>
              <a:rPr lang="en-GB" noProof="0" dirty="0"/>
              <a:t>Hercules runs under Linux, Windows, Solaris, FreeBSD, and MacOS</a:t>
            </a:r>
          </a:p>
          <a:p>
            <a:r>
              <a:rPr lang="en-GB" noProof="0" dirty="0"/>
              <a:t>More can be found at:</a:t>
            </a:r>
          </a:p>
          <a:p>
            <a:pPr marL="342900" lvl="1" indent="0">
              <a:buNone/>
            </a:pPr>
            <a:r>
              <a:rPr lang="en-GB" noProof="0" dirty="0">
                <a:hlinkClick r:id="rId2"/>
              </a:rPr>
              <a:t>http://www.hercules-390.org/</a:t>
            </a:r>
            <a:endParaRPr lang="en-GB" noProof="0" dirty="0"/>
          </a:p>
          <a:p>
            <a:r>
              <a:rPr lang="en-GB" noProof="0" dirty="0"/>
              <a:t>This is a full emulation, and it also supports:</a:t>
            </a:r>
          </a:p>
          <a:p>
            <a:pPr lvl="1"/>
            <a:r>
              <a:rPr lang="en-GB" noProof="0" dirty="0"/>
              <a:t>3270 terminals</a:t>
            </a:r>
          </a:p>
          <a:p>
            <a:pPr lvl="1"/>
            <a:r>
              <a:rPr lang="en-GB" noProof="0" dirty="0"/>
              <a:t>Console</a:t>
            </a:r>
          </a:p>
          <a:p>
            <a:pPr lvl="1"/>
            <a:r>
              <a:rPr lang="en-GB" noProof="0" dirty="0"/>
              <a:t>Printers</a:t>
            </a:r>
          </a:p>
          <a:p>
            <a:pPr lvl="1"/>
            <a:r>
              <a:rPr lang="en-GB" noProof="0" dirty="0"/>
              <a:t>Card reader and card punch</a:t>
            </a:r>
          </a:p>
          <a:p>
            <a:pPr lvl="1"/>
            <a:r>
              <a:rPr lang="en-GB" noProof="0" dirty="0"/>
              <a:t>Disks</a:t>
            </a:r>
          </a:p>
          <a:p>
            <a:pPr lvl="1"/>
            <a:r>
              <a:rPr lang="en-GB" noProof="0" dirty="0"/>
              <a:t>Tapes</a:t>
            </a:r>
          </a:p>
          <a:p>
            <a:pPr lvl="1"/>
            <a:r>
              <a:rPr lang="en-GB" noProof="0" dirty="0"/>
              <a:t>… and more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C63FA-D9A4-0C94-9305-FE5FCB49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284ED-3E15-8EB3-D6A2-ECCE05D6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4CC6E-9C67-E61F-3408-0E1D77D99B85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43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E8DDF-D51E-E9AB-3E88-1EBDD098F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E9AF-540F-982D-25C0-802EB22A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 – SIMH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F60B2-1A8A-80F4-30DB-5C11F55F0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SIMH is a well known and popular suite of open-source emulators</a:t>
            </a:r>
          </a:p>
          <a:p>
            <a:r>
              <a:rPr lang="en-US" dirty="0"/>
              <a:t>It was originally developed by Bob </a:t>
            </a:r>
            <a:r>
              <a:rPr lang="en-US" dirty="0" err="1"/>
              <a:t>Supnik</a:t>
            </a:r>
            <a:r>
              <a:rPr lang="en-US" dirty="0"/>
              <a:t>, a DEC engineer and vice president, and most of the emulators are for DEC systems; however, other systems are also supported</a:t>
            </a:r>
          </a:p>
          <a:p>
            <a:r>
              <a:rPr lang="en-US" noProof="0" dirty="0"/>
              <a:t>Emulations include:</a:t>
            </a:r>
          </a:p>
          <a:p>
            <a:pPr lvl="1"/>
            <a:r>
              <a:rPr lang="en-US" dirty="0"/>
              <a:t>PDP-{1,4,7,8,9,10,11,15}</a:t>
            </a:r>
          </a:p>
          <a:p>
            <a:pPr lvl="1"/>
            <a:r>
              <a:rPr lang="en-US" dirty="0"/>
              <a:t>VAX-11/780, VAX 3900</a:t>
            </a:r>
          </a:p>
          <a:p>
            <a:pPr lvl="1"/>
            <a:r>
              <a:rPr lang="en-GB" dirty="0"/>
              <a:t>IBM {1401,1620,7090/7094}, IBM System 3 </a:t>
            </a:r>
            <a:endParaRPr lang="en-US" dirty="0"/>
          </a:p>
          <a:p>
            <a:pPr lvl="1"/>
            <a:r>
              <a:rPr lang="sv-SE" dirty="0"/>
              <a:t>HP {2114,2115,2116,2100,21MX,1000,3000}</a:t>
            </a:r>
          </a:p>
          <a:p>
            <a:pPr lvl="1"/>
            <a:r>
              <a:rPr lang="sv-SE" dirty="0"/>
              <a:t>Interdata </a:t>
            </a:r>
            <a:r>
              <a:rPr lang="en-US" dirty="0"/>
              <a:t>(Perkin-Elmer) 16bit and 32bit systems </a:t>
            </a:r>
            <a:r>
              <a:rPr lang="sv-SE" dirty="0"/>
              <a:t> </a:t>
            </a:r>
            <a:endParaRPr lang="en-US" noProof="0" dirty="0"/>
          </a:p>
          <a:p>
            <a:pPr lvl="1"/>
            <a:r>
              <a:rPr lang="en-GB" dirty="0"/>
              <a:t>Honeywell {H316,H516}</a:t>
            </a:r>
          </a:p>
          <a:p>
            <a:r>
              <a:rPr lang="en-US" noProof="0" dirty="0"/>
              <a:t>‘Classic’ SIMH is the version still supported by Bob </a:t>
            </a:r>
            <a:r>
              <a:rPr lang="en-US" noProof="0" dirty="0" err="1"/>
              <a:t>Supnik</a:t>
            </a:r>
            <a:r>
              <a:rPr lang="en-US" noProof="0" dirty="0"/>
              <a:t>, but there are forks which are more advanced, but have a </a:t>
            </a:r>
            <a:r>
              <a:rPr lang="en-US" noProof="0" dirty="0" err="1"/>
              <a:t>chequered</a:t>
            </a:r>
            <a:r>
              <a:rPr lang="en-US" noProof="0" dirty="0"/>
              <a:t> history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4C9F7-4C5E-E7ED-C3DE-64D685D2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467B7-5C3B-F2D0-5718-36A46340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5CB6E6-74DC-54FA-AB3A-F9D03DC26EC3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458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25D04A-3D6D-27A6-F30C-BB7E0F0DC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SIMH suite also includes tools for:</a:t>
            </a:r>
          </a:p>
          <a:p>
            <a:pPr lvl="1"/>
            <a:r>
              <a:rPr lang="en-US" dirty="0"/>
              <a:t>Data manipulation (e.g. creating emulated magnetic tapes)</a:t>
            </a:r>
          </a:p>
          <a:p>
            <a:pPr lvl="1"/>
            <a:r>
              <a:rPr lang="en-US" dirty="0"/>
              <a:t>Cross assembling</a:t>
            </a:r>
          </a:p>
          <a:p>
            <a:pPr lvl="1"/>
            <a:r>
              <a:rPr lang="en-US" dirty="0"/>
              <a:t>Access to emulated disks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r>
              <a:rPr lang="en-US" dirty="0"/>
              <a:t>SIMH also provides many software kits for use on the emulators; these include manufacturers’ systems and others, for example:</a:t>
            </a:r>
          </a:p>
          <a:p>
            <a:pPr lvl="1"/>
            <a:r>
              <a:rPr lang="en-US" dirty="0"/>
              <a:t>UNIX Sixth Edition (circa 1975) for the PDP-11</a:t>
            </a:r>
          </a:p>
          <a:p>
            <a:pPr lvl="1"/>
            <a:r>
              <a:rPr lang="en-US" dirty="0"/>
              <a:t>BSD UNIX for the VAX</a:t>
            </a:r>
          </a:p>
          <a:p>
            <a:pPr lvl="1"/>
            <a:r>
              <a:rPr lang="en-US" dirty="0"/>
              <a:t>Mini-UNIX (nothing to do with Minix)</a:t>
            </a:r>
          </a:p>
          <a:p>
            <a:pPr lvl="1"/>
            <a:r>
              <a:rPr lang="en-US" dirty="0"/>
              <a:t>TSS/8 (a timesharing system for a 12-bit 32k PDP-8)</a:t>
            </a:r>
          </a:p>
          <a:p>
            <a:pPr lvl="1"/>
            <a:r>
              <a:rPr lang="en-US" dirty="0" err="1"/>
              <a:t>Autocoder</a:t>
            </a:r>
            <a:r>
              <a:rPr lang="en-US" dirty="0"/>
              <a:t> and FORTRAN for the IBM 1401</a:t>
            </a:r>
          </a:p>
          <a:p>
            <a:endParaRPr lang="en-GB" dirty="0"/>
          </a:p>
          <a:p>
            <a:r>
              <a:rPr lang="en-GB" dirty="0"/>
              <a:t>Probably most importantly, the SIMH source (in C) is a </a:t>
            </a:r>
            <a:r>
              <a:rPr lang="en-GB" i="1" dirty="0"/>
              <a:t>framework</a:t>
            </a:r>
            <a:r>
              <a:rPr lang="en-GB" dirty="0"/>
              <a:t> for writing new emulators, which makes it relatively easy to do so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8DFF6-E6D4-27F2-FC13-E87E3897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731EF-9861-75F5-655C-94D026E9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79D9D-7818-9A4B-63E7-40901DD630F3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37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F7493-0E42-297F-E5FE-074769C7C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6CAD-CB90-CAC6-C905-59DF77FA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Hardware Refinements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0FB3F-575F-5569-2A94-DF0B93770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759"/>
            <a:ext cx="7886700" cy="5087591"/>
          </a:xfrm>
        </p:spPr>
        <p:txBody>
          <a:bodyPr>
            <a:normAutofit/>
          </a:bodyPr>
          <a:lstStyle/>
          <a:p>
            <a:r>
              <a:rPr lang="en-US" noProof="0" dirty="0"/>
              <a:t>Enthusiasts have chosen to enhance emulators by constructing hardware ‘</a:t>
            </a:r>
            <a:r>
              <a:rPr lang="en-US" noProof="0" dirty="0" err="1"/>
              <a:t>fron</a:t>
            </a:r>
            <a:r>
              <a:rPr lang="en-US" dirty="0"/>
              <a:t>t ends’, or ‘front panels’, for a more authentic experience</a:t>
            </a:r>
          </a:p>
          <a:p>
            <a:r>
              <a:rPr lang="en-US" dirty="0"/>
              <a:t>Typically, the emulator is hosted on a Raspberry Pi which is incorporated into the panel, providing network connectivity and more</a:t>
            </a:r>
          </a:p>
          <a:p>
            <a:r>
              <a:rPr lang="en-US" dirty="0"/>
              <a:t>The most well-known hardware enhancements can be found at the Obsolescence Guaranteed website:</a:t>
            </a:r>
          </a:p>
          <a:p>
            <a:pPr marL="342900" lvl="1" indent="0">
              <a:buNone/>
            </a:pPr>
            <a:r>
              <a:rPr lang="en-US" dirty="0">
                <a:hlinkClick r:id="rId2"/>
              </a:rPr>
              <a:t>https://obsolescence.wixsite.com/obsolescence</a:t>
            </a:r>
            <a:endParaRPr lang="en-US" dirty="0"/>
          </a:p>
          <a:p>
            <a:r>
              <a:rPr lang="en-US" dirty="0"/>
              <a:t>These take the form of simple kits, although they can sometimes be purchased pre-built (add your own Raspberry Pi), for example:</a:t>
            </a:r>
          </a:p>
          <a:p>
            <a:pPr lvl="1"/>
            <a:r>
              <a:rPr lang="en-US" dirty="0"/>
              <a:t>PiDP-8</a:t>
            </a:r>
          </a:p>
          <a:p>
            <a:pPr lvl="1"/>
            <a:r>
              <a:rPr lang="en-US" dirty="0"/>
              <a:t>PiDP-10</a:t>
            </a:r>
          </a:p>
          <a:p>
            <a:pPr lvl="1"/>
            <a:r>
              <a:rPr lang="en-US" dirty="0"/>
              <a:t>PiDP-11</a:t>
            </a:r>
          </a:p>
          <a:p>
            <a:pPr lvl="1"/>
            <a:r>
              <a:rPr lang="en-US" dirty="0"/>
              <a:t>PiDP-1 (soon)</a:t>
            </a:r>
          </a:p>
          <a:p>
            <a:r>
              <a:rPr lang="en-US" dirty="0"/>
              <a:t>These are open-source hardware and software</a:t>
            </a:r>
          </a:p>
          <a:p>
            <a:r>
              <a:rPr lang="en-US" dirty="0"/>
              <a:t>Anyone who has used the original systems will find them very familiar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5E9C9-CA34-55DF-BE05-B69616A1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3F4B7-EF62-B026-4AFF-44544928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7222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rectangular object with buttons and numbers">
            <a:extLst>
              <a:ext uri="{FF2B5EF4-FFF2-40B4-BE49-F238E27FC236}">
                <a16:creationId xmlns:a16="http://schemas.microsoft.com/office/drawing/2014/main" id="{44BE0530-AFAF-03DC-708D-BCA41A208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7" y="260648"/>
            <a:ext cx="7389305" cy="5538216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FDBAE-6CD2-8BB0-2E6D-114D377A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311D2-C7CA-2577-183D-A083C95B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F89EC-2CE9-BDA4-5695-C49FE11B50D8}"/>
              </a:ext>
            </a:extLst>
          </p:cNvPr>
          <p:cNvSpPr txBox="1"/>
          <p:nvPr/>
        </p:nvSpPr>
        <p:spPr>
          <a:xfrm>
            <a:off x="3995935" y="587191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PiDP-8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65640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9E85D-057F-1101-8D3B-11D1A69D3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48841-B246-E056-E2DD-F8B553CF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4047B-E3E4-10C0-6AB4-5C69358B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F8B0D-D44C-4E7C-3C54-8F87FA933A9C}"/>
              </a:ext>
            </a:extLst>
          </p:cNvPr>
          <p:cNvSpPr txBox="1"/>
          <p:nvPr/>
        </p:nvSpPr>
        <p:spPr>
          <a:xfrm>
            <a:off x="3887922" y="5867269"/>
            <a:ext cx="1368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PiDP-11</a:t>
            </a:r>
            <a:endParaRPr lang="en-GB" sz="2400" dirty="0"/>
          </a:p>
        </p:txBody>
      </p:sp>
      <p:pic>
        <p:nvPicPr>
          <p:cNvPr id="9" name="Content Placeholder 8" descr="A close-up of a control panel">
            <a:extLst>
              <a:ext uri="{FF2B5EF4-FFF2-40B4-BE49-F238E27FC236}">
                <a16:creationId xmlns:a16="http://schemas.microsoft.com/office/drawing/2014/main" id="{0F55336A-F446-30FD-9625-DC206C52A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351570"/>
            <a:ext cx="8229600" cy="5486400"/>
          </a:xfrm>
        </p:spPr>
      </p:pic>
    </p:spTree>
    <p:extLst>
      <p:ext uri="{BB962C8B-B14F-4D97-AF65-F5344CB8AC3E}">
        <p14:creationId xmlns:p14="http://schemas.microsoft.com/office/powerpoint/2010/main" val="983127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34343-69C1-B7F4-8C1D-08BE6131F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B0D82-0B27-7189-9956-3400A150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B27B8-927D-E192-C59A-20AA4FB2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1441E-091B-C6DD-0B16-9EE2895B8996}"/>
              </a:ext>
            </a:extLst>
          </p:cNvPr>
          <p:cNvSpPr txBox="1"/>
          <p:nvPr/>
        </p:nvSpPr>
        <p:spPr>
          <a:xfrm>
            <a:off x="3887922" y="5867269"/>
            <a:ext cx="1368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PiDP-10</a:t>
            </a:r>
            <a:endParaRPr lang="en-GB" sz="2400" dirty="0"/>
          </a:p>
        </p:txBody>
      </p:sp>
      <p:pic>
        <p:nvPicPr>
          <p:cNvPr id="8" name="Content Placeholder 7" descr="A white and grey device with buttons">
            <a:extLst>
              <a:ext uri="{FF2B5EF4-FFF2-40B4-BE49-F238E27FC236}">
                <a16:creationId xmlns:a16="http://schemas.microsoft.com/office/drawing/2014/main" id="{7CC3C52D-3AA8-634D-F744-352D06E63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3" y="308300"/>
            <a:ext cx="7069090" cy="5529785"/>
          </a:xfrm>
        </p:spPr>
      </p:pic>
    </p:spTree>
    <p:extLst>
      <p:ext uri="{BB962C8B-B14F-4D97-AF65-F5344CB8AC3E}">
        <p14:creationId xmlns:p14="http://schemas.microsoft.com/office/powerpoint/2010/main" val="1334123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computer">
            <a:extLst>
              <a:ext uri="{FF2B5EF4-FFF2-40B4-BE49-F238E27FC236}">
                <a16:creationId xmlns:a16="http://schemas.microsoft.com/office/drawing/2014/main" id="{7379A911-5D9D-09BA-7C5B-C11D67728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482078" cy="560984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581C1B-429A-3FCF-B860-BB03F196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F643D-B583-1ED1-04B9-C06BB383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30C6E3-B2A4-CCB1-902C-A3B36EE9D5D0}"/>
              </a:ext>
            </a:extLst>
          </p:cNvPr>
          <p:cNvSpPr txBox="1"/>
          <p:nvPr/>
        </p:nvSpPr>
        <p:spPr>
          <a:xfrm>
            <a:off x="3365865" y="5909127"/>
            <a:ext cx="24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PiDP-10 kit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5612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Bob Eager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968551"/>
          </a:xfrm>
        </p:spPr>
        <p:txBody>
          <a:bodyPr bIns="0">
            <a:normAutofit/>
          </a:bodyPr>
          <a:lstStyle/>
          <a:p>
            <a:pPr lvl="1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Graduated in Electronics from University of Kent in 1973</a:t>
            </a:r>
          </a:p>
          <a:p>
            <a:pPr lvl="1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M.Sc. In Computer Studies at Essex in 1973-74</a:t>
            </a:r>
          </a:p>
          <a:p>
            <a:pPr lvl="1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Research student at Kent 1974-78</a:t>
            </a:r>
          </a:p>
          <a:p>
            <a:pPr lvl="1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Part time programmer at Kent 1976-78</a:t>
            </a:r>
          </a:p>
          <a:p>
            <a:pPr lvl="2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Wrote a number of compilers on various systems</a:t>
            </a:r>
          </a:p>
          <a:p>
            <a:pPr lvl="1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Lecturer/senior lecturer in Computer Science at University of Kent, 1978-2015, specialising in compilers and operating systems</a:t>
            </a:r>
          </a:p>
          <a:p>
            <a:pPr lvl="1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Managed or co-managed a number of different Kent system</a:t>
            </a:r>
            <a:r>
              <a:rPr lang="en-GB" noProof="0" dirty="0"/>
              <a:t>s between 1974 and 2015, including:</a:t>
            </a:r>
          </a:p>
          <a:p>
            <a:pPr lvl="2"/>
            <a:r>
              <a:rPr lang="en-GB" noProof="0" dirty="0"/>
              <a:t>Elliott 4130</a:t>
            </a:r>
          </a:p>
          <a:p>
            <a:pPr lvl="2"/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ICL 2900 (VME/K, then EMAS)</a:t>
            </a:r>
          </a:p>
          <a:p>
            <a:pPr lvl="2"/>
            <a:r>
              <a:rPr lang="en-GB" noProof="0" dirty="0"/>
              <a:t>Digital </a:t>
            </a:r>
            <a:r>
              <a:rPr lang="en-GB" noProof="0" dirty="0" err="1"/>
              <a:t>VAXcluster</a:t>
            </a: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92077-CFE4-5BDC-05EF-CC8686BC2168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444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28960-6C0E-C1BB-2431-081CD1CEB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B9EA5-DF1D-2392-EBC6-328BCE83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82ADF-DDCB-062F-E107-5AEBAEA81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A simple example: the PDP-8</a:t>
            </a:r>
          </a:p>
          <a:p>
            <a:r>
              <a:rPr lang="en-US" noProof="0" dirty="0"/>
              <a:t>12-bit word (no bytes!), 32k words, one register (AC), program counter (PC), and Link (1 bit); also MQ (optional) as extended AC</a:t>
            </a:r>
          </a:p>
          <a:p>
            <a:r>
              <a:rPr lang="en-US" dirty="0"/>
              <a:t>Some internal registers for memory management</a:t>
            </a:r>
            <a:endParaRPr lang="en-US" noProof="0" dirty="0"/>
          </a:p>
          <a:p>
            <a:r>
              <a:rPr lang="en-US" dirty="0"/>
              <a:t>8 basic opcodes</a:t>
            </a:r>
          </a:p>
          <a:p>
            <a:pPr lvl="1"/>
            <a:r>
              <a:rPr lang="en-US" dirty="0"/>
              <a:t>TAD, DCA, ISZ, AND, JMP, JSR (conventional instructions)</a:t>
            </a:r>
          </a:p>
          <a:p>
            <a:pPr lvl="1"/>
            <a:r>
              <a:rPr lang="en-US" dirty="0"/>
              <a:t>IOT (input-output)</a:t>
            </a:r>
          </a:p>
          <a:p>
            <a:pPr lvl="1"/>
            <a:r>
              <a:rPr lang="en-US" dirty="0"/>
              <a:t>OPR (‘operate’, address field encodes instructions)</a:t>
            </a:r>
          </a:p>
          <a:p>
            <a:pPr lvl="2"/>
            <a:r>
              <a:rPr lang="en-US" dirty="0"/>
              <a:t>Conditional skips, shifts, simple AC changes</a:t>
            </a:r>
          </a:p>
          <a:p>
            <a:endParaRPr lang="en-US" noProof="0" dirty="0"/>
          </a:p>
          <a:p>
            <a:r>
              <a:rPr lang="en-US" dirty="0"/>
              <a:t>See Wikipedia for more details:</a:t>
            </a:r>
          </a:p>
          <a:p>
            <a:pPr marL="0" indent="0">
              <a:buNone/>
            </a:pPr>
            <a:r>
              <a:rPr lang="en-US" noProof="0" dirty="0"/>
              <a:t>	</a:t>
            </a:r>
            <a:r>
              <a:rPr lang="en-US" dirty="0">
                <a:hlinkClick r:id="rId2"/>
              </a:rPr>
              <a:t>https://en.wikipedia.org/wiki/PDP-8</a:t>
            </a:r>
            <a:endParaRPr lang="en-US" dirty="0"/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B5EEA-9E81-3BAC-B8E7-474114CC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DDF52-A27A-73FD-E30C-A6F692AD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17348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B29EE4-2B69-7F73-3972-42F42020A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emulate the PDP-8, the basic data structures are</a:t>
            </a:r>
          </a:p>
          <a:p>
            <a:pPr lvl="1"/>
            <a:r>
              <a:rPr lang="en-US" dirty="0"/>
              <a:t>An array of 32,768 cells, at least 12 bits in width</a:t>
            </a:r>
          </a:p>
          <a:p>
            <a:pPr lvl="1"/>
            <a:r>
              <a:rPr lang="en-US" dirty="0"/>
              <a:t>Cells (variables) for AC, link, PC, MQ, internal registers</a:t>
            </a:r>
          </a:p>
          <a:p>
            <a:pPr lvl="1"/>
            <a:r>
              <a:rPr lang="en-US" dirty="0"/>
              <a:t>A Boolean flag, set when an interrupt condition occurs</a:t>
            </a:r>
          </a:p>
          <a:p>
            <a:r>
              <a:rPr lang="en-GB" dirty="0"/>
              <a:t>A basic user interface for setting/examining values in the above</a:t>
            </a:r>
          </a:p>
          <a:p>
            <a:r>
              <a:rPr lang="en-GB" dirty="0"/>
              <a:t>The emulation itself:</a:t>
            </a:r>
          </a:p>
          <a:p>
            <a:pPr marL="3429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halting = false</a:t>
            </a:r>
          </a:p>
          <a:p>
            <a:pPr marL="3429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do until halting</a:t>
            </a:r>
          </a:p>
          <a:p>
            <a:pPr marL="3429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	extract instruction from memory array at index PC</a:t>
            </a:r>
          </a:p>
          <a:p>
            <a:pPr marL="3429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	decode opcode</a:t>
            </a:r>
          </a:p>
          <a:p>
            <a:pPr marL="3429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	fetch operand from memory if required</a:t>
            </a:r>
          </a:p>
          <a:p>
            <a:pPr marL="3429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	execute instruction; if HLT, set halting to true</a:t>
            </a:r>
          </a:p>
          <a:p>
            <a:pPr marL="3429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	if instruction did not update PC, increment PC</a:t>
            </a:r>
          </a:p>
          <a:p>
            <a:pPr marL="3429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pPr marL="342900" lvl="1" indent="0">
              <a:buNone/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6C7D6-4678-87BB-10CD-CD82D095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54BCE-3B5B-6679-E765-246514BB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914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32D0-FA2B-A617-5CF7-906CAC54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SIMH to write an emulator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D955F-D1CF-243F-7DD4-B0622489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42" y="1484784"/>
            <a:ext cx="7886700" cy="4704804"/>
          </a:xfrm>
        </p:spPr>
        <p:txBody>
          <a:bodyPr/>
          <a:lstStyle/>
          <a:p>
            <a:r>
              <a:rPr lang="en-US" dirty="0"/>
              <a:t>SIMH provides a complete framework for writing an emulator</a:t>
            </a:r>
          </a:p>
          <a:p>
            <a:r>
              <a:rPr lang="en-US" dirty="0"/>
              <a:t>It is well documented!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A0828-C442-9742-4327-FB801617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B92B2-1060-FFD0-8D3E-5E7EDA18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7" name="Picture 6" descr="A white paper with text&#10;&#10;AI-generated content may be incorrect.">
            <a:extLst>
              <a:ext uri="{FF2B5EF4-FFF2-40B4-BE49-F238E27FC236}">
                <a16:creationId xmlns:a16="http://schemas.microsoft.com/office/drawing/2014/main" id="{88786D11-C53B-5B22-DE7C-201885A19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6422136" cy="38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62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04829-1BED-85E8-744C-C46E570A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  <a:p>
            <a:pPr lvl="1"/>
            <a:r>
              <a:rPr lang="en-US" dirty="0"/>
              <a:t>Decide on mapping of data types (may need 64-bit variables)</a:t>
            </a:r>
          </a:p>
          <a:p>
            <a:pPr lvl="2"/>
            <a:r>
              <a:rPr lang="en-US" dirty="0"/>
              <a:t>Words per instruction, integer size, default number base, etc.</a:t>
            </a:r>
          </a:p>
          <a:p>
            <a:pPr lvl="1"/>
            <a:r>
              <a:rPr lang="en-US" dirty="0"/>
              <a:t>Decide on devices; build a table of device structures</a:t>
            </a:r>
          </a:p>
          <a:p>
            <a:pPr lvl="2"/>
            <a:r>
              <a:rPr lang="en-US" dirty="0"/>
              <a:t>Memory, CPU, keyboard, display, disks, tapes (these are </a:t>
            </a:r>
            <a:r>
              <a:rPr lang="en-US" i="1" dirty="0"/>
              <a:t>all</a:t>
            </a:r>
            <a:r>
              <a:rPr lang="en-US" dirty="0"/>
              <a:t> considered devices)</a:t>
            </a:r>
          </a:p>
          <a:p>
            <a:pPr lvl="2"/>
            <a:r>
              <a:rPr lang="en-US" dirty="0"/>
              <a:t>There may be multiple instances of some devices, and even multiple controllers</a:t>
            </a:r>
          </a:p>
          <a:p>
            <a:pPr lvl="1"/>
            <a:r>
              <a:rPr lang="en-US" dirty="0"/>
              <a:t>Provide a binary loader/dumper function</a:t>
            </a:r>
          </a:p>
          <a:p>
            <a:pPr lvl="1"/>
            <a:r>
              <a:rPr lang="en-US" dirty="0"/>
              <a:t>Provide functions for parsing and printing symbolic instructions (yes, a mini assembler!)</a:t>
            </a:r>
          </a:p>
          <a:p>
            <a:pPr lvl="1"/>
            <a:r>
              <a:rPr lang="en-GB" dirty="0"/>
              <a:t>Provide functions to emulate peripherals, and hook them into the device table</a:t>
            </a:r>
          </a:p>
          <a:p>
            <a:pPr lvl="1"/>
            <a:r>
              <a:rPr lang="en-GB" dirty="0"/>
              <a:t>Optionally:</a:t>
            </a:r>
          </a:p>
          <a:p>
            <a:pPr lvl="2"/>
            <a:r>
              <a:rPr lang="en-GB" dirty="0"/>
              <a:t>Provide functions for parsing and printing addresses</a:t>
            </a:r>
          </a:p>
          <a:p>
            <a:pPr lvl="2"/>
            <a:r>
              <a:rPr lang="en-GB" dirty="0"/>
              <a:t>Provide an extension table for additional user interface commands</a:t>
            </a:r>
          </a:p>
          <a:p>
            <a:pPr lvl="2"/>
            <a:r>
              <a:rPr lang="en-GB" dirty="0"/>
              <a:t>Provide a command input function</a:t>
            </a:r>
          </a:p>
          <a:p>
            <a:pPr lvl="1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51B21-2162-DFD0-8E7A-4BEE2CEB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135B6-DDD8-8886-A6CF-EA1AE1B39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E8ED0-7436-D6B7-A8DE-B6B3EE0B6FAD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0186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6F2006-8977-CBC2-1ABC-785AF282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Decide on how to provide an execution time base, which could be:</a:t>
            </a:r>
          </a:p>
          <a:p>
            <a:pPr lvl="2"/>
            <a:r>
              <a:rPr lang="en-US" dirty="0"/>
              <a:t>Microseconds (or whatever) of real time</a:t>
            </a:r>
          </a:p>
          <a:p>
            <a:pPr lvl="2"/>
            <a:r>
              <a:rPr lang="en-US" dirty="0"/>
              <a:t>A simple instruction count (by far the easiest)</a:t>
            </a:r>
          </a:p>
          <a:p>
            <a:pPr lvl="1"/>
            <a:r>
              <a:rPr lang="en-US" dirty="0"/>
              <a:t>Provide a way of </a:t>
            </a:r>
            <a:r>
              <a:rPr lang="en-US" dirty="0" err="1"/>
              <a:t>organising</a:t>
            </a:r>
            <a:r>
              <a:rPr lang="en-US" dirty="0"/>
              <a:t> interrupts</a:t>
            </a:r>
          </a:p>
          <a:p>
            <a:pPr lvl="2"/>
            <a:r>
              <a:rPr lang="en-US" dirty="0"/>
              <a:t>A simple method is a flag that is set by a peripheral (or other interrupt source); this is checked after each instruction is emulated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Lastly (of course) is a loop which fetches and executes instructions; the implementor must provide this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SIMH has a control module (SCP) which initializes all devices (via the device table); it asks for user commands, then on demand will enter the execution loop</a:t>
            </a:r>
          </a:p>
          <a:p>
            <a:pPr lvl="1"/>
            <a:r>
              <a:rPr lang="en-US" dirty="0"/>
              <a:t>The execution loop terminates on a halt instruction or other relevant event</a:t>
            </a:r>
          </a:p>
          <a:p>
            <a:pPr lvl="2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52116-8A9C-8C03-DED2-A381BC80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0E5B5-9598-B17A-8B48-0FBD19EE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498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BE2317-F788-AEF9-6A83-EBF963E1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Emulation of devices (including some pseudo devices) is driven by calls via the device table</a:t>
            </a:r>
          </a:p>
          <a:p>
            <a:pPr lvl="1"/>
            <a:r>
              <a:rPr lang="en-US" dirty="0"/>
              <a:t>One consideration is ‘real world’ timing; if the device responds too quickly, the operating system may crash (race conditions, sanity checks, etc.)</a:t>
            </a:r>
          </a:p>
          <a:p>
            <a:pPr lvl="1"/>
            <a:r>
              <a:rPr lang="en-GB" dirty="0"/>
              <a:t>Devices (e.g. disks) may be linked to files as part of the emulation; association of devices with files will form part of the command interface</a:t>
            </a:r>
          </a:p>
          <a:p>
            <a:pPr lvl="1"/>
            <a:r>
              <a:rPr lang="en-GB" dirty="0"/>
              <a:t>SIMH provides some help here for devices such as serial ports, network interfaces, and magnetic tapes</a:t>
            </a:r>
          </a:p>
          <a:p>
            <a:r>
              <a:rPr lang="en-GB" dirty="0"/>
              <a:t>Clocks can also be an issue</a:t>
            </a:r>
          </a:p>
          <a:p>
            <a:pPr lvl="1"/>
            <a:r>
              <a:rPr lang="en-GB" dirty="0"/>
              <a:t>Internal clocks are usually linked to the time base, and easily implemented</a:t>
            </a:r>
          </a:p>
          <a:p>
            <a:pPr lvl="1"/>
            <a:r>
              <a:rPr lang="en-GB" dirty="0"/>
              <a:t>Real time clocks can be linked to the actual host clock</a:t>
            </a:r>
          </a:p>
          <a:p>
            <a:r>
              <a:rPr lang="en-GB" dirty="0"/>
              <a:t>Idling can be a problem; when the simulated CPU is idling, it will often consume significant host resources</a:t>
            </a:r>
          </a:p>
          <a:p>
            <a:pPr lvl="1"/>
            <a:r>
              <a:rPr lang="en-GB" dirty="0"/>
              <a:t>Suffice it to say that this can be worked around if the host provides </a:t>
            </a:r>
            <a:r>
              <a:rPr lang="en-GB" dirty="0" err="1"/>
              <a:t>nanosleep</a:t>
            </a:r>
            <a:r>
              <a:rPr lang="en-GB" dirty="0"/>
              <a:t> facilities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B77E3-3EAF-17F0-3D3A-1B2812DD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DA7BE-30F7-B418-8487-703D73C4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A9204-9A73-3896-C664-4D7A95442F3C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27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1A15F-99BB-DCA2-7062-CB2CD810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BC647-A40F-9174-366F-13183D28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10" name="Content Placeholder 9" descr="A computer screen with white text&#10;&#10;AI-generated content may be incorrect.">
            <a:extLst>
              <a:ext uri="{FF2B5EF4-FFF2-40B4-BE49-F238E27FC236}">
                <a16:creationId xmlns:a16="http://schemas.microsoft.com/office/drawing/2014/main" id="{BF5221FA-2BD5-F6CA-EFDB-9755843C0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9" y="136524"/>
            <a:ext cx="8054502" cy="550585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59D372-8E62-70B0-12D4-14A7D6156296}"/>
              </a:ext>
            </a:extLst>
          </p:cNvPr>
          <p:cNvSpPr txBox="1"/>
          <p:nvPr/>
        </p:nvSpPr>
        <p:spPr>
          <a:xfrm>
            <a:off x="2231740" y="582574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Sample simulation of a VAX, and VAX/VMS</a:t>
            </a:r>
          </a:p>
        </p:txBody>
      </p:sp>
    </p:spTree>
    <p:extLst>
      <p:ext uri="{BB962C8B-B14F-4D97-AF65-F5344CB8AC3E}">
        <p14:creationId xmlns:p14="http://schemas.microsoft.com/office/powerpoint/2010/main" val="386933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omputer screen with white text">
            <a:extLst>
              <a:ext uri="{FF2B5EF4-FFF2-40B4-BE49-F238E27FC236}">
                <a16:creationId xmlns:a16="http://schemas.microsoft.com/office/drawing/2014/main" id="{861FBAD3-F037-5301-C1D0-657C3D83F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9" y="623685"/>
            <a:ext cx="8054502" cy="550585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F8927F-44FE-A4D2-A5C3-531B2CED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8DCC8-A43C-5DB1-52C8-11450DE8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27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E54A099-6BCB-5F22-BE99-5DA38734D77E}"/>
                  </a:ext>
                </a:extLst>
              </p14:cNvPr>
              <p14:cNvContentPartPr/>
              <p14:nvPr/>
            </p14:nvContentPartPr>
            <p14:xfrm>
              <a:off x="1257854" y="1058985"/>
              <a:ext cx="226800" cy="5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E54A099-6BCB-5F22-BE99-5DA38734D7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1734" y="1052865"/>
                <a:ext cx="2390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F2233AC-66E6-799D-A97C-981DB51B373E}"/>
                  </a:ext>
                </a:extLst>
              </p14:cNvPr>
              <p14:cNvContentPartPr/>
              <p14:nvPr/>
            </p14:nvContentPartPr>
            <p14:xfrm>
              <a:off x="-2001226" y="1004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F2233AC-66E6-799D-A97C-981DB51B37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064226" y="94162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12F80D-A8E2-C5C4-3063-C275361E710E}"/>
                  </a:ext>
                </a:extLst>
              </p14:cNvPr>
              <p14:cNvContentPartPr/>
              <p14:nvPr/>
            </p14:nvContentPartPr>
            <p14:xfrm>
              <a:off x="1429934" y="1004625"/>
              <a:ext cx="720" cy="118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512F80D-A8E2-C5C4-3063-C275361E71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03934" y="941625"/>
                <a:ext cx="2520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AEC377-CE78-27D4-E381-D4C21EC5C804}"/>
                  </a:ext>
                </a:extLst>
              </p14:cNvPr>
              <p14:cNvContentPartPr/>
              <p14:nvPr/>
            </p14:nvContentPartPr>
            <p14:xfrm>
              <a:off x="1221854" y="1103985"/>
              <a:ext cx="144720" cy="32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AEC377-CE78-27D4-E381-D4C21EC5C8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8854" y="1041345"/>
                <a:ext cx="2703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DCD6DB4-256E-E906-B1CC-2E600A82F8B4}"/>
                  </a:ext>
                </a:extLst>
              </p14:cNvPr>
              <p14:cNvContentPartPr/>
              <p14:nvPr/>
            </p14:nvContentPartPr>
            <p14:xfrm>
              <a:off x="759974" y="1122345"/>
              <a:ext cx="43524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DCD6DB4-256E-E906-B1CC-2E600A82F8B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6974" y="1059345"/>
                <a:ext cx="560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4711C3F-56C6-C226-33F4-B9BA3545E99B}"/>
                  </a:ext>
                </a:extLst>
              </p14:cNvPr>
              <p14:cNvContentPartPr/>
              <p14:nvPr/>
            </p14:nvContentPartPr>
            <p14:xfrm>
              <a:off x="624254" y="1078425"/>
              <a:ext cx="127800" cy="43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4711C3F-56C6-C226-33F4-B9BA3545E9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1614" y="1015785"/>
                <a:ext cx="2534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4089BC-4255-C479-1F5C-1734E5B8AE78}"/>
                  </a:ext>
                </a:extLst>
              </p14:cNvPr>
              <p14:cNvContentPartPr/>
              <p14:nvPr/>
            </p14:nvContentPartPr>
            <p14:xfrm>
              <a:off x="606254" y="968265"/>
              <a:ext cx="6654960" cy="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4089BC-4255-C479-1F5C-1734E5B8AE7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3254" y="842265"/>
                <a:ext cx="6780600" cy="2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5356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">
            <a:extLst>
              <a:ext uri="{FF2B5EF4-FFF2-40B4-BE49-F238E27FC236}">
                <a16:creationId xmlns:a16="http://schemas.microsoft.com/office/drawing/2014/main" id="{58E21EE3-7051-A955-C141-88B05110D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9" y="623685"/>
            <a:ext cx="8054502" cy="550585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89C88-5FE3-2FB6-B6BA-CED519AE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A7D66-2310-E0F4-F7C6-47F5E814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240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97B9-E25F-1D3D-D2F2-0BF969D5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AB987-A225-0BAA-75E0-AF30DFB0A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5"/>
            <a:ext cx="7886700" cy="5303615"/>
          </a:xfrm>
        </p:spPr>
        <p:txBody>
          <a:bodyPr/>
          <a:lstStyle/>
          <a:p>
            <a:r>
              <a:rPr lang="en-US" dirty="0"/>
              <a:t>Hercules is still being developed, keeping up with IBM hardware development</a:t>
            </a:r>
          </a:p>
          <a:p>
            <a:r>
              <a:rPr lang="en-US" dirty="0"/>
              <a:t>Emulation of the x86 architecture continues to develop, both commercially and otherwise</a:t>
            </a:r>
          </a:p>
          <a:p>
            <a:r>
              <a:rPr lang="en-US" dirty="0"/>
              <a:t>Bob continues to work on an open-source emulation of the original ICL New Range systems (2900 P series)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8613F-5206-19BF-9A87-65B9806D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5F33B-440B-49AD-4E85-B14E604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9" name="Picture 8" descr="A person sitting at a desk with computers">
            <a:extLst>
              <a:ext uri="{FF2B5EF4-FFF2-40B4-BE49-F238E27FC236}">
                <a16:creationId xmlns:a16="http://schemas.microsoft.com/office/drawing/2014/main" id="{AC32799B-1618-8A19-7DE3-A98A218BE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78" y="3068957"/>
            <a:ext cx="5854446" cy="33086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E3BA28-8EEB-D38D-6240-B053AFDB2895}"/>
              </a:ext>
            </a:extLst>
          </p:cNvPr>
          <p:cNvSpPr txBox="1"/>
          <p:nvPr/>
        </p:nvSpPr>
        <p:spPr>
          <a:xfrm rot="5400000">
            <a:off x="6813830" y="4461649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© David Marsh</a:t>
            </a:r>
            <a:endParaRPr lang="en-GB" sz="2800" dirty="0"/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DBA2B46E-08B0-26E5-29B3-C154BDD146F6}"/>
              </a:ext>
            </a:extLst>
          </p:cNvPr>
          <p:cNvSpPr/>
          <p:nvPr/>
        </p:nvSpPr>
        <p:spPr>
          <a:xfrm rot="5400000">
            <a:off x="817850" y="3085144"/>
            <a:ext cx="864000" cy="831626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4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CCE92-CB75-BF0C-5D58-0056DB50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Is Emulation?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8720D-C73A-2E8E-C2C7-11A484CCF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In the context of computing, it is the use of one or more computers to ‘pretend’ to be another computer</a:t>
            </a:r>
          </a:p>
          <a:p>
            <a:r>
              <a:rPr lang="en-GB" noProof="0" dirty="0"/>
              <a:t>This can be at a number of different levels, depending on requirements</a:t>
            </a:r>
          </a:p>
          <a:p>
            <a:r>
              <a:rPr lang="en-GB" noProof="0" dirty="0"/>
              <a:t>The aim is for the emulated system (or partial system) to be indistinguishable from the ‘real’ system</a:t>
            </a:r>
          </a:p>
          <a:p>
            <a:pPr lvl="1"/>
            <a:r>
              <a:rPr lang="en-GB" noProof="0" dirty="0"/>
              <a:t>At the user level</a:t>
            </a:r>
          </a:p>
          <a:p>
            <a:pPr lvl="1"/>
            <a:r>
              <a:rPr lang="en-GB" noProof="0" dirty="0"/>
              <a:t>At the program execution level</a:t>
            </a:r>
          </a:p>
          <a:p>
            <a:pPr lvl="1"/>
            <a:r>
              <a:rPr lang="en-GB" noProof="0" dirty="0"/>
              <a:t>At the programming level</a:t>
            </a:r>
          </a:p>
          <a:p>
            <a:pPr lvl="1"/>
            <a:endParaRPr lang="en-GB" noProof="0" dirty="0"/>
          </a:p>
          <a:p>
            <a:r>
              <a:rPr lang="en-GB" noProof="0" dirty="0"/>
              <a:t>There may not even be a ‘real’ system (e.g. in an educational context)</a:t>
            </a:r>
          </a:p>
          <a:p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96C91-FCA7-1988-083F-3DFC64BC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3A890-C284-F585-6961-D427A397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6830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anana next to a computer&#10;&#10;AI-generated content may be incorrect.">
            <a:extLst>
              <a:ext uri="{FF2B5EF4-FFF2-40B4-BE49-F238E27FC236}">
                <a16:creationId xmlns:a16="http://schemas.microsoft.com/office/drawing/2014/main" id="{08B2F8D6-B236-040E-03A1-AA09EC35F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5" y="997565"/>
            <a:ext cx="3980134" cy="5308092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0FF22-2D54-CBF9-2785-C4B29823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921D9-4507-AA48-934B-490E8CF8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4CFF8-CA69-1C41-67BE-B69FDA701B67}"/>
              </a:ext>
            </a:extLst>
          </p:cNvPr>
          <p:cNvSpPr txBox="1"/>
          <p:nvPr/>
        </p:nvSpPr>
        <p:spPr>
          <a:xfrm>
            <a:off x="5292080" y="786830"/>
            <a:ext cx="34563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PDP-10 and 2900 emulators will run on this, as a ‘mainframe in your pocket’ (as will all the others)</a:t>
            </a:r>
          </a:p>
          <a:p>
            <a:endParaRPr lang="en-US" dirty="0"/>
          </a:p>
          <a:p>
            <a:r>
              <a:rPr lang="en-US" dirty="0"/>
              <a:t>Pironman5 is a Raspberry Pi 5 enclosure which provides excellent cooling, as well as some pretty lights and even a programmable text display.</a:t>
            </a:r>
          </a:p>
          <a:p>
            <a:endParaRPr lang="en-US" dirty="0"/>
          </a:p>
          <a:p>
            <a:r>
              <a:rPr lang="en-US" dirty="0"/>
              <a:t>It is a good vehicle for a very portable emulator! It comes as a ‘kit’; add your own Raspberry Pi 5. </a:t>
            </a:r>
          </a:p>
          <a:p>
            <a:r>
              <a:rPr lang="en-US" dirty="0"/>
              <a:t>This one is an 8GB model, which is more than adequate.</a:t>
            </a:r>
          </a:p>
          <a:p>
            <a:endParaRPr lang="en-US" dirty="0"/>
          </a:p>
          <a:p>
            <a:r>
              <a:rPr lang="en-US" dirty="0"/>
              <a:t>See Amazon, </a:t>
            </a:r>
            <a:r>
              <a:rPr lang="en-US" dirty="0" err="1"/>
              <a:t>Elektor</a:t>
            </a:r>
            <a:r>
              <a:rPr lang="en-US" dirty="0"/>
              <a:t>, and other suppliers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4C34E-A839-D37C-D187-E8CC1D8A1290}"/>
              </a:ext>
            </a:extLst>
          </p:cNvPr>
          <p:cNvSpPr txBox="1"/>
          <p:nvPr/>
        </p:nvSpPr>
        <p:spPr>
          <a:xfrm>
            <a:off x="3388699" y="220267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+mj-lt"/>
              </a:rPr>
              <a:t>Pironman</a:t>
            </a:r>
            <a:r>
              <a:rPr lang="en-GB" sz="3200" b="1" dirty="0">
                <a:latin typeface="+mj-lt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126689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small electronic components">
            <a:extLst>
              <a:ext uri="{FF2B5EF4-FFF2-40B4-BE49-F238E27FC236}">
                <a16:creationId xmlns:a16="http://schemas.microsoft.com/office/drawing/2014/main" id="{649E4363-8747-6BE0-0058-8D0024302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591105" cy="593098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A2F1B-4836-88ED-9846-DDFD6D68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9F483-6BA9-8ED3-9349-59FBE2BB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4A576-00E5-6980-B8AA-6AED9C0A978D}"/>
              </a:ext>
            </a:extLst>
          </p:cNvPr>
          <p:cNvSpPr txBox="1"/>
          <p:nvPr/>
        </p:nvSpPr>
        <p:spPr>
          <a:xfrm rot="5400000">
            <a:off x="6498751" y="336308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Pironman5 Kit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52198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6753"/>
            <a:ext cx="7886700" cy="4704804"/>
          </a:xfrm>
        </p:spPr>
        <p:txBody>
          <a:bodyPr/>
          <a:lstStyle/>
          <a:p>
            <a:pPr lvl="1"/>
            <a:r>
              <a:rPr lang="en-GB" dirty="0"/>
              <a:t>Playing with old computers is instructive, and fun!</a:t>
            </a:r>
          </a:p>
          <a:p>
            <a:pPr lvl="2"/>
            <a:r>
              <a:rPr lang="en-GB" dirty="0"/>
              <a:t>Real old computers are hard to obtain, and expensive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Emulation can be done entirely with software</a:t>
            </a:r>
          </a:p>
          <a:p>
            <a:pPr lvl="2"/>
            <a:r>
              <a:rPr lang="en-GB" dirty="0"/>
              <a:t>SIMH runs on Windows, MacOS, Linux, BSD …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Emulation with display hardware is nice, but involves some financial outlay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Writing your own emulator is both instructive and fun (FSVO fun)</a:t>
            </a:r>
          </a:p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32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0566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C5BAB5-9100-7A60-0517-C1619FDE9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</a:rPr>
              <a:t>Questions?</a:t>
            </a:r>
          </a:p>
          <a:p>
            <a:pPr marL="0" indent="0" algn="ctr">
              <a:buNone/>
            </a:pPr>
            <a:endParaRPr lang="en-US" sz="3200" b="1" dirty="0">
              <a:hlinkClick r:id="rId2"/>
            </a:endParaRPr>
          </a:p>
          <a:p>
            <a:pPr marL="0" indent="0" algn="ctr">
              <a:buNone/>
            </a:pPr>
            <a:r>
              <a:rPr lang="en-US" sz="3200" b="1" dirty="0">
                <a:hlinkClick r:id="rId2"/>
              </a:rPr>
              <a:t>http://emulation.bobeager.uk</a:t>
            </a:r>
            <a:endParaRPr lang="en-GB" sz="32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39E91-2CF0-4E30-CF75-014FDA64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Resurrecting Old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0E3B2-58D8-BB82-77BF-35DDCD28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75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Contact and further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noProof="0" dirty="0"/>
          </a:p>
          <a:p>
            <a:r>
              <a:rPr lang="en-GB" sz="2400" noProof="0" dirty="0"/>
              <a:t>Contact Bob at:</a:t>
            </a:r>
          </a:p>
          <a:p>
            <a:pPr lvl="1"/>
            <a:r>
              <a:rPr lang="en-GB" sz="2400" noProof="0" dirty="0">
                <a:hlinkClick r:id="rId2"/>
              </a:rPr>
              <a:t>bob@eager.cx</a:t>
            </a:r>
            <a:endParaRPr lang="en-GB" sz="2400" noProof="0" dirty="0"/>
          </a:p>
          <a:p>
            <a:endParaRPr lang="en-GB" sz="2400" noProof="0" dirty="0"/>
          </a:p>
          <a:p>
            <a:r>
              <a:rPr lang="en-GB" sz="2400" noProof="0" dirty="0"/>
              <a:t>Bob’s emulation website</a:t>
            </a:r>
          </a:p>
          <a:p>
            <a:pPr lvl="1"/>
            <a:r>
              <a:rPr lang="en-GB" sz="2400" noProof="0" dirty="0">
                <a:hlinkClick r:id="rId3"/>
              </a:rPr>
              <a:t>http://emulation.bobeager.uk</a:t>
            </a:r>
            <a:endParaRPr lang="en-GB" sz="2400" noProof="0" dirty="0"/>
          </a:p>
          <a:p>
            <a:pPr lvl="1"/>
            <a:r>
              <a:rPr lang="en-GB" sz="2400" noProof="0" dirty="0"/>
              <a:t>Includes references and acknowledgements</a:t>
            </a:r>
          </a:p>
          <a:p>
            <a:pPr lvl="1"/>
            <a:endParaRPr lang="en-GB" sz="2400" noProof="0" dirty="0"/>
          </a:p>
          <a:p>
            <a:pPr lvl="1"/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34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5C5DC-20C6-DF8C-DD6A-FEC70F1FB56F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1174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2C7CB-B069-DCEA-D626-13FDE47F9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65125-8C75-4EC5-033B-EB8BB79CC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Why Use Emulation?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5F500-41C1-DD22-DA93-6C69D3E35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There is more than one answer …</a:t>
            </a:r>
          </a:p>
          <a:p>
            <a:pPr lvl="1"/>
            <a:r>
              <a:rPr lang="en-GB" noProof="0" dirty="0"/>
              <a:t>For fun; emulating a computer that you don’t have, so that you can play with one anyway</a:t>
            </a:r>
          </a:p>
          <a:p>
            <a:pPr lvl="2"/>
            <a:r>
              <a:rPr lang="en-GB" noProof="0" dirty="0"/>
              <a:t>Just for interest</a:t>
            </a:r>
          </a:p>
          <a:p>
            <a:pPr lvl="2"/>
            <a:r>
              <a:rPr lang="en-GB" noProof="0" dirty="0"/>
              <a:t>To play games for nostalgic reasons</a:t>
            </a:r>
          </a:p>
          <a:p>
            <a:pPr lvl="1"/>
            <a:r>
              <a:rPr lang="en-GB" noProof="0" dirty="0"/>
              <a:t>For education; to learn about how a particular computer works</a:t>
            </a:r>
          </a:p>
          <a:p>
            <a:pPr lvl="2"/>
            <a:r>
              <a:rPr lang="en-GB" noProof="0" dirty="0"/>
              <a:t>This could include a machine that is too expensive or critical to play with ‘live’</a:t>
            </a:r>
          </a:p>
          <a:p>
            <a:pPr lvl="2"/>
            <a:r>
              <a:rPr lang="en-GB" noProof="0" dirty="0"/>
              <a:t>For training purposes</a:t>
            </a:r>
          </a:p>
          <a:p>
            <a:pPr lvl="1"/>
            <a:r>
              <a:rPr lang="en-GB" noProof="0" dirty="0"/>
              <a:t>For development purposes, exploiting possibly better debugging aids in the emulated machine</a:t>
            </a:r>
          </a:p>
          <a:p>
            <a:pPr lvl="2"/>
            <a:r>
              <a:rPr lang="en-GB" noProof="0" dirty="0"/>
              <a:t>A good example is the development of mobile phone applications</a:t>
            </a:r>
          </a:p>
          <a:p>
            <a:pPr lvl="1"/>
            <a:r>
              <a:rPr lang="en-GB" noProof="0" dirty="0"/>
              <a:t>For selective replacement of hardware by software</a:t>
            </a:r>
          </a:p>
          <a:p>
            <a:pPr lvl="1"/>
            <a:r>
              <a:rPr lang="en-GB" noProof="0" dirty="0"/>
              <a:t>For migration from legacy systems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365CE-A548-963A-641B-9301221F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E2924-4296-2565-7570-E9A867BB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74BCA-A651-70F2-DBB1-1AFD3748F3D7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3997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DA8B1-EF88-2F01-5C2E-3E66F0C57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E5553-B380-5B94-820C-FAD609A74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6672"/>
            <a:ext cx="7886700" cy="5688632"/>
          </a:xfrm>
        </p:spPr>
        <p:txBody>
          <a:bodyPr>
            <a:normAutofit/>
          </a:bodyPr>
          <a:lstStyle/>
          <a:p>
            <a:r>
              <a:rPr lang="en-GB" noProof="0" dirty="0"/>
              <a:t>More answers:</a:t>
            </a:r>
          </a:p>
          <a:p>
            <a:pPr lvl="1"/>
            <a:r>
              <a:rPr lang="en-GB" noProof="0" dirty="0"/>
              <a:t>For software development before the real hardware has been developed</a:t>
            </a:r>
          </a:p>
          <a:p>
            <a:pPr lvl="1"/>
            <a:r>
              <a:rPr lang="en-GB" noProof="0" dirty="0"/>
              <a:t>For testing out new ideas and planned architectures</a:t>
            </a:r>
          </a:p>
          <a:p>
            <a:pPr lvl="1"/>
            <a:r>
              <a:rPr lang="en-GB" noProof="0" dirty="0"/>
              <a:t>For regulatory purposes; an emulator can be certified to be ‘equivalent’ to the emulated machine, allowing older (certified) software to be run</a:t>
            </a:r>
          </a:p>
          <a:p>
            <a:pPr lvl="1"/>
            <a:r>
              <a:rPr lang="en-GB" noProof="0" dirty="0"/>
              <a:t>For commercial purposes; an older architecture can be emulated to achieve backward compatibility</a:t>
            </a:r>
          </a:p>
          <a:p>
            <a:pPr lvl="2"/>
            <a:r>
              <a:rPr lang="en-GB" noProof="0" dirty="0"/>
              <a:t>This might be partial or complete</a:t>
            </a:r>
          </a:p>
          <a:p>
            <a:pPr lvl="2"/>
            <a:r>
              <a:rPr lang="en-GB" noProof="0" dirty="0"/>
              <a:t>For example, some 50-year-old code still exists in a modern system, although the hardware is long gone, and it is run on an emulation of the original CPU</a:t>
            </a:r>
          </a:p>
          <a:p>
            <a:pPr lvl="1"/>
            <a:r>
              <a:rPr lang="en-GB" dirty="0"/>
              <a:t>Playing old games</a:t>
            </a:r>
            <a:endParaRPr lang="en-GB" noProof="0" dirty="0"/>
          </a:p>
          <a:p>
            <a:pPr lvl="2"/>
            <a:endParaRPr lang="en-GB" dirty="0"/>
          </a:p>
          <a:p>
            <a:r>
              <a:rPr lang="en-GB" noProof="0" dirty="0"/>
              <a:t>Is speed an issue?</a:t>
            </a:r>
          </a:p>
          <a:p>
            <a:pPr lvl="1"/>
            <a:r>
              <a:rPr lang="en-GB" dirty="0"/>
              <a:t>Generally, not in terms of slowness</a:t>
            </a:r>
          </a:p>
          <a:p>
            <a:pPr lvl="1"/>
            <a:r>
              <a:rPr lang="en-GB" noProof="0" dirty="0"/>
              <a:t>Advances in hardware </a:t>
            </a:r>
            <a:r>
              <a:rPr lang="en-GB" dirty="0"/>
              <a:t>have been so rapid that there is more likely to be a problem with the emulator being too fast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B9440F-7594-55B3-4B22-A54D3A5B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028E4-1F85-20B2-076E-90F65630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CBAC30-8C2B-A35E-0608-09EF04FF04F2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700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1F4B6-541D-0FED-9553-FD75CFD1D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8503-6254-F486-292E-3A21D707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Levels Of Emulation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62AAF-96F8-FC51-18A5-615FF6AE0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Emulation can be complete, or partial</a:t>
            </a:r>
          </a:p>
          <a:p>
            <a:pPr lvl="1"/>
            <a:r>
              <a:rPr lang="en-GB" noProof="0" dirty="0"/>
              <a:t>It covers a wide spectrum, depending on the application</a:t>
            </a:r>
          </a:p>
          <a:p>
            <a:r>
              <a:rPr lang="en-GB" noProof="0" dirty="0"/>
              <a:t>Because emulation is a complex business (often more complex than is realised), it is wise to research what exactly is needed</a:t>
            </a:r>
          </a:p>
          <a:p>
            <a:r>
              <a:rPr lang="en-GB" noProof="0" dirty="0"/>
              <a:t>Sometimes it is not needed at all; a simple duplication of an API may be sufficient</a:t>
            </a:r>
          </a:p>
          <a:p>
            <a:endParaRPr lang="en-GB" noProof="0" dirty="0"/>
          </a:p>
          <a:p>
            <a:r>
              <a:rPr lang="en-GB" noProof="0" dirty="0"/>
              <a:t>We will examine some possible levels in the examples, but in practice it is a spectrum</a:t>
            </a:r>
          </a:p>
          <a:p>
            <a:endParaRPr lang="en-GB" noProof="0" dirty="0"/>
          </a:p>
          <a:p>
            <a:r>
              <a:rPr lang="en-GB" noProof="0" dirty="0"/>
              <a:t>There are often both closed source and open-source solutions</a:t>
            </a:r>
          </a:p>
          <a:p>
            <a:pPr lvl="1"/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7208D-645B-9E89-A90D-A50D2317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47248-B434-E475-4940-BEE2FF2B4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24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9451D-4076-F879-528B-23D62E0D2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8C92-FCFA-E3C0-D8A7-25936324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Complete Emulation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23784-0E61-FD00-7D6D-BBB80D5AC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Complete emulation of a computer system, particularly an older one</a:t>
            </a:r>
          </a:p>
          <a:p>
            <a:pPr lvl="1"/>
            <a:r>
              <a:rPr lang="en-GB" noProof="0" dirty="0"/>
              <a:t>CPU (instruction set, etc.)</a:t>
            </a:r>
          </a:p>
          <a:p>
            <a:pPr lvl="1"/>
            <a:r>
              <a:rPr lang="en-GB" noProof="0" dirty="0"/>
              <a:t>Memory and memory management</a:t>
            </a:r>
          </a:p>
          <a:p>
            <a:pPr lvl="1"/>
            <a:r>
              <a:rPr lang="en-GB" noProof="0" dirty="0"/>
              <a:t>Peripheral subsystem (e.g., autonomous data transfer)</a:t>
            </a:r>
          </a:p>
          <a:p>
            <a:pPr lvl="1"/>
            <a:r>
              <a:rPr lang="en-GB" noProof="0" dirty="0"/>
              <a:t>Peripheral controllers (e.g., disk bank, tape cluster)</a:t>
            </a:r>
          </a:p>
          <a:p>
            <a:pPr lvl="1"/>
            <a:r>
              <a:rPr lang="en-GB" noProof="0" dirty="0"/>
              <a:t>Individual peripherals (e.g. disk, tape, console, printer, card reader)</a:t>
            </a:r>
          </a:p>
          <a:p>
            <a:r>
              <a:rPr lang="en-GB" noProof="0" dirty="0"/>
              <a:t>This requires the construction of a computer program that can:</a:t>
            </a:r>
          </a:p>
          <a:p>
            <a:pPr lvl="1"/>
            <a:r>
              <a:rPr lang="en-GB" noProof="0" dirty="0"/>
              <a:t>Provide emulated memory (e.g. as an array)</a:t>
            </a:r>
          </a:p>
          <a:p>
            <a:pPr lvl="1"/>
            <a:r>
              <a:rPr lang="en-GB" noProof="0" dirty="0"/>
              <a:t>Emulate paging and/or segmentation (or similar), including TLBs etc.</a:t>
            </a:r>
          </a:p>
          <a:p>
            <a:pPr lvl="1"/>
            <a:r>
              <a:rPr lang="en-GB" noProof="0" dirty="0"/>
              <a:t>Fetch instructions, decode them, and execute the documented action</a:t>
            </a:r>
          </a:p>
          <a:p>
            <a:pPr lvl="1"/>
            <a:r>
              <a:rPr lang="en-GB" noProof="0" dirty="0"/>
              <a:t>Handle instructions that perform control and I/O functions, and forward I/O to emulated peripherals (which are also needed)</a:t>
            </a:r>
          </a:p>
          <a:p>
            <a:pPr lvl="1"/>
            <a:r>
              <a:rPr lang="en-GB" noProof="0" dirty="0"/>
              <a:t>Simulate interrupts as and when required (including clock)</a:t>
            </a:r>
          </a:p>
          <a:p>
            <a:pPr lvl="1"/>
            <a:r>
              <a:rPr lang="en-GB" noProof="0" dirty="0"/>
              <a:t>Provide methods to control and replicate timing in the real machine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2C19F-35EC-9AD7-A6EC-5D4368BF7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1251B-CE80-8976-0979-9621FBF8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9F883-E014-61F9-95CE-AFEE3B112BD8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7775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96F8D-E0F6-64BF-2FFE-D62FA1A22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301E-3819-98AC-922E-358B0719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CPU Emulation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D097B-B2AA-CA02-B77D-24A76FFB2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Partial emulation of a computer system, omitting parts that are done in some other way</a:t>
            </a:r>
          </a:p>
          <a:p>
            <a:r>
              <a:rPr lang="en-GB" noProof="0" dirty="0"/>
              <a:t>Emulation would probably include:</a:t>
            </a:r>
          </a:p>
          <a:p>
            <a:pPr lvl="1"/>
            <a:r>
              <a:rPr lang="en-GB" noProof="0" dirty="0"/>
              <a:t>CPU (instruction set, etc.)</a:t>
            </a:r>
          </a:p>
          <a:p>
            <a:pPr lvl="1"/>
            <a:r>
              <a:rPr lang="en-GB" noProof="0" dirty="0"/>
              <a:t>Memory and (perhaps) memory management</a:t>
            </a:r>
          </a:p>
          <a:p>
            <a:pPr lvl="1"/>
            <a:r>
              <a:rPr lang="en-GB" noProof="0" dirty="0"/>
              <a:t>Some way to introduce data, and to read it out</a:t>
            </a:r>
          </a:p>
          <a:p>
            <a:pPr lvl="2"/>
            <a:r>
              <a:rPr lang="en-GB" noProof="0" dirty="0"/>
              <a:t>This could be as simple as switches and lights</a:t>
            </a:r>
          </a:p>
          <a:p>
            <a:pPr lvl="2"/>
            <a:r>
              <a:rPr lang="en-GB" noProof="0" dirty="0"/>
              <a:t>Another way might be to provide a single limited peripheral (e.g., a linear stream of data, akin to paper tape reader and punch)</a:t>
            </a:r>
          </a:p>
          <a:p>
            <a:r>
              <a:rPr lang="en-GB" noProof="0" dirty="0"/>
              <a:t>This requires the construction of a computer program that can:</a:t>
            </a:r>
          </a:p>
          <a:p>
            <a:pPr lvl="1"/>
            <a:r>
              <a:rPr lang="en-GB" noProof="0" dirty="0"/>
              <a:t>Provide emulated memory (e.g. as an array)</a:t>
            </a:r>
          </a:p>
          <a:p>
            <a:pPr lvl="1"/>
            <a:r>
              <a:rPr lang="en-GB" noProof="0" dirty="0"/>
              <a:t>Fetch instructions, decode them, and execute the documented action</a:t>
            </a:r>
          </a:p>
          <a:p>
            <a:pPr lvl="1"/>
            <a:r>
              <a:rPr lang="en-GB" noProof="0" dirty="0"/>
              <a:t>Handle a limited peripheral if desired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0A7D6-DFDA-254C-5AA4-35B3447B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390A2-F5EF-7D6D-DA7F-606F496E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70967-AA50-68DE-C8EC-CA7C68DAFB5A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840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728DF-DCB5-AD76-F341-8956BBA49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4FAE-AFDE-4F93-8D3A-7BB64FBC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Emulation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F448C-3F37-DA57-C26B-BB08CB1FC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Emulation of the instruction set, with some memory</a:t>
            </a:r>
          </a:p>
          <a:p>
            <a:r>
              <a:rPr lang="en-GB" noProof="0" dirty="0"/>
              <a:t>This might be because there is legacy code that cannot easily be rewritten, and that code can be made to sit on top of a newer system</a:t>
            </a:r>
          </a:p>
          <a:p>
            <a:pPr lvl="1"/>
            <a:r>
              <a:rPr lang="en-GB" noProof="0" dirty="0"/>
              <a:t>That has been done with 50-year-old code, in a commercial context</a:t>
            </a:r>
          </a:p>
          <a:p>
            <a:endParaRPr lang="en-GB" noProof="0" dirty="0"/>
          </a:p>
          <a:p>
            <a:r>
              <a:rPr lang="en-GB" noProof="0" dirty="0"/>
              <a:t>This requires the construction of a computer program that can:</a:t>
            </a:r>
          </a:p>
          <a:p>
            <a:pPr lvl="1"/>
            <a:r>
              <a:rPr lang="en-GB" noProof="0" dirty="0"/>
              <a:t>Provide emulated memory (e.g. as an array), probably a lot smaller than the memory in use by the modern software</a:t>
            </a:r>
          </a:p>
          <a:p>
            <a:pPr lvl="1"/>
            <a:r>
              <a:rPr lang="en-GB" noProof="0" dirty="0"/>
              <a:t>Fetch instructions, decode them, and execute the documented action</a:t>
            </a:r>
          </a:p>
          <a:p>
            <a:pPr lvl="1"/>
            <a:r>
              <a:rPr lang="en-GB" noProof="0" dirty="0"/>
              <a:t>No peripheral interaction necessary except via defined APIs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AFFA0-0216-69BC-6006-4A0C2A3E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5FDCC-2FC7-F79E-0F08-BC65B793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672CB9-2B65-63C0-EF9B-D3E2227A3F25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20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2610</Words>
  <Application>Microsoft Office PowerPoint</Application>
  <PresentationFormat>On-screen Show (4:3)</PresentationFormat>
  <Paragraphs>357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Courier New</vt:lpstr>
      <vt:lpstr>Office Theme</vt:lpstr>
      <vt:lpstr>Resurrecting Old Systems For  Fun (and Profit?)   </vt:lpstr>
      <vt:lpstr>Bob Eager</vt:lpstr>
      <vt:lpstr>What Is Emulation?</vt:lpstr>
      <vt:lpstr>Why Use Emulation?</vt:lpstr>
      <vt:lpstr>PowerPoint Presentation</vt:lpstr>
      <vt:lpstr>Levels Of Emulation</vt:lpstr>
      <vt:lpstr>Complete Emulation</vt:lpstr>
      <vt:lpstr>CPU Emulation</vt:lpstr>
      <vt:lpstr>Emulation Layer</vt:lpstr>
      <vt:lpstr>Selective Instruction Emulation</vt:lpstr>
      <vt:lpstr>Emulation examples</vt:lpstr>
      <vt:lpstr>Example – Hercules</vt:lpstr>
      <vt:lpstr>Example – SIMH</vt:lpstr>
      <vt:lpstr>PowerPoint Presentation</vt:lpstr>
      <vt:lpstr>Hardware Refinements</vt:lpstr>
      <vt:lpstr>PowerPoint Presentation</vt:lpstr>
      <vt:lpstr>PowerPoint Presentation</vt:lpstr>
      <vt:lpstr>PowerPoint Presentation</vt:lpstr>
      <vt:lpstr>PowerPoint Presentation</vt:lpstr>
      <vt:lpstr>Implementation</vt:lpstr>
      <vt:lpstr>PowerPoint Presentation</vt:lpstr>
      <vt:lpstr>Using SIMH to write an emulator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Work</vt:lpstr>
      <vt:lpstr>PowerPoint Presentation</vt:lpstr>
      <vt:lpstr>PowerPoint Presentation</vt:lpstr>
      <vt:lpstr>Conclusion</vt:lpstr>
      <vt:lpstr>PowerPoint Presentation</vt:lpstr>
      <vt:lpstr>Contact and further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&amp; Architecture</dc:title>
  <dc:creator>Bob Eager</dc:creator>
  <cp:lastModifiedBy>Luke Kuczynski</cp:lastModifiedBy>
  <cp:revision>325</cp:revision>
  <dcterms:created xsi:type="dcterms:W3CDTF">2009-03-01T19:26:21Z</dcterms:created>
  <dcterms:modified xsi:type="dcterms:W3CDTF">2025-06-16T15:18:40Z</dcterms:modified>
</cp:coreProperties>
</file>