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9"/>
  </p:notesMasterIdLst>
  <p:handoutMasterIdLst>
    <p:handoutMasterId r:id="rId10"/>
  </p:handoutMasterIdLst>
  <p:sldIdLst>
    <p:sldId id="651" r:id="rId2"/>
    <p:sldId id="522" r:id="rId3"/>
    <p:sldId id="456" r:id="rId4"/>
    <p:sldId id="649" r:id="rId5"/>
    <p:sldId id="539" r:id="rId6"/>
    <p:sldId id="650" r:id="rId7"/>
    <p:sldId id="538" r:id="rId8"/>
  </p:sldIdLst>
  <p:sldSz cx="9144000" cy="6858000" type="screen4x3"/>
  <p:notesSz cx="9856788" cy="6761163"/>
  <p:embeddedFontLst>
    <p:embeddedFont>
      <p:font typeface="Calibri" panose="020F0502020204030204" pitchFamily="34" charset="0"/>
      <p:regular r:id="rId11"/>
      <p:bold r:id="rId12"/>
      <p:italic r:id="rId13"/>
      <p:boldItalic r:id="rId14"/>
    </p:embeddedFont>
    <p:embeddedFont>
      <p:font typeface="Times" panose="02020603050405020304" pitchFamily="18" charset="0"/>
      <p:regular r:id="rId15"/>
      <p:bold r:id="rId16"/>
      <p:italic r:id="rId17"/>
      <p:boldItalic r:id="rId18"/>
    </p:embeddedFont>
  </p:embeddedFontLst>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9">
          <p15:clr>
            <a:srgbClr val="A4A3A4"/>
          </p15:clr>
        </p15:guide>
        <p15:guide id="2" pos="31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Jackson" initials="" lastIdx="9" clrIdx="0"/>
  <p:cmAuthor id="1" name="BCG" initials=""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B"/>
    <a:srgbClr val="009900"/>
    <a:srgbClr val="0083A9"/>
    <a:srgbClr val="CC0000"/>
    <a:srgbClr val="007A87"/>
    <a:srgbClr val="C4262E"/>
    <a:srgbClr val="464748"/>
    <a:srgbClr val="156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96278" autoAdjust="0"/>
  </p:normalViewPr>
  <p:slideViewPr>
    <p:cSldViewPr snapToGrid="0">
      <p:cViewPr varScale="1">
        <p:scale>
          <a:sx n="87" d="100"/>
          <a:sy n="87" d="100"/>
        </p:scale>
        <p:origin x="240" y="36"/>
      </p:cViewPr>
      <p:guideLst>
        <p:guide orient="horz" pos="2160"/>
        <p:guide pos="2880"/>
      </p:guideLst>
    </p:cSldViewPr>
  </p:slideViewPr>
  <p:outlineViewPr>
    <p:cViewPr>
      <p:scale>
        <a:sx n="33" d="100"/>
        <a:sy n="33" d="100"/>
      </p:scale>
      <p:origin x="0" y="51584"/>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6" d="100"/>
          <a:sy n="76" d="100"/>
        </p:scale>
        <p:origin x="-1056" y="-77"/>
      </p:cViewPr>
      <p:guideLst>
        <p:guide orient="horz" pos="2129"/>
        <p:guide pos="31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71963" cy="33813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72707" name="Rectangle 3"/>
          <p:cNvSpPr>
            <a:spLocks noGrp="1" noChangeArrowheads="1"/>
          </p:cNvSpPr>
          <p:nvPr>
            <p:ph type="dt" sz="quarter" idx="1"/>
          </p:nvPr>
        </p:nvSpPr>
        <p:spPr bwMode="auto">
          <a:xfrm>
            <a:off x="5581650" y="0"/>
            <a:ext cx="4273550" cy="33813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6C7A544F-8753-4986-8073-D50697717097}" type="datetimeFigureOut">
              <a:rPr lang="en-US"/>
              <a:pPr>
                <a:defRPr/>
              </a:pPr>
              <a:t>1/18/2022</a:t>
            </a:fld>
            <a:endParaRPr lang="en-GB" dirty="0"/>
          </a:p>
        </p:txBody>
      </p:sp>
      <p:sp>
        <p:nvSpPr>
          <p:cNvPr id="72708" name="Rectangle 4"/>
          <p:cNvSpPr>
            <a:spLocks noGrp="1" noChangeArrowheads="1"/>
          </p:cNvSpPr>
          <p:nvPr>
            <p:ph type="ftr" sz="quarter" idx="2"/>
          </p:nvPr>
        </p:nvSpPr>
        <p:spPr bwMode="auto">
          <a:xfrm>
            <a:off x="0" y="6421438"/>
            <a:ext cx="4271963" cy="33813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72709" name="Rectangle 5"/>
          <p:cNvSpPr>
            <a:spLocks noGrp="1" noChangeArrowheads="1"/>
          </p:cNvSpPr>
          <p:nvPr>
            <p:ph type="sldNum" sz="quarter" idx="3"/>
          </p:nvPr>
        </p:nvSpPr>
        <p:spPr bwMode="auto">
          <a:xfrm>
            <a:off x="5581650" y="6421438"/>
            <a:ext cx="4273550" cy="33813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EB305D10-95D5-4694-9AFD-BA7FC9659A99}" type="slidenum">
              <a:rPr lang="en-GB"/>
              <a:pPr>
                <a:defRPr/>
              </a:pPr>
              <a:t>‹#›</a:t>
            </a:fld>
            <a:endParaRPr lang="en-GB" dirty="0"/>
          </a:p>
        </p:txBody>
      </p:sp>
    </p:spTree>
    <p:extLst>
      <p:ext uri="{BB962C8B-B14F-4D97-AF65-F5344CB8AC3E}">
        <p14:creationId xmlns:p14="http://schemas.microsoft.com/office/powerpoint/2010/main" val="2834557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271963" cy="338138"/>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17411" name="Rectangle 3"/>
          <p:cNvSpPr>
            <a:spLocks noGrp="1" noChangeArrowheads="1"/>
          </p:cNvSpPr>
          <p:nvPr>
            <p:ph type="dt" idx="1"/>
          </p:nvPr>
        </p:nvSpPr>
        <p:spPr bwMode="auto">
          <a:xfrm>
            <a:off x="5584825" y="0"/>
            <a:ext cx="4271963" cy="338138"/>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0C536CB7-2972-4904-B59A-B2D141D84307}" type="datetimeFigureOut">
              <a:rPr lang="en-GB"/>
              <a:pPr>
                <a:defRPr/>
              </a:pPr>
              <a:t>18/01/2022</a:t>
            </a:fld>
            <a:endParaRPr lang="en-GB" dirty="0"/>
          </a:p>
        </p:txBody>
      </p:sp>
      <p:sp>
        <p:nvSpPr>
          <p:cNvPr id="16388" name="Rectangle 4"/>
          <p:cNvSpPr>
            <a:spLocks noGrp="1" noRot="1" noChangeAspect="1" noChangeArrowheads="1" noTextEdit="1"/>
          </p:cNvSpPr>
          <p:nvPr>
            <p:ph type="sldImg" idx="2"/>
          </p:nvPr>
        </p:nvSpPr>
        <p:spPr bwMode="auto">
          <a:xfrm>
            <a:off x="3241675" y="506413"/>
            <a:ext cx="3382963" cy="25368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314450" y="3213100"/>
            <a:ext cx="7227888" cy="3041650"/>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6423025"/>
            <a:ext cx="4271963" cy="338138"/>
          </a:xfrm>
          <a:prstGeom prst="rect">
            <a:avLst/>
          </a:prstGeom>
          <a:noFill/>
          <a:ln w="9525">
            <a:noFill/>
            <a:miter lim="800000"/>
            <a:headEnd/>
            <a:tailEnd/>
          </a:ln>
        </p:spPr>
        <p:txBody>
          <a:bodyPr vert="horz" wrap="square" lIns="91842" tIns="45921" rIns="91842" bIns="45921" numCol="1" anchor="b"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5584825" y="6423025"/>
            <a:ext cx="4271963" cy="338138"/>
          </a:xfrm>
          <a:prstGeom prst="rect">
            <a:avLst/>
          </a:prstGeom>
          <a:noFill/>
          <a:ln w="9525">
            <a:noFill/>
            <a:miter lim="800000"/>
            <a:headEnd/>
            <a:tailEnd/>
          </a:ln>
        </p:spPr>
        <p:txBody>
          <a:bodyPr vert="horz" wrap="square" lIns="91842" tIns="45921" rIns="91842" bIns="45921" numCol="1" anchor="b"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4C627153-BF3C-41AA-9284-B4473A1D853E}" type="slidenum">
              <a:rPr lang="en-GB"/>
              <a:pPr>
                <a:defRPr/>
              </a:pPr>
              <a:t>‹#›</a:t>
            </a:fld>
            <a:endParaRPr lang="en-GB" dirty="0"/>
          </a:p>
        </p:txBody>
      </p:sp>
    </p:spTree>
    <p:extLst>
      <p:ext uri="{BB962C8B-B14F-4D97-AF65-F5344CB8AC3E}">
        <p14:creationId xmlns:p14="http://schemas.microsoft.com/office/powerpoint/2010/main" val="2654569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63CE8109-2BFC-4638-A13B-2187E23E71AD}" type="slidenum">
              <a:rPr lang="en-GB" smtClean="0">
                <a:ea typeface="ＭＳ Ｐゴシック"/>
                <a:cs typeface="ＭＳ Ｐゴシック"/>
              </a:rPr>
              <a:pPr/>
              <a:t>1</a:t>
            </a:fld>
            <a:endParaRPr lang="en-GB">
              <a:ea typeface="ＭＳ Ｐゴシック"/>
              <a:cs typeface="ＭＳ Ｐゴシック"/>
            </a:endParaRPr>
          </a:p>
        </p:txBody>
      </p:sp>
      <p:sp>
        <p:nvSpPr>
          <p:cNvPr id="17410"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87B25608-AFC2-4E00-8F72-2905C2CF5081}" type="slidenum">
              <a:rPr lang="en-GB" sz="1200"/>
              <a:pPr algn="r" defTabSz="919163" eaLnBrk="0" hangingPunct="0"/>
              <a:t>1</a:t>
            </a:fld>
            <a:endParaRPr lang="en-GB"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ea typeface="ＭＳ Ｐゴシック"/>
            </a:endParaRPr>
          </a:p>
        </p:txBody>
      </p:sp>
    </p:spTree>
    <p:extLst>
      <p:ext uri="{BB962C8B-B14F-4D97-AF65-F5344CB8AC3E}">
        <p14:creationId xmlns:p14="http://schemas.microsoft.com/office/powerpoint/2010/main" val="155714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endParaRPr lang="en-US">
              <a:ea typeface="ＭＳ Ｐゴシック" charset="-128"/>
            </a:endParaRPr>
          </a:p>
        </p:txBody>
      </p:sp>
      <p:sp>
        <p:nvSpPr>
          <p:cNvPr id="154627" name="Slide Number Placeholder 3"/>
          <p:cNvSpPr>
            <a:spLocks noGrp="1"/>
          </p:cNvSpPr>
          <p:nvPr>
            <p:ph type="sldNum" sz="quarter" idx="5"/>
          </p:nvPr>
        </p:nvSpPr>
        <p:spPr>
          <a:noFill/>
        </p:spPr>
        <p:txBody>
          <a:bodyPr/>
          <a:lstStyle/>
          <a:p>
            <a:fld id="{2767EE34-BE76-4F3E-AF6C-3EFE88B1336E}" type="slidenum">
              <a:rPr lang="en-GB" smtClean="0">
                <a:ea typeface="ＭＳ Ｐゴシック" charset="-128"/>
              </a:rPr>
              <a:pPr/>
              <a:t>2</a:t>
            </a:fld>
            <a:endParaRPr lang="en-GB">
              <a:ea typeface="ＭＳ Ｐゴシック" charset="-128"/>
            </a:endParaRPr>
          </a:p>
        </p:txBody>
      </p:sp>
    </p:spTree>
    <p:extLst>
      <p:ext uri="{BB962C8B-B14F-4D97-AF65-F5344CB8AC3E}">
        <p14:creationId xmlns:p14="http://schemas.microsoft.com/office/powerpoint/2010/main" val="257828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EDB0E0E1-7C7E-4BA0-AAB1-31BF507CFCC6}" type="slidenum">
              <a:rPr lang="en-GB" smtClean="0">
                <a:ea typeface="ＭＳ Ｐゴシック" charset="-128"/>
              </a:rPr>
              <a:pPr/>
              <a:t>3</a:t>
            </a:fld>
            <a:endParaRPr lang="en-GB">
              <a:ea typeface="ＭＳ Ｐゴシック" charset="-128"/>
            </a:endParaRPr>
          </a:p>
        </p:txBody>
      </p:sp>
      <p:sp>
        <p:nvSpPr>
          <p:cNvPr id="156674"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17C56F1D-0A46-4F1C-881E-70DA0F063AAC}" type="slidenum">
              <a:rPr lang="en-GB" sz="1200"/>
              <a:pPr algn="r" defTabSz="919163" eaLnBrk="0" hangingPunct="0"/>
              <a:t>3</a:t>
            </a:fld>
            <a:endParaRPr lang="en-GB"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72470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4DC2CC60-5B90-4AA6-8A3E-7BD28C45B809}" type="slidenum">
              <a:rPr lang="en-GB" smtClean="0">
                <a:ea typeface="ＭＳ Ｐゴシック" charset="-128"/>
              </a:rPr>
              <a:pPr/>
              <a:t>4</a:t>
            </a:fld>
            <a:endParaRPr lang="en-GB">
              <a:ea typeface="ＭＳ Ｐゴシック" charset="-128"/>
            </a:endParaRPr>
          </a:p>
        </p:txBody>
      </p:sp>
      <p:sp>
        <p:nvSpPr>
          <p:cNvPr id="158722"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6045CC7F-C238-4523-9BB1-7F0091B4A5D1}" type="slidenum">
              <a:rPr lang="en-GB" sz="1200"/>
              <a:pPr algn="r" defTabSz="919163" eaLnBrk="0" hangingPunct="0"/>
              <a:t>4</a:t>
            </a:fld>
            <a:endParaRPr lang="en-GB"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93005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A1520791-94BD-43CC-9534-1C07F8E75B60}" type="slidenum">
              <a:rPr lang="en-GB" smtClean="0">
                <a:ea typeface="ＭＳ Ｐゴシック" charset="-128"/>
              </a:rPr>
              <a:pPr/>
              <a:t>5</a:t>
            </a:fld>
            <a:endParaRPr lang="en-GB">
              <a:ea typeface="ＭＳ Ｐゴシック" charset="-128"/>
            </a:endParaRPr>
          </a:p>
        </p:txBody>
      </p:sp>
      <p:sp>
        <p:nvSpPr>
          <p:cNvPr id="160770"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F13BD4F8-77E1-4047-8DE0-8EB90E4517F8}" type="slidenum">
              <a:rPr lang="en-GB" sz="1200"/>
              <a:pPr algn="r" defTabSz="919163" eaLnBrk="0" hangingPunct="0"/>
              <a:t>5</a:t>
            </a:fld>
            <a:endParaRPr lang="en-GB"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1226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A1520791-94BD-43CC-9534-1C07F8E75B60}" type="slidenum">
              <a:rPr lang="en-GB" smtClean="0">
                <a:ea typeface="ＭＳ Ｐゴシック" charset="-128"/>
              </a:rPr>
              <a:pPr/>
              <a:t>6</a:t>
            </a:fld>
            <a:endParaRPr lang="en-GB">
              <a:ea typeface="ＭＳ Ｐゴシック" charset="-128"/>
            </a:endParaRPr>
          </a:p>
        </p:txBody>
      </p:sp>
      <p:sp>
        <p:nvSpPr>
          <p:cNvPr id="160770"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F13BD4F8-77E1-4047-8DE0-8EB90E4517F8}" type="slidenum">
              <a:rPr lang="en-GB" sz="1200"/>
              <a:pPr algn="r" defTabSz="919163" eaLnBrk="0" hangingPunct="0"/>
              <a:t>6</a:t>
            </a:fld>
            <a:endParaRPr lang="en-GB"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348270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BB5F4458-95FE-42FB-9AC6-0BE01F6C0928}" type="slidenum">
              <a:rPr lang="en-GB" smtClean="0">
                <a:ea typeface="ＭＳ Ｐゴシック" charset="-128"/>
              </a:rPr>
              <a:pPr/>
              <a:t>7</a:t>
            </a:fld>
            <a:endParaRPr lang="en-GB">
              <a:ea typeface="ＭＳ Ｐゴシック" charset="-128"/>
            </a:endParaRPr>
          </a:p>
        </p:txBody>
      </p:sp>
      <p:sp>
        <p:nvSpPr>
          <p:cNvPr id="162818"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F56DE64B-DA5F-42EA-B311-1AD710C9E429}" type="slidenum">
              <a:rPr lang="en-GB" sz="1200"/>
              <a:pPr algn="r" defTabSz="919163" eaLnBrk="0" hangingPunct="0"/>
              <a:t>7</a:t>
            </a:fld>
            <a:endParaRPr lang="en-GB"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2913303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BCS_Str_RGB_3425"/>
          <p:cNvPicPr>
            <a:picLocks noChangeAspect="1" noChangeArrowheads="1"/>
          </p:cNvPicPr>
          <p:nvPr/>
        </p:nvPicPr>
        <p:blipFill>
          <a:blip r:embed="rId2"/>
          <a:srcRect l="11067" t="27124" r="11234" b="22876"/>
          <a:stretch>
            <a:fillRect/>
          </a:stretch>
        </p:blipFill>
        <p:spPr bwMode="auto">
          <a:xfrm>
            <a:off x="7127875" y="395288"/>
            <a:ext cx="1570038" cy="411162"/>
          </a:xfrm>
          <a:prstGeom prst="rect">
            <a:avLst/>
          </a:prstGeom>
          <a:noFill/>
          <a:ln w="9525">
            <a:noFill/>
            <a:miter lim="800000"/>
            <a:headEnd/>
            <a:tailEnd/>
          </a:ln>
        </p:spPr>
      </p:pic>
      <p:pic>
        <p:nvPicPr>
          <p:cNvPr id="5" name="Picture 15" descr="BCS_Master_RGB"/>
          <p:cNvPicPr>
            <a:picLocks noChangeAspect="1" noChangeArrowheads="1"/>
          </p:cNvPicPr>
          <p:nvPr/>
        </p:nvPicPr>
        <p:blipFill>
          <a:blip r:embed="rId3"/>
          <a:srcRect l="17111" t="14528" r="16333" b="13869"/>
          <a:stretch>
            <a:fillRect/>
          </a:stretch>
        </p:blipFill>
        <p:spPr bwMode="auto">
          <a:xfrm>
            <a:off x="214313" y="209550"/>
            <a:ext cx="919162" cy="1165225"/>
          </a:xfrm>
          <a:prstGeom prst="rect">
            <a:avLst/>
          </a:prstGeom>
          <a:noFill/>
          <a:ln w="9525">
            <a:noFill/>
            <a:miter lim="800000"/>
            <a:headEnd/>
            <a:tailEnd/>
          </a:ln>
        </p:spPr>
      </p:pic>
      <p:sp>
        <p:nvSpPr>
          <p:cNvPr id="33795" name="Rectangle 3"/>
          <p:cNvSpPr>
            <a:spLocks noGrp="1" noChangeArrowheads="1"/>
          </p:cNvSpPr>
          <p:nvPr>
            <p:ph type="subTitle" idx="1"/>
          </p:nvPr>
        </p:nvSpPr>
        <p:spPr>
          <a:xfrm>
            <a:off x="1092200" y="4997450"/>
            <a:ext cx="7805738" cy="438150"/>
          </a:xfrm>
        </p:spPr>
        <p:txBody>
          <a:bodyPr/>
          <a:lstStyle>
            <a:lvl1pPr marL="0" indent="0">
              <a:buFont typeface="Times" pitchFamily="1" charset="0"/>
              <a:buNone/>
              <a:defRPr sz="3600">
                <a:solidFill>
                  <a:schemeClr val="tx2"/>
                </a:solidFill>
              </a:defRPr>
            </a:lvl1pPr>
          </a:lstStyle>
          <a:p>
            <a:pPr lvl="0"/>
            <a:r>
              <a:rPr lang="en-GB" noProof="0"/>
              <a:t>Click to edit Master subtitle style</a:t>
            </a:r>
          </a:p>
        </p:txBody>
      </p:sp>
      <p:sp>
        <p:nvSpPr>
          <p:cNvPr id="33805" name="Rectangle 13"/>
          <p:cNvSpPr>
            <a:spLocks noGrp="1" noChangeArrowheads="1"/>
          </p:cNvSpPr>
          <p:nvPr>
            <p:ph type="ctrTitle" sz="quarter"/>
          </p:nvPr>
        </p:nvSpPr>
        <p:spPr>
          <a:xfrm>
            <a:off x="1098550" y="4479925"/>
            <a:ext cx="7799388" cy="538163"/>
          </a:xfrm>
        </p:spPr>
        <p:txBody>
          <a:bodyPr anchor="ctr"/>
          <a:lstStyle>
            <a:lvl1pPr>
              <a:defRPr sz="4000" b="1"/>
            </a:lvl1pPr>
          </a:lstStyle>
          <a:p>
            <a:pPr lvl="0"/>
            <a:r>
              <a:rPr lang="en-GB" noProof="0"/>
              <a:t>Click to edit Master title style</a:t>
            </a:r>
          </a:p>
        </p:txBody>
      </p:sp>
      <p:sp>
        <p:nvSpPr>
          <p:cNvPr id="6"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488950"/>
            <a:ext cx="2070100" cy="5635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6400" y="488950"/>
            <a:ext cx="6057900" cy="5635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NEW Online CSci Assessor Training v0.1 03/04/2016 &lt;#&gt; </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9FE55C9-0B37-4C76-B968-42A166B1A09B}" type="slidenum">
              <a:rPr lang="en-GB"/>
              <a:pPr>
                <a:defRPr/>
              </a:pPr>
              <a:t>‹#›</a:t>
            </a:fld>
            <a:endParaRPr lang="en-GB"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88950"/>
            <a:ext cx="5535613" cy="3270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3863" y="982663"/>
            <a:ext cx="4054475" cy="5141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0738" y="982663"/>
            <a:ext cx="4056062" cy="5141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NEW Online CSci Assessor Training v0.1 03/04/2016 &lt;#&gt; </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12BF350-FE6B-48C2-A7EB-04FDF1B3884D}" type="slidenum">
              <a:rPr lang="en-GB"/>
              <a:pPr>
                <a:defRPr/>
              </a:pPr>
              <a:t>‹#›</a:t>
            </a:fld>
            <a:endParaRPr lang="en-GB"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23863" y="982663"/>
            <a:ext cx="4054475" cy="5141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0738" y="982663"/>
            <a:ext cx="4056062" cy="5141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3"/>
          <p:cNvSpPr>
            <a:spLocks noGrp="1"/>
          </p:cNvSpPr>
          <p:nvPr>
            <p:ph type="ftr" sz="quarter" idx="10"/>
          </p:nvPr>
        </p:nvSpPr>
        <p:spPr>
          <a:xfrm>
            <a:off x="6578600" y="6361113"/>
            <a:ext cx="2124075" cy="301625"/>
          </a:xfrm>
        </p:spPr>
        <p:txBody>
          <a:bodyPr/>
          <a:lstStyle>
            <a:lvl1pPr>
              <a:defRPr dirty="0"/>
            </a:lvl1pPr>
          </a:lstStyle>
          <a:p>
            <a:pPr>
              <a:defRPr/>
            </a:pPr>
            <a:r>
              <a:rPr lang="en-GB"/>
              <a:t>NEW Online </a:t>
            </a:r>
            <a:r>
              <a:rPr lang="en-GB" err="1"/>
              <a:t>CSci</a:t>
            </a:r>
            <a:r>
              <a:rPr lang="en-GB"/>
              <a:t> Assessor Training v0.1 </a:t>
            </a:r>
            <a:fld id="{078596A8-76D5-48B4-8267-E8D00BE3B557}" type="datetime1">
              <a:rPr lang="en-GB"/>
              <a:pPr>
                <a:defRPr/>
              </a:pPr>
              <a:t>18/01/2022</a:t>
            </a:fld>
            <a:r>
              <a:rPr lang="en-GB"/>
              <a:t> &lt;#&gt; </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NEW Online CSci Assessor Training v0.1 03/04/2016 &lt;#&gt; </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B0DE188-67CE-41C3-9397-65C9148319BF}" type="slidenum">
              <a:rPr lang="en-GB"/>
              <a:pPr>
                <a:defRPr/>
              </a:pPr>
              <a:t>‹#›</a:t>
            </a:fld>
            <a:endParaRPr lang="en-GB"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NEW Online CSci Assessor Training v0.1 03/04/2016 &lt;#&gt; </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0B0FD1F-FF84-45C1-B02A-E8FCE3EC2BF9}" type="slidenum">
              <a:rPr lang="en-GB"/>
              <a:pPr>
                <a:defRPr/>
              </a:pPr>
              <a:t>‹#›</a:t>
            </a:fld>
            <a:endParaRPr lang="en-GB"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Green-Swoosh_RGB_Flipped_Cropped"/>
          <p:cNvPicPr>
            <a:picLocks noChangeAspect="1" noChangeArrowheads="1"/>
          </p:cNvPicPr>
          <p:nvPr/>
        </p:nvPicPr>
        <p:blipFill>
          <a:blip r:embed="rId14"/>
          <a:srcRect/>
          <a:stretch>
            <a:fillRect/>
          </a:stretch>
        </p:blipFill>
        <p:spPr bwMode="auto">
          <a:xfrm>
            <a:off x="4995863" y="442913"/>
            <a:ext cx="3695700" cy="466725"/>
          </a:xfrm>
          <a:prstGeom prst="rect">
            <a:avLst/>
          </a:prstGeom>
          <a:noFill/>
          <a:ln w="9525">
            <a:noFill/>
            <a:miter lim="800000"/>
            <a:headEnd/>
            <a:tailEnd/>
          </a:ln>
        </p:spPr>
      </p:pic>
      <p:pic>
        <p:nvPicPr>
          <p:cNvPr id="1027" name="Picture 19" descr="BCS_Master_H_RGB"/>
          <p:cNvPicPr>
            <a:picLocks noChangeAspect="1" noChangeArrowheads="1"/>
          </p:cNvPicPr>
          <p:nvPr/>
        </p:nvPicPr>
        <p:blipFill>
          <a:blip r:embed="rId15"/>
          <a:srcRect/>
          <a:stretch>
            <a:fillRect/>
          </a:stretch>
        </p:blipFill>
        <p:spPr bwMode="auto">
          <a:xfrm>
            <a:off x="354013" y="6278563"/>
            <a:ext cx="1611312" cy="49847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06400" y="488950"/>
            <a:ext cx="5535613" cy="327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423863" y="982663"/>
            <a:ext cx="8262937" cy="5141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 Click to edit Master text styles</a:t>
            </a:r>
          </a:p>
          <a:p>
            <a:pPr lvl="1"/>
            <a:r>
              <a:rPr lang="en-GB"/>
              <a:t> 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570663"/>
            <a:ext cx="3175000" cy="285750"/>
          </a:xfrm>
          <a:prstGeom prst="rect">
            <a:avLst/>
          </a:prstGeom>
          <a:noFill/>
          <a:ln>
            <a:noFill/>
          </a:ln>
        </p:spPr>
        <p:txBody>
          <a:bodyPr vert="horz" wrap="square" lIns="0" tIns="0" rIns="0" bIns="0" numCol="1" anchor="ctr" anchorCtr="1" compatLnSpc="1">
            <a:prstTxWarp prst="textNoShape">
              <a:avLst/>
            </a:prstTxWarp>
          </a:bodyPr>
          <a:lstStyle>
            <a:lvl1pPr eaLnBrk="0" hangingPunct="0">
              <a:defRPr sz="600" dirty="0">
                <a:ea typeface="ＭＳ Ｐゴシック" pitchFamily="34" charset="-128"/>
                <a:cs typeface="+mn-cs"/>
              </a:defRPr>
            </a:lvl1pPr>
          </a:lstStyle>
          <a:p>
            <a:pPr>
              <a:defRPr/>
            </a:pPr>
            <a:endParaRPr lang="en-GB"/>
          </a:p>
        </p:txBody>
      </p:sp>
      <p:sp>
        <p:nvSpPr>
          <p:cNvPr id="3" name="Rectangle 5"/>
          <p:cNvSpPr>
            <a:spLocks noGrp="1" noChangeArrowheads="1"/>
          </p:cNvSpPr>
          <p:nvPr>
            <p:ph type="ftr" sz="quarter" idx="3"/>
          </p:nvPr>
        </p:nvSpPr>
        <p:spPr bwMode="auto">
          <a:xfrm>
            <a:off x="5494338" y="6361113"/>
            <a:ext cx="2878137" cy="301625"/>
          </a:xfrm>
          <a:prstGeom prst="rect">
            <a:avLst/>
          </a:prstGeom>
          <a:noFill/>
          <a:ln>
            <a:noFill/>
          </a:ln>
        </p:spPr>
        <p:txBody>
          <a:bodyPr vert="horz" wrap="square" lIns="0" tIns="0" rIns="0" bIns="0" numCol="1" anchor="ctr" anchorCtr="1" compatLnSpc="1">
            <a:prstTxWarp prst="textNoShape">
              <a:avLst/>
            </a:prstTxWarp>
          </a:bodyPr>
          <a:lstStyle>
            <a:lvl1pPr algn="r" eaLnBrk="0" hangingPunct="0">
              <a:defRPr sz="600" smtClean="0">
                <a:ea typeface="ＭＳ Ｐゴシック" charset="-128"/>
                <a:cs typeface="+mn-cs"/>
              </a:defRPr>
            </a:lvl1pPr>
          </a:lstStyle>
          <a:p>
            <a:pPr>
              <a:defRPr/>
            </a:pPr>
            <a:r>
              <a:rPr lang="en-GB"/>
              <a:t>NEW Online CSci Assessor Training v0.1 03/04/2016 &lt;#&gt; </a:t>
            </a:r>
            <a:endParaRPr lang="en-GB" dirty="0"/>
          </a:p>
        </p:txBody>
      </p:sp>
      <p:sp>
        <p:nvSpPr>
          <p:cNvPr id="1030" name="Rectangle 6"/>
          <p:cNvSpPr>
            <a:spLocks noGrp="1" noChangeArrowheads="1"/>
          </p:cNvSpPr>
          <p:nvPr>
            <p:ph type="sldNum" sz="quarter" idx="4"/>
          </p:nvPr>
        </p:nvSpPr>
        <p:spPr bwMode="auto">
          <a:xfrm>
            <a:off x="8385175" y="6316663"/>
            <a:ext cx="371475" cy="247650"/>
          </a:xfrm>
          <a:prstGeom prst="rect">
            <a:avLst/>
          </a:prstGeom>
          <a:noFill/>
          <a:ln>
            <a:noFill/>
          </a:ln>
        </p:spPr>
        <p:txBody>
          <a:bodyPr vert="horz" wrap="square" lIns="0" tIns="0" rIns="0" bIns="0" numCol="1" anchor="ctr" anchorCtr="1" compatLnSpc="1">
            <a:prstTxWarp prst="textNoShape">
              <a:avLst/>
            </a:prstTxWarp>
          </a:bodyPr>
          <a:lstStyle>
            <a:lvl1pPr algn="r" eaLnBrk="0" hangingPunct="0">
              <a:defRPr sz="600" b="1">
                <a:ea typeface="ＭＳ Ｐゴシック" pitchFamily="1" charset="-128"/>
                <a:cs typeface="+mn-cs"/>
              </a:defRPr>
            </a:lvl1pPr>
          </a:lstStyle>
          <a:p>
            <a:pPr>
              <a:defRPr/>
            </a:pPr>
            <a:fld id="{23109E05-01E1-4884-B4CB-7AB7B8F2FA29}" type="slidenum">
              <a:rPr lang="en-GB"/>
              <a:pPr>
                <a:defRPr/>
              </a:pPr>
              <a:t>‹#›</a:t>
            </a:fld>
            <a:endParaRPr lang="en-GB" dirty="0"/>
          </a:p>
        </p:txBody>
      </p:sp>
      <p:sp>
        <p:nvSpPr>
          <p:cNvPr id="1033" name="Line 8"/>
          <p:cNvSpPr>
            <a:spLocks noChangeShapeType="1"/>
          </p:cNvSpPr>
          <p:nvPr/>
        </p:nvSpPr>
        <p:spPr bwMode="auto">
          <a:xfrm>
            <a:off x="407988" y="904875"/>
            <a:ext cx="8261350" cy="0"/>
          </a:xfrm>
          <a:prstGeom prst="line">
            <a:avLst/>
          </a:prstGeom>
          <a:noFill/>
          <a:ln w="12700">
            <a:solidFill>
              <a:schemeClr val="tx2"/>
            </a:solidFill>
            <a:round/>
            <a:headEnd/>
            <a:tailEnd/>
          </a:ln>
        </p:spPr>
        <p:txBody>
          <a:bodyPr wrap="none" anchor="ctr"/>
          <a:lstStyle/>
          <a:p>
            <a:pPr eaLnBrk="0" hangingPunct="0">
              <a:defRPr/>
            </a:pPr>
            <a:endParaRPr lang="en-GB" dirty="0">
              <a:ea typeface="ＭＳ Ｐゴシック" pitchFamily="34" charset="-128"/>
            </a:endParaRPr>
          </a:p>
        </p:txBody>
      </p:sp>
      <p:sp>
        <p:nvSpPr>
          <p:cNvPr id="1034" name="Line 9"/>
          <p:cNvSpPr>
            <a:spLocks noChangeShapeType="1"/>
          </p:cNvSpPr>
          <p:nvPr/>
        </p:nvSpPr>
        <p:spPr bwMode="auto">
          <a:xfrm>
            <a:off x="430213" y="439738"/>
            <a:ext cx="8261350" cy="0"/>
          </a:xfrm>
          <a:prstGeom prst="line">
            <a:avLst/>
          </a:prstGeom>
          <a:noFill/>
          <a:ln w="12700">
            <a:solidFill>
              <a:schemeClr val="tx2"/>
            </a:solidFill>
            <a:round/>
            <a:headEnd/>
            <a:tailEnd/>
          </a:ln>
        </p:spPr>
        <p:txBody>
          <a:bodyPr wrap="none" anchor="ctr"/>
          <a:lstStyle/>
          <a:p>
            <a:pPr eaLnBrk="0" hangingPunct="0">
              <a:defRPr/>
            </a:pPr>
            <a:endParaRPr lang="en-GB" dirty="0">
              <a:ea typeface="ＭＳ Ｐゴシック" pitchFamily="34" charset="-128"/>
            </a:endParaRPr>
          </a:p>
        </p:txBody>
      </p:sp>
      <p:sp>
        <p:nvSpPr>
          <p:cNvPr id="1035" name="Line 10"/>
          <p:cNvSpPr>
            <a:spLocks noChangeShapeType="1"/>
          </p:cNvSpPr>
          <p:nvPr/>
        </p:nvSpPr>
        <p:spPr bwMode="auto">
          <a:xfrm>
            <a:off x="430213" y="6324600"/>
            <a:ext cx="8261350" cy="0"/>
          </a:xfrm>
          <a:prstGeom prst="line">
            <a:avLst/>
          </a:prstGeom>
          <a:noFill/>
          <a:ln w="6350">
            <a:solidFill>
              <a:srgbClr val="464748"/>
            </a:solidFill>
            <a:round/>
            <a:headEnd/>
            <a:tailEnd/>
          </a:ln>
        </p:spPr>
        <p:txBody>
          <a:bodyPr wrap="none" anchor="ctr"/>
          <a:lstStyle/>
          <a:p>
            <a:pPr eaLnBrk="0" hangingPunct="0">
              <a:defRPr/>
            </a:pPr>
            <a:endParaRPr lang="en-GB" dirty="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62" r:id="rId8"/>
    <p:sldLayoutId id="2147483661" r:id="rId9"/>
    <p:sldLayoutId id="2147483660" r:id="rId10"/>
    <p:sldLayoutId id="2147483659" r:id="rId11"/>
    <p:sldLayoutId id="2147483670" r:id="rId12"/>
  </p:sldLayoutIdLst>
  <p:transition spd="slow">
    <p:fade/>
  </p:transition>
  <p:hf hdr="0" dt="0"/>
  <p:txStyles>
    <p:titleStyle>
      <a:lvl1pPr algn="l" rtl="0" eaLnBrk="0" fontAlgn="base" hangingPunct="0">
        <a:lnSpc>
          <a:spcPct val="95000"/>
        </a:lnSpc>
        <a:spcBef>
          <a:spcPct val="0"/>
        </a:spcBef>
        <a:spcAft>
          <a:spcPct val="0"/>
        </a:spcAft>
        <a:defRPr sz="2800">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2pPr>
      <a:lvl3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3pPr>
      <a:lvl4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4pPr>
      <a:lvl5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5pPr>
      <a:lvl6pPr marL="457200" algn="l" rtl="0" fontAlgn="base">
        <a:lnSpc>
          <a:spcPct val="95000"/>
        </a:lnSpc>
        <a:spcBef>
          <a:spcPct val="0"/>
        </a:spcBef>
        <a:spcAft>
          <a:spcPct val="0"/>
        </a:spcAft>
        <a:defRPr sz="2800">
          <a:solidFill>
            <a:schemeClr val="tx2"/>
          </a:solidFill>
          <a:latin typeface="Arial" charset="0"/>
          <a:ea typeface="ＭＳ Ｐゴシック" pitchFamily="1" charset="-128"/>
        </a:defRPr>
      </a:lvl6pPr>
      <a:lvl7pPr marL="914400" algn="l" rtl="0" fontAlgn="base">
        <a:lnSpc>
          <a:spcPct val="95000"/>
        </a:lnSpc>
        <a:spcBef>
          <a:spcPct val="0"/>
        </a:spcBef>
        <a:spcAft>
          <a:spcPct val="0"/>
        </a:spcAft>
        <a:defRPr sz="2800">
          <a:solidFill>
            <a:schemeClr val="tx2"/>
          </a:solidFill>
          <a:latin typeface="Arial" charset="0"/>
          <a:ea typeface="ＭＳ Ｐゴシック" pitchFamily="1" charset="-128"/>
        </a:defRPr>
      </a:lvl7pPr>
      <a:lvl8pPr marL="1371600" algn="l" rtl="0" fontAlgn="base">
        <a:lnSpc>
          <a:spcPct val="95000"/>
        </a:lnSpc>
        <a:spcBef>
          <a:spcPct val="0"/>
        </a:spcBef>
        <a:spcAft>
          <a:spcPct val="0"/>
        </a:spcAft>
        <a:defRPr sz="2800">
          <a:solidFill>
            <a:schemeClr val="tx2"/>
          </a:solidFill>
          <a:latin typeface="Arial" charset="0"/>
          <a:ea typeface="ＭＳ Ｐゴシック" pitchFamily="1" charset="-128"/>
        </a:defRPr>
      </a:lvl8pPr>
      <a:lvl9pPr marL="1828800" algn="l" rtl="0" fontAlgn="base">
        <a:lnSpc>
          <a:spcPct val="95000"/>
        </a:lnSpc>
        <a:spcBef>
          <a:spcPct val="0"/>
        </a:spcBef>
        <a:spcAft>
          <a:spcPct val="0"/>
        </a:spcAft>
        <a:defRPr sz="2800">
          <a:solidFill>
            <a:schemeClr val="tx2"/>
          </a:solidFill>
          <a:latin typeface="Arial" charset="0"/>
          <a:ea typeface="ＭＳ Ｐゴシック" pitchFamily="1" charset="-128"/>
        </a:defRPr>
      </a:lvl9pPr>
    </p:titleStyle>
    <p:bodyStyle>
      <a:lvl1pPr marL="161925" indent="-161925" algn="l" rtl="0" eaLnBrk="0" fontAlgn="base" hangingPunct="0">
        <a:spcBef>
          <a:spcPct val="0"/>
        </a:spcBef>
        <a:spcAft>
          <a:spcPct val="40000"/>
        </a:spcAft>
        <a:buSzPct val="50000"/>
        <a:buFont typeface="Times"/>
        <a:buBlip>
          <a:blip r:embed="rId16"/>
        </a:buBlip>
        <a:defRPr sz="2400">
          <a:solidFill>
            <a:schemeClr val="tx1"/>
          </a:solidFill>
          <a:latin typeface="+mn-lt"/>
          <a:ea typeface="+mn-ea"/>
          <a:cs typeface="ＭＳ Ｐゴシック"/>
        </a:defRPr>
      </a:lvl1pPr>
      <a:lvl2pPr marL="371475" indent="-207963" algn="l" rtl="0" eaLnBrk="0" fontAlgn="base" hangingPunct="0">
        <a:spcBef>
          <a:spcPct val="0"/>
        </a:spcBef>
        <a:spcAft>
          <a:spcPct val="40000"/>
        </a:spcAft>
        <a:buSzPct val="40000"/>
        <a:buBlip>
          <a:blip r:embed="rId16"/>
        </a:buBlip>
        <a:defRPr sz="2000">
          <a:solidFill>
            <a:schemeClr val="tx1"/>
          </a:solidFill>
          <a:latin typeface="+mn-lt"/>
          <a:ea typeface="+mn-ea"/>
          <a:cs typeface="ＭＳ Ｐゴシック"/>
        </a:defRPr>
      </a:lvl2pPr>
      <a:lvl3pPr marL="539750" indent="-166688" algn="l" rtl="0" eaLnBrk="0" fontAlgn="base" hangingPunct="0">
        <a:spcBef>
          <a:spcPct val="0"/>
        </a:spcBef>
        <a:spcAft>
          <a:spcPct val="40000"/>
        </a:spcAft>
        <a:buSzPct val="30000"/>
        <a:buBlip>
          <a:blip r:embed="rId16"/>
        </a:buBlip>
        <a:defRPr sz="1600">
          <a:solidFill>
            <a:schemeClr val="tx1"/>
          </a:solidFill>
          <a:latin typeface="+mn-lt"/>
          <a:ea typeface="+mn-ea"/>
          <a:cs typeface="ＭＳ Ｐゴシック"/>
        </a:defRPr>
      </a:lvl3pPr>
      <a:lvl4pPr marL="744538" indent="-203200" algn="l" rtl="0" eaLnBrk="0" fontAlgn="base" hangingPunct="0">
        <a:spcBef>
          <a:spcPct val="0"/>
        </a:spcBef>
        <a:spcAft>
          <a:spcPct val="40000"/>
        </a:spcAft>
        <a:buChar char="–"/>
        <a:defRPr sz="1600">
          <a:solidFill>
            <a:schemeClr val="tx1"/>
          </a:solidFill>
          <a:latin typeface="+mn-lt"/>
          <a:ea typeface="+mn-ea"/>
          <a:cs typeface="ＭＳ Ｐゴシック"/>
        </a:defRPr>
      </a:lvl4pPr>
      <a:lvl5pPr marL="898525" indent="-152400" algn="l" rtl="0" eaLnBrk="0" fontAlgn="base" hangingPunct="0">
        <a:spcBef>
          <a:spcPct val="0"/>
        </a:spcBef>
        <a:spcAft>
          <a:spcPct val="40000"/>
        </a:spcAft>
        <a:buChar char="-"/>
        <a:defRPr sz="1600">
          <a:solidFill>
            <a:schemeClr val="tx1"/>
          </a:solidFill>
          <a:latin typeface="+mn-lt"/>
          <a:ea typeface="+mn-ea"/>
          <a:cs typeface="ＭＳ Ｐゴシック"/>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190" y="3296046"/>
            <a:ext cx="7699367" cy="218521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rPr>
              <a:t>Fed-IP</a:t>
            </a:r>
          </a:p>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rPr>
              <a:t>Assessor Training:</a:t>
            </a:r>
          </a:p>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rPr>
              <a:t>Module 1</a:t>
            </a:r>
            <a:endPar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endParaRPr>
          </a:p>
          <a:p>
            <a:pPr algn="r" eaLnBrk="0" hangingPunct="0">
              <a:defRPr/>
            </a:pPr>
            <a:r>
              <a:rPr lang="en-US" sz="2800" b="1" dirty="0">
                <a:ln w="11430"/>
                <a:solidFill>
                  <a:srgbClr val="009900"/>
                </a:solidFill>
                <a:effectLst>
                  <a:outerShdw blurRad="50800" dist="39000" dir="5460000" algn="tl">
                    <a:srgbClr val="000000">
                      <a:alpha val="38000"/>
                    </a:srgbClr>
                  </a:outerShdw>
                </a:effectLst>
                <a:ea typeface="ＭＳ Ｐゴシック" pitchFamily="1" charset="-128"/>
                <a:cs typeface="+mn-cs"/>
              </a:rPr>
              <a:t>Background &amp; Context</a:t>
            </a:r>
          </a:p>
        </p:txBody>
      </p:sp>
      <p:pic>
        <p:nvPicPr>
          <p:cNvPr id="5" name="Picture 4"/>
          <p:cNvPicPr/>
          <p:nvPr/>
        </p:nvPicPr>
        <p:blipFill rotWithShape="1">
          <a:blip r:embed="rId3"/>
          <a:srcRect l="78748" t="13514" r="1880" b="78203"/>
          <a:stretch/>
        </p:blipFill>
        <p:spPr bwMode="auto">
          <a:xfrm>
            <a:off x="7049134" y="399678"/>
            <a:ext cx="1653540" cy="434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9470141"/>
      </p:ext>
    </p:extLst>
  </p:cSld>
  <p:clrMapOvr>
    <a:masterClrMapping/>
  </p:clrMapOvr>
  <p:transition spd="slow" advTm="5453">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2"/>
          <p:cNvSpPr>
            <a:spLocks noGrp="1"/>
          </p:cNvSpPr>
          <p:nvPr>
            <p:ph type="ctrTitle" sz="quarter"/>
          </p:nvPr>
        </p:nvSpPr>
        <p:spPr>
          <a:xfrm>
            <a:off x="830952" y="1084755"/>
            <a:ext cx="2488717" cy="538162"/>
          </a:xfrm>
        </p:spPr>
        <p:txBody>
          <a:bodyPr/>
          <a:lstStyle/>
          <a:p>
            <a:pPr eaLnBrk="1" hangingPunct="1"/>
            <a:br>
              <a:rPr lang="en-GB" sz="3200" dirty="0"/>
            </a:br>
            <a:r>
              <a:rPr lang="en-GB" sz="3200" b="0" dirty="0"/>
              <a:t>Background</a:t>
            </a:r>
            <a:br>
              <a:rPr lang="en-GB" sz="3200" dirty="0"/>
            </a:br>
            <a:endParaRPr lang="en-GB" sz="3600" dirty="0"/>
          </a:p>
        </p:txBody>
      </p:sp>
      <p:pic>
        <p:nvPicPr>
          <p:cNvPr id="5" name="Picture 4"/>
          <p:cNvPicPr/>
          <p:nvPr/>
        </p:nvPicPr>
        <p:blipFill rotWithShape="1">
          <a:blip r:embed="rId3"/>
          <a:srcRect l="78748" t="13514" r="1880" b="78203"/>
          <a:stretch/>
        </p:blipFill>
        <p:spPr bwMode="auto">
          <a:xfrm>
            <a:off x="7049134" y="399678"/>
            <a:ext cx="1653540" cy="43434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84211" y="1622917"/>
            <a:ext cx="7956676" cy="3477875"/>
          </a:xfrm>
          <a:prstGeom prst="rect">
            <a:avLst/>
          </a:prstGeom>
          <a:noFill/>
        </p:spPr>
        <p:txBody>
          <a:bodyPr wrap="square" rtlCol="0">
            <a:spAutoFit/>
          </a:bodyPr>
          <a:lstStyle/>
          <a:p>
            <a:r>
              <a:rPr lang="en-GB" sz="2000" dirty="0"/>
              <a:t>The Federation for Informatics Professionals (Fed-IP) brings together professional bodies and societies from across the informatics field. Ultimately, its aim is to support health and care through the best use of information and technology.</a:t>
            </a:r>
            <a:br>
              <a:rPr lang="en-GB" sz="2000" dirty="0"/>
            </a:br>
            <a:endParaRPr lang="en-GB" sz="2000" dirty="0"/>
          </a:p>
          <a:p>
            <a:r>
              <a:rPr lang="en-GB" sz="2000" b="1" dirty="0"/>
              <a:t>Purpose is to:</a:t>
            </a:r>
          </a:p>
          <a:p>
            <a:pPr marL="285750" indent="-285750">
              <a:buFont typeface="Arial" panose="020B0604020202020204" pitchFamily="34" charset="0"/>
              <a:buChar char="•"/>
            </a:pPr>
            <a:r>
              <a:rPr lang="en-GB" sz="2000" dirty="0"/>
              <a:t>Pull communities together </a:t>
            </a:r>
          </a:p>
          <a:p>
            <a:pPr marL="285750" indent="-285750">
              <a:buFont typeface="Arial" panose="020B0604020202020204" pitchFamily="34" charset="0"/>
              <a:buChar char="•"/>
            </a:pPr>
            <a:r>
              <a:rPr lang="en-GB" sz="2000" dirty="0"/>
              <a:t>Support one another</a:t>
            </a:r>
          </a:p>
          <a:p>
            <a:pPr marL="285750" indent="-285750">
              <a:buFont typeface="Arial" panose="020B0604020202020204" pitchFamily="34" charset="0"/>
              <a:buChar char="•"/>
            </a:pPr>
            <a:r>
              <a:rPr lang="en-GB" sz="2000" dirty="0"/>
              <a:t>Build shared professional standards</a:t>
            </a:r>
          </a:p>
          <a:p>
            <a:endParaRPr lang="en-GB" sz="2000" dirty="0"/>
          </a:p>
          <a:p>
            <a:r>
              <a:rPr lang="en-GB" sz="2000" dirty="0"/>
              <a:t>.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9"/>
          <p:cNvSpPr>
            <a:spLocks noGrp="1" noChangeArrowheads="1"/>
          </p:cNvSpPr>
          <p:nvPr>
            <p:ph type="title"/>
          </p:nvPr>
        </p:nvSpPr>
        <p:spPr>
          <a:xfrm>
            <a:off x="406400" y="444500"/>
            <a:ext cx="5535613" cy="461963"/>
          </a:xfrm>
        </p:spPr>
        <p:txBody>
          <a:bodyPr/>
          <a:lstStyle/>
          <a:p>
            <a:pPr eaLnBrk="1" hangingPunct="1"/>
            <a:r>
              <a:rPr lang="en-GB" sz="3200" dirty="0"/>
              <a:t>Fed-IP Levels</a:t>
            </a:r>
          </a:p>
        </p:txBody>
      </p:sp>
      <p:sp>
        <p:nvSpPr>
          <p:cNvPr id="5125" name="Rectangle 10"/>
          <p:cNvSpPr>
            <a:spLocks noGrp="1" noChangeArrowheads="1"/>
          </p:cNvSpPr>
          <p:nvPr>
            <p:ph type="body" idx="1"/>
          </p:nvPr>
        </p:nvSpPr>
        <p:spPr>
          <a:xfrm>
            <a:off x="423863" y="982663"/>
            <a:ext cx="8512175" cy="5141912"/>
          </a:xfrm>
        </p:spPr>
        <p:txBody>
          <a:bodyPr/>
          <a:lstStyle/>
          <a:p>
            <a:pPr eaLnBrk="1" hangingPunct="1">
              <a:buFont typeface="Times" pitchFamily="1" charset="0"/>
              <a:buBlip>
                <a:blip r:embed="rId3"/>
              </a:buBlip>
              <a:defRPr/>
            </a:pPr>
            <a:endParaRPr lang="en-GB" sz="2800" dirty="0">
              <a:cs typeface="+mn-cs"/>
            </a:endParaRPr>
          </a:p>
          <a:p>
            <a:pPr marL="266700" indent="-266700" eaLnBrk="1" hangingPunct="1">
              <a:buFont typeface="Times" pitchFamily="1" charset="0"/>
              <a:buBlip>
                <a:blip r:embed="rId3"/>
              </a:buBlip>
              <a:defRPr/>
            </a:pPr>
            <a:endParaRPr lang="en-GB" dirty="0">
              <a:cs typeface="+mn-cs"/>
            </a:endParaRPr>
          </a:p>
        </p:txBody>
      </p:sp>
      <p:sp>
        <p:nvSpPr>
          <p:cNvPr id="6" name="Rectangle 10"/>
          <p:cNvSpPr txBox="1">
            <a:spLocks noChangeArrowheads="1"/>
          </p:cNvSpPr>
          <p:nvPr/>
        </p:nvSpPr>
        <p:spPr bwMode="auto">
          <a:xfrm>
            <a:off x="684856" y="1490561"/>
            <a:ext cx="7575550" cy="4126116"/>
          </a:xfrm>
          <a:prstGeom prst="rect">
            <a:avLst/>
          </a:prstGeom>
          <a:noFill/>
          <a:ln>
            <a:noFill/>
          </a:ln>
        </p:spPr>
        <p:txBody>
          <a:bodyPr lIns="0" tIns="0" rIns="0" bIns="0"/>
          <a:lstStyle>
            <a:lvl1pPr marL="161925" indent="-161925" algn="l" rtl="0" eaLnBrk="0" fontAlgn="base" hangingPunct="0">
              <a:spcBef>
                <a:spcPct val="0"/>
              </a:spcBef>
              <a:spcAft>
                <a:spcPct val="40000"/>
              </a:spcAft>
              <a:buSzPct val="50000"/>
              <a:buFont typeface="Times" pitchFamily="1" charset="0"/>
              <a:buBlip>
                <a:blip r:embed="rId3"/>
              </a:buBlip>
              <a:defRPr sz="2400">
                <a:solidFill>
                  <a:schemeClr val="tx1"/>
                </a:solidFill>
                <a:latin typeface="+mn-lt"/>
                <a:ea typeface="+mn-ea"/>
                <a:cs typeface="+mn-cs"/>
              </a:defRPr>
            </a:lvl1pPr>
            <a:lvl2pPr marL="371475" indent="-207963" algn="l" rtl="0" eaLnBrk="0" fontAlgn="base" hangingPunct="0">
              <a:spcBef>
                <a:spcPct val="0"/>
              </a:spcBef>
              <a:spcAft>
                <a:spcPct val="40000"/>
              </a:spcAft>
              <a:buSzPct val="40000"/>
              <a:buBlip>
                <a:blip r:embed="rId3"/>
              </a:buBlip>
              <a:defRPr sz="2000">
                <a:solidFill>
                  <a:schemeClr val="tx1"/>
                </a:solidFill>
                <a:latin typeface="+mn-lt"/>
                <a:ea typeface="+mn-ea"/>
              </a:defRPr>
            </a:lvl2pPr>
            <a:lvl3pPr marL="539750" indent="-166688" algn="l" rtl="0" eaLnBrk="0" fontAlgn="base" hangingPunct="0">
              <a:spcBef>
                <a:spcPct val="0"/>
              </a:spcBef>
              <a:spcAft>
                <a:spcPct val="40000"/>
              </a:spcAft>
              <a:buSzPct val="30000"/>
              <a:buBlip>
                <a:blip r:embed="rId3"/>
              </a:buBlip>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r>
              <a:rPr lang="en-GB" sz="2000" dirty="0"/>
              <a:t>Research showed there is an expectation and requirement for registration levels. </a:t>
            </a:r>
          </a:p>
          <a:p>
            <a:r>
              <a:rPr lang="en-GB" sz="2000" dirty="0"/>
              <a:t>The levels determine the difference in capability and knowledge required, which should be evidenced through demonstration of competence. </a:t>
            </a:r>
          </a:p>
          <a:p>
            <a:r>
              <a:rPr lang="en-GB" sz="2000" dirty="0"/>
              <a:t>Descriptors for the levels have been determined from researching several level descriptors, including the Qualifications and Curriculum Framework and SFIA.</a:t>
            </a:r>
          </a:p>
          <a:p>
            <a:r>
              <a:rPr lang="en-GB" sz="2000" dirty="0"/>
              <a:t> The descriptors refer primarily to autonomy, complexity and responsibility. As levels increase so autonomy, complexity and responsibility tend to increase. </a:t>
            </a:r>
          </a:p>
          <a:p>
            <a:pPr marL="0" indent="0" eaLnBrk="1" hangingPunct="1">
              <a:buFont typeface="Times" pitchFamily="1" charset="0"/>
              <a:buNone/>
              <a:defRPr/>
            </a:pPr>
            <a:endParaRPr lang="en-GB" sz="2800" dirty="0"/>
          </a:p>
          <a:p>
            <a:pPr marL="266700" indent="-266700" eaLnBrk="1" hangingPunct="1">
              <a:defRPr/>
            </a:pPr>
            <a:endParaRPr lang="en-GB"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9"/>
          <p:cNvSpPr>
            <a:spLocks noGrp="1" noChangeArrowheads="1"/>
          </p:cNvSpPr>
          <p:nvPr>
            <p:ph type="title"/>
          </p:nvPr>
        </p:nvSpPr>
        <p:spPr>
          <a:xfrm>
            <a:off x="406400" y="444500"/>
            <a:ext cx="7908925" cy="461963"/>
          </a:xfrm>
        </p:spPr>
        <p:txBody>
          <a:bodyPr/>
          <a:lstStyle/>
          <a:p>
            <a:pPr eaLnBrk="1" hangingPunct="1"/>
            <a:r>
              <a:rPr lang="en-GB" sz="3200" dirty="0"/>
              <a:t>Context</a:t>
            </a:r>
            <a:endParaRPr lang="en-GB" sz="3200" dirty="0">
              <a:solidFill>
                <a:srgbClr val="FF0000"/>
              </a:solidFill>
            </a:endParaRPr>
          </a:p>
        </p:txBody>
      </p:sp>
      <p:sp>
        <p:nvSpPr>
          <p:cNvPr id="5125" name="Rectangle 10"/>
          <p:cNvSpPr>
            <a:spLocks noGrp="1" noChangeArrowheads="1"/>
          </p:cNvSpPr>
          <p:nvPr>
            <p:ph type="body" idx="1"/>
          </p:nvPr>
        </p:nvSpPr>
        <p:spPr>
          <a:xfrm>
            <a:off x="423863" y="982663"/>
            <a:ext cx="8512175" cy="5141912"/>
          </a:xfrm>
        </p:spPr>
        <p:txBody>
          <a:bodyPr/>
          <a:lstStyle/>
          <a:p>
            <a:pPr eaLnBrk="1" hangingPunct="1">
              <a:buFont typeface="Times" pitchFamily="1" charset="0"/>
              <a:buBlip>
                <a:blip r:embed="rId3"/>
              </a:buBlip>
              <a:defRPr/>
            </a:pPr>
            <a:endParaRPr lang="en-GB" sz="2800" dirty="0">
              <a:cs typeface="+mn-cs"/>
            </a:endParaRPr>
          </a:p>
          <a:p>
            <a:pPr marL="266700" indent="-266700" eaLnBrk="1" hangingPunct="1">
              <a:buFont typeface="Times" pitchFamily="1" charset="0"/>
              <a:buBlip>
                <a:blip r:embed="rId3"/>
              </a:buBlip>
              <a:defRPr/>
            </a:pPr>
            <a:endParaRPr lang="en-GB" dirty="0">
              <a:cs typeface="+mn-cs"/>
            </a:endParaRPr>
          </a:p>
        </p:txBody>
      </p:sp>
      <p:sp>
        <p:nvSpPr>
          <p:cNvPr id="6" name="Rectangle 10"/>
          <p:cNvSpPr txBox="1">
            <a:spLocks noChangeArrowheads="1"/>
          </p:cNvSpPr>
          <p:nvPr/>
        </p:nvSpPr>
        <p:spPr bwMode="auto">
          <a:xfrm>
            <a:off x="423863" y="1248943"/>
            <a:ext cx="8301037" cy="4608932"/>
          </a:xfrm>
          <a:prstGeom prst="rect">
            <a:avLst/>
          </a:prstGeom>
          <a:noFill/>
          <a:ln>
            <a:noFill/>
          </a:ln>
        </p:spPr>
        <p:txBody>
          <a:bodyPr lIns="0" tIns="0" rIns="0" bIns="0"/>
          <a:lstStyle>
            <a:lvl1pPr marL="161925" indent="-161925" algn="l" rtl="0" eaLnBrk="0" fontAlgn="base" hangingPunct="0">
              <a:spcBef>
                <a:spcPct val="0"/>
              </a:spcBef>
              <a:spcAft>
                <a:spcPct val="40000"/>
              </a:spcAft>
              <a:buSzPct val="50000"/>
              <a:buFont typeface="Times" pitchFamily="1" charset="0"/>
              <a:buBlip>
                <a:blip r:embed="rId3"/>
              </a:buBlip>
              <a:defRPr sz="2400">
                <a:solidFill>
                  <a:schemeClr val="tx1"/>
                </a:solidFill>
                <a:latin typeface="+mn-lt"/>
                <a:ea typeface="+mn-ea"/>
                <a:cs typeface="+mn-cs"/>
              </a:defRPr>
            </a:lvl1pPr>
            <a:lvl2pPr marL="371475" indent="-207963" algn="l" rtl="0" eaLnBrk="0" fontAlgn="base" hangingPunct="0">
              <a:spcBef>
                <a:spcPct val="0"/>
              </a:spcBef>
              <a:spcAft>
                <a:spcPct val="40000"/>
              </a:spcAft>
              <a:buSzPct val="40000"/>
              <a:buBlip>
                <a:blip r:embed="rId3"/>
              </a:buBlip>
              <a:defRPr sz="2000">
                <a:solidFill>
                  <a:schemeClr val="tx1"/>
                </a:solidFill>
                <a:latin typeface="+mn-lt"/>
                <a:ea typeface="+mn-ea"/>
              </a:defRPr>
            </a:lvl2pPr>
            <a:lvl3pPr marL="539750" indent="-166688" algn="l" rtl="0" eaLnBrk="0" fontAlgn="base" hangingPunct="0">
              <a:spcBef>
                <a:spcPct val="0"/>
              </a:spcBef>
              <a:spcAft>
                <a:spcPct val="40000"/>
              </a:spcAft>
              <a:buSzPct val="30000"/>
              <a:buBlip>
                <a:blip r:embed="rId3"/>
              </a:buBlip>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r>
              <a:rPr lang="en-GB" sz="2000" dirty="0"/>
              <a:t>4 institutes engaged in Fed-IP, acting as licensees in a similar manner to that of the Engineering Council, </a:t>
            </a:r>
          </a:p>
          <a:p>
            <a:r>
              <a:rPr lang="en-GB" sz="2000" dirty="0"/>
              <a:t>generic skills can be fairly well covered through relevant levels of institute membership. However, this does not cater for the contextual issues associated with applying these skills in a Health and Care environment.</a:t>
            </a:r>
          </a:p>
          <a:p>
            <a:r>
              <a:rPr lang="en-GB" sz="2000" dirty="0"/>
              <a:t>The prime distinction between Health and Care Informatics and any other Informatics is the context/domain. </a:t>
            </a:r>
          </a:p>
          <a:p>
            <a:r>
              <a:rPr lang="en-GB" sz="2000" dirty="0"/>
              <a:t>The issue within health that makes this distinction critical is that there  are few fields of practice within which the slightest error, at just about any level of the organisation, has the potential to cause injury or even loss of life and for those other industries that do have such potential, the proximity of the risk is remote. </a:t>
            </a:r>
          </a:p>
          <a:p>
            <a:pPr marL="0" indent="0" eaLnBrk="1" hangingPunct="1">
              <a:buFont typeface="Times" pitchFamily="1" charset="0"/>
              <a:buNone/>
              <a:defRPr/>
            </a:pPr>
            <a:endParaRPr lang="en-GB" sz="2800" dirty="0"/>
          </a:p>
          <a:p>
            <a:pPr marL="266700" indent="-266700" eaLnBrk="1" hangingPunct="1">
              <a:defRPr/>
            </a:pPr>
            <a:endParaRPr lang="en-GB"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9"/>
          <p:cNvSpPr>
            <a:spLocks noGrp="1" noChangeArrowheads="1"/>
          </p:cNvSpPr>
          <p:nvPr>
            <p:ph type="title"/>
          </p:nvPr>
        </p:nvSpPr>
        <p:spPr>
          <a:xfrm>
            <a:off x="406400" y="444500"/>
            <a:ext cx="6720264" cy="461963"/>
          </a:xfrm>
        </p:spPr>
        <p:txBody>
          <a:bodyPr/>
          <a:lstStyle/>
          <a:p>
            <a:pPr eaLnBrk="1" hangingPunct="1"/>
            <a:r>
              <a:rPr lang="en-GB" sz="3200" dirty="0"/>
              <a:t>Context</a:t>
            </a:r>
          </a:p>
        </p:txBody>
      </p:sp>
      <p:sp>
        <p:nvSpPr>
          <p:cNvPr id="6" name="Rectangle 10"/>
          <p:cNvSpPr txBox="1">
            <a:spLocks noChangeArrowheads="1"/>
          </p:cNvSpPr>
          <p:nvPr/>
        </p:nvSpPr>
        <p:spPr bwMode="auto">
          <a:xfrm>
            <a:off x="579264" y="1170537"/>
            <a:ext cx="7904163" cy="4258148"/>
          </a:xfrm>
          <a:prstGeom prst="rect">
            <a:avLst/>
          </a:prstGeom>
          <a:noFill/>
          <a:ln>
            <a:noFill/>
          </a:ln>
        </p:spPr>
        <p:txBody>
          <a:bodyPr lIns="0" tIns="0" rIns="0" bIns="0"/>
          <a:lstStyle>
            <a:lvl1pPr marL="161925" indent="-161925" algn="l" rtl="0" eaLnBrk="0" fontAlgn="base" hangingPunct="0">
              <a:spcBef>
                <a:spcPct val="0"/>
              </a:spcBef>
              <a:spcAft>
                <a:spcPct val="40000"/>
              </a:spcAft>
              <a:buSzPct val="50000"/>
              <a:buFont typeface="Times" pitchFamily="1" charset="0"/>
              <a:buBlip>
                <a:blip r:embed="rId3"/>
              </a:buBlip>
              <a:defRPr sz="2400">
                <a:solidFill>
                  <a:schemeClr val="tx1"/>
                </a:solidFill>
                <a:latin typeface="+mn-lt"/>
                <a:ea typeface="+mn-ea"/>
                <a:cs typeface="+mn-cs"/>
              </a:defRPr>
            </a:lvl1pPr>
            <a:lvl2pPr marL="371475" indent="-207963" algn="l" rtl="0" eaLnBrk="0" fontAlgn="base" hangingPunct="0">
              <a:spcBef>
                <a:spcPct val="0"/>
              </a:spcBef>
              <a:spcAft>
                <a:spcPct val="40000"/>
              </a:spcAft>
              <a:buSzPct val="40000"/>
              <a:buBlip>
                <a:blip r:embed="rId3"/>
              </a:buBlip>
              <a:defRPr sz="2000">
                <a:solidFill>
                  <a:schemeClr val="tx1"/>
                </a:solidFill>
                <a:latin typeface="+mn-lt"/>
                <a:ea typeface="+mn-ea"/>
              </a:defRPr>
            </a:lvl2pPr>
            <a:lvl3pPr marL="539750" indent="-166688" algn="l" rtl="0" eaLnBrk="0" fontAlgn="base" hangingPunct="0">
              <a:spcBef>
                <a:spcPct val="0"/>
              </a:spcBef>
              <a:spcAft>
                <a:spcPct val="40000"/>
              </a:spcAft>
              <a:buSzPct val="30000"/>
              <a:buBlip>
                <a:blip r:embed="rId3"/>
              </a:buBlip>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r>
              <a:rPr lang="en-GB" sz="2000" dirty="0"/>
              <a:t>Health and Care relies on the confidence and intimate trust the patient/public places on the Health and Social Care professional.</a:t>
            </a:r>
          </a:p>
          <a:p>
            <a:r>
              <a:rPr lang="en-GB" sz="2000" dirty="0"/>
              <a:t>Patient decisions are based on information, which must be reliable and valid.</a:t>
            </a:r>
          </a:p>
          <a:p>
            <a:r>
              <a:rPr lang="en-GB" sz="2000" dirty="0"/>
              <a:t>Trust must translate back to those that provide the services and sources of this information (Health and Social Care Informatics professionals).</a:t>
            </a:r>
          </a:p>
          <a:p>
            <a:r>
              <a:rPr lang="en-GB" sz="2000" dirty="0"/>
              <a:t>Fed-IP registration acknowledges what professionalism in this sector means; taking responsibility for the trust and personal reliance the public places on this information </a:t>
            </a:r>
          </a:p>
          <a:p>
            <a:r>
              <a:rPr lang="en-GB" sz="2000" dirty="0"/>
              <a:t>Fed-IP registration addresses a need within the Health Informatics area which impacts health, care and welfare of patients and public.</a:t>
            </a:r>
          </a:p>
          <a:p>
            <a:r>
              <a:rPr lang="en-GB" sz="2000" dirty="0"/>
              <a:t>It creates a clear distinction between Health and Social Care informatics and any other field of informatics.</a:t>
            </a:r>
          </a:p>
          <a:p>
            <a:pPr marL="266700" indent="-266700" eaLnBrk="1" hangingPunct="1">
              <a:defRPr/>
            </a:pPr>
            <a:endParaRPr lang="en-GB" sz="16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9"/>
          <p:cNvSpPr>
            <a:spLocks noGrp="1" noChangeArrowheads="1"/>
          </p:cNvSpPr>
          <p:nvPr>
            <p:ph type="title"/>
          </p:nvPr>
        </p:nvSpPr>
        <p:spPr>
          <a:xfrm>
            <a:off x="406400" y="444500"/>
            <a:ext cx="6392863" cy="461963"/>
          </a:xfrm>
        </p:spPr>
        <p:txBody>
          <a:bodyPr/>
          <a:lstStyle/>
          <a:p>
            <a:pPr eaLnBrk="1" hangingPunct="1"/>
            <a:r>
              <a:rPr lang="en-GB" sz="3200" dirty="0"/>
              <a:t>Registration through BCS</a:t>
            </a:r>
            <a:br>
              <a:rPr lang="en-GB" sz="3200" dirty="0"/>
            </a:br>
            <a:endParaRPr lang="en-GB" sz="3200" dirty="0"/>
          </a:p>
        </p:txBody>
      </p:sp>
      <p:sp>
        <p:nvSpPr>
          <p:cNvPr id="6" name="Rectangle 10"/>
          <p:cNvSpPr txBox="1">
            <a:spLocks noChangeArrowheads="1"/>
          </p:cNvSpPr>
          <p:nvPr/>
        </p:nvSpPr>
        <p:spPr bwMode="auto">
          <a:xfrm>
            <a:off x="663575" y="1161281"/>
            <a:ext cx="7904163" cy="5031701"/>
          </a:xfrm>
          <a:prstGeom prst="rect">
            <a:avLst/>
          </a:prstGeom>
          <a:noFill/>
          <a:ln>
            <a:noFill/>
          </a:ln>
        </p:spPr>
        <p:txBody>
          <a:bodyPr lIns="0" tIns="0" rIns="0" bIns="0"/>
          <a:lstStyle>
            <a:lvl1pPr marL="161925" indent="-161925" algn="l" rtl="0" eaLnBrk="0" fontAlgn="base" hangingPunct="0">
              <a:spcBef>
                <a:spcPct val="0"/>
              </a:spcBef>
              <a:spcAft>
                <a:spcPct val="40000"/>
              </a:spcAft>
              <a:buSzPct val="50000"/>
              <a:buFont typeface="Times" pitchFamily="1" charset="0"/>
              <a:buBlip>
                <a:blip r:embed="rId3"/>
              </a:buBlip>
              <a:defRPr sz="2400">
                <a:solidFill>
                  <a:schemeClr val="tx1"/>
                </a:solidFill>
                <a:latin typeface="+mn-lt"/>
                <a:ea typeface="+mn-ea"/>
                <a:cs typeface="+mn-cs"/>
              </a:defRPr>
            </a:lvl1pPr>
            <a:lvl2pPr marL="371475" indent="-207963" algn="l" rtl="0" eaLnBrk="0" fontAlgn="base" hangingPunct="0">
              <a:spcBef>
                <a:spcPct val="0"/>
              </a:spcBef>
              <a:spcAft>
                <a:spcPct val="40000"/>
              </a:spcAft>
              <a:buSzPct val="40000"/>
              <a:buBlip>
                <a:blip r:embed="rId3"/>
              </a:buBlip>
              <a:defRPr sz="2000">
                <a:solidFill>
                  <a:schemeClr val="tx1"/>
                </a:solidFill>
                <a:latin typeface="+mn-lt"/>
                <a:ea typeface="+mn-ea"/>
              </a:defRPr>
            </a:lvl2pPr>
            <a:lvl3pPr marL="539750" indent="-166688" algn="l" rtl="0" eaLnBrk="0" fontAlgn="base" hangingPunct="0">
              <a:spcBef>
                <a:spcPct val="0"/>
              </a:spcBef>
              <a:spcAft>
                <a:spcPct val="40000"/>
              </a:spcAft>
              <a:buSzPct val="30000"/>
              <a:buBlip>
                <a:blip r:embed="rId3"/>
              </a:buBlip>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r>
              <a:rPr lang="en-GB" sz="2000" dirty="0"/>
              <a:t>To meet the levels of registration BCS levels have been mapped to the Fed-IP registration levels to define specific assessment requirements beyond the existing BCS membership requirements. Consequently, the table below provides the detail, enabling assessment to focus on that which is required for each different type of applicant:</a:t>
            </a:r>
          </a:p>
          <a:p>
            <a:endParaRPr lang="en-GB" sz="2000" dirty="0"/>
          </a:p>
          <a:p>
            <a:pPr marL="0" indent="0" eaLnBrk="1" hangingPunct="1">
              <a:buNone/>
              <a:defRPr/>
            </a:pP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2681382471"/>
              </p:ext>
            </p:extLst>
          </p:nvPr>
        </p:nvGraphicFramePr>
        <p:xfrm>
          <a:off x="912192" y="3036142"/>
          <a:ext cx="7016115" cy="3156840"/>
        </p:xfrm>
        <a:graphic>
          <a:graphicData uri="http://schemas.openxmlformats.org/drawingml/2006/table">
            <a:tbl>
              <a:tblPr firstRow="1" firstCol="1" bandRow="1">
                <a:tableStyleId>{5C22544A-7EE6-4342-B048-85BDC9FD1C3A}</a:tableStyleId>
              </a:tblPr>
              <a:tblGrid>
                <a:gridCol w="1431290">
                  <a:extLst>
                    <a:ext uri="{9D8B030D-6E8A-4147-A177-3AD203B41FA5}">
                      <a16:colId xmlns:a16="http://schemas.microsoft.com/office/drawing/2014/main" val="2230778162"/>
                    </a:ext>
                  </a:extLst>
                </a:gridCol>
                <a:gridCol w="723900">
                  <a:extLst>
                    <a:ext uri="{9D8B030D-6E8A-4147-A177-3AD203B41FA5}">
                      <a16:colId xmlns:a16="http://schemas.microsoft.com/office/drawing/2014/main" val="2156062264"/>
                    </a:ext>
                  </a:extLst>
                </a:gridCol>
                <a:gridCol w="2610485">
                  <a:extLst>
                    <a:ext uri="{9D8B030D-6E8A-4147-A177-3AD203B41FA5}">
                      <a16:colId xmlns:a16="http://schemas.microsoft.com/office/drawing/2014/main" val="3275361623"/>
                    </a:ext>
                  </a:extLst>
                </a:gridCol>
                <a:gridCol w="2250440">
                  <a:extLst>
                    <a:ext uri="{9D8B030D-6E8A-4147-A177-3AD203B41FA5}">
                      <a16:colId xmlns:a16="http://schemas.microsoft.com/office/drawing/2014/main" val="4066135004"/>
                    </a:ext>
                  </a:extLst>
                </a:gridCol>
              </a:tblGrid>
              <a:tr h="216535">
                <a:tc>
                  <a:txBody>
                    <a:bodyPr/>
                    <a:lstStyle/>
                    <a:p>
                      <a:pPr>
                        <a:lnSpc>
                          <a:spcPct val="107000"/>
                        </a:lnSpc>
                        <a:spcAft>
                          <a:spcPts val="0"/>
                        </a:spcAft>
                      </a:pPr>
                      <a:r>
                        <a:rPr lang="en-GB" sz="1100">
                          <a:effectLst/>
                        </a:rPr>
                        <a:t>Fed-IP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BCS 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Exemptions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Fed-IP Assessment Requirement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389888"/>
                  </a:ext>
                </a:extLst>
              </a:tr>
              <a:tr h="0">
                <a:tc>
                  <a:txBody>
                    <a:bodyPr/>
                    <a:lstStyle/>
                    <a:p>
                      <a:pPr>
                        <a:lnSpc>
                          <a:spcPct val="107000"/>
                        </a:lnSpc>
                        <a:spcAft>
                          <a:spcPts val="0"/>
                        </a:spcAft>
                      </a:pPr>
                      <a:r>
                        <a:rPr lang="en-GB" sz="1100">
                          <a:effectLst/>
                        </a:rPr>
                        <a:t>Practitioner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AMBCS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P1 to P8 and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237762"/>
                  </a:ext>
                </a:extLst>
              </a:tr>
              <a:tr h="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If RITTech is held no assessment of ‘P’ competencies is required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6119303"/>
                  </a:ext>
                </a:extLst>
              </a:tr>
              <a:tr h="0">
                <a:tc>
                  <a:txBody>
                    <a:bodyPr/>
                    <a:lstStyle/>
                    <a:p>
                      <a:pPr>
                        <a:lnSpc>
                          <a:spcPct val="107000"/>
                        </a:lnSpc>
                        <a:spcAft>
                          <a:spcPts val="0"/>
                        </a:spcAft>
                      </a:pPr>
                      <a:r>
                        <a:rPr lang="en-GB" sz="1100">
                          <a:effectLst/>
                        </a:rPr>
                        <a:t>Senior Practitioner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MBCS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P1 to P8 and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9917565"/>
                  </a:ext>
                </a:extLst>
              </a:tr>
              <a:tr h="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If Incorporated status is held no assessment of ‘P’ competencies is required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646106"/>
                  </a:ext>
                </a:extLst>
              </a:tr>
              <a:tr h="0">
                <a:tc>
                  <a:txBody>
                    <a:bodyPr/>
                    <a:lstStyle/>
                    <a:p>
                      <a:pPr>
                        <a:lnSpc>
                          <a:spcPct val="107000"/>
                        </a:lnSpc>
                        <a:spcAft>
                          <a:spcPts val="0"/>
                        </a:spcAft>
                      </a:pPr>
                      <a:r>
                        <a:rPr lang="en-GB" sz="1100">
                          <a:effectLst/>
                        </a:rPr>
                        <a:t>Advanced Practitioner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MBCS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P1 to P8 and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184630"/>
                  </a:ext>
                </a:extLst>
              </a:tr>
              <a:tr h="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If Chartered status is held no assessment of ‘P’ competencies is required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Assessment must cover C1 to C6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353438"/>
                  </a:ext>
                </a:extLst>
              </a:tr>
              <a:tr h="0">
                <a:tc>
                  <a:txBody>
                    <a:bodyPr/>
                    <a:lstStyle/>
                    <a:p>
                      <a:pPr>
                        <a:lnSpc>
                          <a:spcPct val="107000"/>
                        </a:lnSpc>
                        <a:spcAft>
                          <a:spcPts val="0"/>
                        </a:spcAft>
                      </a:pPr>
                      <a:r>
                        <a:rPr lang="en-GB" sz="1100">
                          <a:effectLst/>
                        </a:rPr>
                        <a:t>Leading Practitioner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100" dirty="0">
                          <a:effectLst/>
                        </a:rPr>
                        <a:t>This will be assessed by a panel.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1155318"/>
                  </a:ext>
                </a:extLst>
              </a:tr>
            </a:tbl>
          </a:graphicData>
        </a:graphic>
      </p:graphicFrame>
    </p:spTree>
    <p:extLst>
      <p:ext uri="{BB962C8B-B14F-4D97-AF65-F5344CB8AC3E}">
        <p14:creationId xmlns:p14="http://schemas.microsoft.com/office/powerpoint/2010/main" val="113678391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9"/>
          <p:cNvSpPr>
            <a:spLocks noGrp="1" noChangeArrowheads="1"/>
          </p:cNvSpPr>
          <p:nvPr>
            <p:ph type="title"/>
          </p:nvPr>
        </p:nvSpPr>
        <p:spPr>
          <a:xfrm>
            <a:off x="406400" y="444500"/>
            <a:ext cx="5535613" cy="461963"/>
          </a:xfrm>
        </p:spPr>
        <p:txBody>
          <a:bodyPr/>
          <a:lstStyle/>
          <a:p>
            <a:pPr eaLnBrk="1" hangingPunct="1"/>
            <a:r>
              <a:rPr lang="en-GB" sz="3200" dirty="0"/>
              <a:t>Where you will find evidence</a:t>
            </a:r>
          </a:p>
        </p:txBody>
      </p:sp>
      <p:sp>
        <p:nvSpPr>
          <p:cNvPr id="5125" name="Rectangle 10"/>
          <p:cNvSpPr>
            <a:spLocks noGrp="1" noChangeArrowheads="1"/>
          </p:cNvSpPr>
          <p:nvPr>
            <p:ph type="body" idx="1"/>
          </p:nvPr>
        </p:nvSpPr>
        <p:spPr>
          <a:xfrm>
            <a:off x="423863" y="982663"/>
            <a:ext cx="8512175" cy="5141912"/>
          </a:xfrm>
        </p:spPr>
        <p:txBody>
          <a:bodyPr/>
          <a:lstStyle/>
          <a:p>
            <a:pPr eaLnBrk="1" hangingPunct="1">
              <a:buFont typeface="Times" pitchFamily="1" charset="0"/>
              <a:buBlip>
                <a:blip r:embed="rId3"/>
              </a:buBlip>
              <a:defRPr/>
            </a:pPr>
            <a:endParaRPr lang="en-GB" sz="2800" dirty="0">
              <a:cs typeface="+mn-cs"/>
            </a:endParaRPr>
          </a:p>
          <a:p>
            <a:pPr marL="0" indent="0" eaLnBrk="1" hangingPunct="1">
              <a:buNone/>
              <a:defRPr/>
            </a:pPr>
            <a:endParaRPr lang="en-GB" dirty="0">
              <a:cs typeface="+mn-cs"/>
            </a:endParaRPr>
          </a:p>
        </p:txBody>
      </p:sp>
      <p:sp>
        <p:nvSpPr>
          <p:cNvPr id="6" name="Rectangle 10"/>
          <p:cNvSpPr txBox="1">
            <a:spLocks noChangeArrowheads="1"/>
          </p:cNvSpPr>
          <p:nvPr/>
        </p:nvSpPr>
        <p:spPr bwMode="auto">
          <a:xfrm>
            <a:off x="715223" y="1298025"/>
            <a:ext cx="7488505" cy="4079733"/>
          </a:xfrm>
          <a:prstGeom prst="rect">
            <a:avLst/>
          </a:prstGeom>
          <a:noFill/>
          <a:ln>
            <a:noFill/>
          </a:ln>
        </p:spPr>
        <p:txBody>
          <a:bodyPr lIns="0" tIns="0" rIns="0" bIns="0"/>
          <a:lstStyle>
            <a:lvl1pPr marL="161925" indent="-161925" algn="l" rtl="0" eaLnBrk="0" fontAlgn="base" hangingPunct="0">
              <a:spcBef>
                <a:spcPct val="0"/>
              </a:spcBef>
              <a:spcAft>
                <a:spcPct val="40000"/>
              </a:spcAft>
              <a:buSzPct val="50000"/>
              <a:buFont typeface="Times" pitchFamily="1" charset="0"/>
              <a:buBlip>
                <a:blip r:embed="rId3"/>
              </a:buBlip>
              <a:defRPr sz="2400">
                <a:solidFill>
                  <a:schemeClr val="tx1"/>
                </a:solidFill>
                <a:latin typeface="+mn-lt"/>
                <a:ea typeface="+mn-ea"/>
                <a:cs typeface="+mn-cs"/>
              </a:defRPr>
            </a:lvl1pPr>
            <a:lvl2pPr marL="371475" indent="-207963" algn="l" rtl="0" eaLnBrk="0" fontAlgn="base" hangingPunct="0">
              <a:spcBef>
                <a:spcPct val="0"/>
              </a:spcBef>
              <a:spcAft>
                <a:spcPct val="40000"/>
              </a:spcAft>
              <a:buSzPct val="40000"/>
              <a:buBlip>
                <a:blip r:embed="rId3"/>
              </a:buBlip>
              <a:defRPr sz="2000">
                <a:solidFill>
                  <a:schemeClr val="tx1"/>
                </a:solidFill>
                <a:latin typeface="+mn-lt"/>
                <a:ea typeface="+mn-ea"/>
              </a:defRPr>
            </a:lvl2pPr>
            <a:lvl3pPr marL="539750" indent="-166688" algn="l" rtl="0" eaLnBrk="0" fontAlgn="base" hangingPunct="0">
              <a:spcBef>
                <a:spcPct val="0"/>
              </a:spcBef>
              <a:spcAft>
                <a:spcPct val="40000"/>
              </a:spcAft>
              <a:buSzPct val="30000"/>
              <a:buBlip>
                <a:blip r:embed="rId3"/>
              </a:buBlip>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pPr eaLnBrk="1" hangingPunct="1">
              <a:defRPr/>
            </a:pPr>
            <a:endParaRPr lang="en-GB" sz="2000" dirty="0"/>
          </a:p>
          <a:p>
            <a:r>
              <a:rPr lang="en-GB" sz="2000" dirty="0"/>
              <a:t>The totality of assessment will be taken from the evidence provided above along with the evidence provided for institute membership, including but not limited to:</a:t>
            </a:r>
          </a:p>
          <a:p>
            <a:pPr marL="0" indent="0">
              <a:buNone/>
            </a:pPr>
            <a:endParaRPr lang="en-GB" sz="2000" dirty="0"/>
          </a:p>
          <a:p>
            <a:pPr lvl="1"/>
            <a:r>
              <a:rPr lang="en-GB" sz="1600" dirty="0"/>
              <a:t>Curriculum Vitae</a:t>
            </a:r>
          </a:p>
          <a:p>
            <a:pPr lvl="1"/>
            <a:r>
              <a:rPr lang="en-GB" sz="1600" dirty="0"/>
              <a:t>Career History</a:t>
            </a:r>
          </a:p>
          <a:p>
            <a:pPr lvl="1"/>
            <a:r>
              <a:rPr lang="en-GB" sz="1600" dirty="0"/>
              <a:t>Experiential evidence supplied as part of BCS membership application</a:t>
            </a:r>
          </a:p>
          <a:p>
            <a:pPr marL="163512" lvl="1" indent="0">
              <a:buNone/>
            </a:pPr>
            <a:endParaRPr lang="en-GB" sz="1600" dirty="0"/>
          </a:p>
          <a:p>
            <a:r>
              <a:rPr lang="en-GB" sz="2000" dirty="0"/>
              <a:t>More details regarding the assessment process are provided through assessor training modules.</a:t>
            </a:r>
          </a:p>
        </p:txBody>
      </p:sp>
    </p:spTree>
  </p:cSld>
  <p:clrMapOvr>
    <a:masterClrMapping/>
  </p:clrMapOvr>
  <p:transition spd="slow">
    <p:fade/>
  </p:transition>
</p:sld>
</file>

<file path=ppt/theme/theme1.xml><?xml version="1.0" encoding="utf-8"?>
<a:theme xmlns:a="http://schemas.openxmlformats.org/drawingml/2006/main" name="BCS POWER POINT TEMPLATE">
  <a:themeElements>
    <a:clrScheme name="">
      <a:dk1>
        <a:srgbClr val="464748"/>
      </a:dk1>
      <a:lt1>
        <a:srgbClr val="FFFFFF"/>
      </a:lt1>
      <a:dk2>
        <a:srgbClr val="006941"/>
      </a:dk2>
      <a:lt2>
        <a:srgbClr val="9A996E"/>
      </a:lt2>
      <a:accent1>
        <a:srgbClr val="241773"/>
      </a:accent1>
      <a:accent2>
        <a:srgbClr val="007A87"/>
      </a:accent2>
      <a:accent3>
        <a:srgbClr val="FFFFFF"/>
      </a:accent3>
      <a:accent4>
        <a:srgbClr val="3A3B3C"/>
      </a:accent4>
      <a:accent5>
        <a:srgbClr val="ACABBC"/>
      </a:accent5>
      <a:accent6>
        <a:srgbClr val="006E7A"/>
      </a:accent6>
      <a:hlink>
        <a:srgbClr val="55A618"/>
      </a:hlink>
      <a:folHlink>
        <a:srgbClr val="BED600"/>
      </a:folHlink>
    </a:clrScheme>
    <a:fontScheme name="BCS POWER 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CS POWER 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BCS POWER POINT TEMPLATE</Template>
  <TotalTime>11183</TotalTime>
  <Words>662</Words>
  <Application>Microsoft Office PowerPoint</Application>
  <PresentationFormat>On-screen Show (4:3)</PresentationFormat>
  <Paragraphs>83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vt:lpstr>
      <vt:lpstr>Calibri</vt:lpstr>
      <vt:lpstr>BCS POWER POINT TEMPLATE</vt:lpstr>
      <vt:lpstr>PowerPoint Presentation</vt:lpstr>
      <vt:lpstr> Background </vt:lpstr>
      <vt:lpstr>Fed-IP Levels</vt:lpstr>
      <vt:lpstr>Context</vt:lpstr>
      <vt:lpstr>Context</vt:lpstr>
      <vt:lpstr>Registration through BCS </vt:lpstr>
      <vt:lpstr>Where you will find evidence</vt:lpstr>
    </vt:vector>
  </TitlesOfParts>
  <Company>AIS InfoSec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Andy Smith</dc:creator>
  <cp:lastModifiedBy>Louise Carroll</cp:lastModifiedBy>
  <cp:revision>497</cp:revision>
  <cp:lastPrinted>2009-04-08T15:54:21Z</cp:lastPrinted>
  <dcterms:created xsi:type="dcterms:W3CDTF">2009-09-24T10:36:57Z</dcterms:created>
  <dcterms:modified xsi:type="dcterms:W3CDTF">2022-01-18T11:17:15Z</dcterms:modified>
</cp:coreProperties>
</file>