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694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94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94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94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3827" y="6335497"/>
            <a:ext cx="285999" cy="3651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3757" y="332740"/>
            <a:ext cx="10484485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694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4882" y="1524784"/>
            <a:ext cx="9702154" cy="4181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656833" y="6437185"/>
            <a:ext cx="17399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2.png"/><Relationship Id="rId4" Type="http://schemas.openxmlformats.org/officeDocument/2006/relationships/image" Target="../media/image13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026170" y="858921"/>
            <a:ext cx="4139565" cy="147955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3150">
                <a:solidFill>
                  <a:srgbClr val="006C43"/>
                </a:solidFill>
              </a:rPr>
              <a:t>Welcome</a:t>
            </a:r>
            <a:r>
              <a:rPr dirty="0" sz="3150" spc="20">
                <a:solidFill>
                  <a:srgbClr val="006C43"/>
                </a:solidFill>
              </a:rPr>
              <a:t> </a:t>
            </a:r>
            <a:r>
              <a:rPr dirty="0" sz="3150" spc="-10">
                <a:solidFill>
                  <a:srgbClr val="006C43"/>
                </a:solidFill>
              </a:rPr>
              <a:t>Everyone!</a:t>
            </a:r>
            <a:endParaRPr sz="3150"/>
          </a:p>
          <a:p>
            <a:pPr algn="ctr" marL="12700" marR="5080">
              <a:lnSpc>
                <a:spcPts val="3820"/>
              </a:lnSpc>
              <a:spcBef>
                <a:spcPts val="95"/>
              </a:spcBef>
            </a:pPr>
            <a:r>
              <a:rPr dirty="0" sz="3150">
                <a:solidFill>
                  <a:srgbClr val="006C43"/>
                </a:solidFill>
              </a:rPr>
              <a:t>BCS</a:t>
            </a:r>
            <a:r>
              <a:rPr dirty="0" sz="3150" spc="-25">
                <a:solidFill>
                  <a:srgbClr val="006C43"/>
                </a:solidFill>
              </a:rPr>
              <a:t> </a:t>
            </a:r>
            <a:r>
              <a:rPr dirty="0" sz="3150">
                <a:solidFill>
                  <a:srgbClr val="006C43"/>
                </a:solidFill>
              </a:rPr>
              <a:t>Women</a:t>
            </a:r>
            <a:r>
              <a:rPr dirty="0" sz="3150" spc="-25">
                <a:solidFill>
                  <a:srgbClr val="006C43"/>
                </a:solidFill>
              </a:rPr>
              <a:t> </a:t>
            </a:r>
            <a:r>
              <a:rPr dirty="0" sz="3150" spc="-10">
                <a:solidFill>
                  <a:srgbClr val="006C43"/>
                </a:solidFill>
              </a:rPr>
              <a:t>Webinar Series</a:t>
            </a:r>
            <a:endParaRPr sz="31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5194" y="2652255"/>
            <a:ext cx="2716654" cy="28309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764477" y="6437185"/>
            <a:ext cx="52641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z="1200" spc="-10">
                <a:latin typeface="Arial"/>
                <a:cs typeface="Arial"/>
              </a:rPr>
              <a:t>bcs.org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50"/>
              <a:t>1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528620" y="569722"/>
            <a:ext cx="5420360" cy="449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>
                <a:solidFill>
                  <a:srgbClr val="006C43"/>
                </a:solidFill>
              </a:rPr>
              <a:t>Introduction</a:t>
            </a:r>
            <a:r>
              <a:rPr dirty="0" sz="2750" spc="70">
                <a:solidFill>
                  <a:srgbClr val="006C43"/>
                </a:solidFill>
              </a:rPr>
              <a:t> </a:t>
            </a:r>
            <a:r>
              <a:rPr dirty="0" sz="2750">
                <a:solidFill>
                  <a:srgbClr val="006C43"/>
                </a:solidFill>
              </a:rPr>
              <a:t>and</a:t>
            </a:r>
            <a:r>
              <a:rPr dirty="0" sz="2750" spc="75">
                <a:solidFill>
                  <a:srgbClr val="006C43"/>
                </a:solidFill>
              </a:rPr>
              <a:t> </a:t>
            </a:r>
            <a:r>
              <a:rPr dirty="0" sz="2750">
                <a:solidFill>
                  <a:srgbClr val="006C43"/>
                </a:solidFill>
              </a:rPr>
              <a:t>a</a:t>
            </a:r>
            <a:r>
              <a:rPr dirty="0" sz="2750" spc="70">
                <a:solidFill>
                  <a:srgbClr val="006C43"/>
                </a:solidFill>
              </a:rPr>
              <a:t> </a:t>
            </a:r>
            <a:r>
              <a:rPr dirty="0" sz="2750">
                <a:solidFill>
                  <a:srgbClr val="006C43"/>
                </a:solidFill>
              </a:rPr>
              <a:t>bit</a:t>
            </a:r>
            <a:r>
              <a:rPr dirty="0" sz="2750" spc="70">
                <a:solidFill>
                  <a:srgbClr val="006C43"/>
                </a:solidFill>
              </a:rPr>
              <a:t> </a:t>
            </a:r>
            <a:r>
              <a:rPr dirty="0" sz="2750">
                <a:solidFill>
                  <a:srgbClr val="006C43"/>
                </a:solidFill>
              </a:rPr>
              <a:t>about</a:t>
            </a:r>
            <a:r>
              <a:rPr dirty="0" sz="2750" spc="70">
                <a:solidFill>
                  <a:srgbClr val="006C43"/>
                </a:solidFill>
              </a:rPr>
              <a:t> </a:t>
            </a:r>
            <a:r>
              <a:rPr dirty="0" sz="2750" spc="-25">
                <a:solidFill>
                  <a:srgbClr val="006C43"/>
                </a:solidFill>
              </a:rPr>
              <a:t>me!</a:t>
            </a:r>
            <a:endParaRPr sz="27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93" y="15976"/>
            <a:ext cx="2099442" cy="218776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67360" y="397147"/>
            <a:ext cx="2052315" cy="8604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31296" y="5210561"/>
            <a:ext cx="1363494" cy="149943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44716" y="5362960"/>
            <a:ext cx="1142999" cy="114299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81396" rIns="0" bIns="0" rtlCol="0" vert="horz">
            <a:spAutoFit/>
          </a:bodyPr>
          <a:lstStyle/>
          <a:p>
            <a:pPr marL="1628139" indent="-250190">
              <a:lnSpc>
                <a:spcPct val="100000"/>
              </a:lnSpc>
              <a:spcBef>
                <a:spcPts val="125"/>
              </a:spcBef>
              <a:buFont typeface="Liberation Serif"/>
              <a:buChar char="•"/>
              <a:tabLst>
                <a:tab pos="1628775" algn="l"/>
              </a:tabLst>
            </a:pPr>
            <a:r>
              <a:rPr dirty="0" sz="2300">
                <a:solidFill>
                  <a:srgbClr val="000000"/>
                </a:solidFill>
              </a:rPr>
              <a:t>My</a:t>
            </a:r>
            <a:r>
              <a:rPr dirty="0" sz="2300" spc="50">
                <a:solidFill>
                  <a:srgbClr val="000000"/>
                </a:solidFill>
              </a:rPr>
              <a:t> </a:t>
            </a:r>
            <a:r>
              <a:rPr dirty="0" sz="2300">
                <a:solidFill>
                  <a:srgbClr val="000000"/>
                </a:solidFill>
              </a:rPr>
              <a:t>names:</a:t>
            </a:r>
            <a:r>
              <a:rPr dirty="0" sz="2300" spc="50">
                <a:solidFill>
                  <a:srgbClr val="000000"/>
                </a:solidFill>
              </a:rPr>
              <a:t> </a:t>
            </a:r>
            <a:r>
              <a:rPr dirty="0" sz="2300">
                <a:solidFill>
                  <a:srgbClr val="000000"/>
                </a:solidFill>
              </a:rPr>
              <a:t>Claire</a:t>
            </a:r>
            <a:r>
              <a:rPr dirty="0" sz="2300" spc="55">
                <a:solidFill>
                  <a:srgbClr val="000000"/>
                </a:solidFill>
              </a:rPr>
              <a:t> </a:t>
            </a:r>
            <a:r>
              <a:rPr dirty="0" sz="2300" spc="-10">
                <a:solidFill>
                  <a:srgbClr val="000000"/>
                </a:solidFill>
              </a:rPr>
              <a:t>Mironik</a:t>
            </a:r>
            <a:endParaRPr sz="2300"/>
          </a:p>
          <a:p>
            <a:pPr marL="1627505" marR="5080" indent="-250190">
              <a:lnSpc>
                <a:spcPct val="101200"/>
              </a:lnSpc>
              <a:buFont typeface="Liberation Serif"/>
              <a:buChar char="•"/>
              <a:tabLst>
                <a:tab pos="1629410" algn="l"/>
              </a:tabLst>
            </a:pPr>
            <a:r>
              <a:rPr dirty="0" sz="2300">
                <a:solidFill>
                  <a:srgbClr val="000000"/>
                </a:solidFill>
              </a:rPr>
              <a:t>I</a:t>
            </a:r>
            <a:r>
              <a:rPr dirty="0" sz="2300" spc="30">
                <a:solidFill>
                  <a:srgbClr val="000000"/>
                </a:solidFill>
              </a:rPr>
              <a:t> </a:t>
            </a:r>
            <a:r>
              <a:rPr dirty="0" sz="2300">
                <a:solidFill>
                  <a:srgbClr val="000000"/>
                </a:solidFill>
              </a:rPr>
              <a:t>am</a:t>
            </a:r>
            <a:r>
              <a:rPr dirty="0" sz="2300" spc="30">
                <a:solidFill>
                  <a:srgbClr val="000000"/>
                </a:solidFill>
              </a:rPr>
              <a:t> </a:t>
            </a:r>
            <a:r>
              <a:rPr dirty="0" sz="2300">
                <a:solidFill>
                  <a:srgbClr val="000000"/>
                </a:solidFill>
              </a:rPr>
              <a:t>the</a:t>
            </a:r>
            <a:r>
              <a:rPr dirty="0" sz="2300" spc="30">
                <a:solidFill>
                  <a:srgbClr val="000000"/>
                </a:solidFill>
              </a:rPr>
              <a:t> </a:t>
            </a:r>
            <a:r>
              <a:rPr dirty="0" sz="2300">
                <a:solidFill>
                  <a:srgbClr val="000000"/>
                </a:solidFill>
              </a:rPr>
              <a:t>Change</a:t>
            </a:r>
            <a:r>
              <a:rPr dirty="0" sz="2300" spc="35">
                <a:solidFill>
                  <a:srgbClr val="000000"/>
                </a:solidFill>
              </a:rPr>
              <a:t> </a:t>
            </a:r>
            <a:r>
              <a:rPr dirty="0" sz="2300">
                <a:solidFill>
                  <a:srgbClr val="000000"/>
                </a:solidFill>
              </a:rPr>
              <a:t>and</a:t>
            </a:r>
            <a:r>
              <a:rPr dirty="0" sz="2300" spc="-10">
                <a:solidFill>
                  <a:srgbClr val="000000"/>
                </a:solidFill>
              </a:rPr>
              <a:t> </a:t>
            </a:r>
            <a:r>
              <a:rPr dirty="0" sz="2300" spc="-20">
                <a:solidFill>
                  <a:srgbClr val="000000"/>
                </a:solidFill>
              </a:rPr>
              <a:t>Test</a:t>
            </a:r>
            <a:r>
              <a:rPr dirty="0" sz="2300" spc="30">
                <a:solidFill>
                  <a:srgbClr val="000000"/>
                </a:solidFill>
              </a:rPr>
              <a:t> </a:t>
            </a:r>
            <a:r>
              <a:rPr dirty="0" sz="2300">
                <a:solidFill>
                  <a:srgbClr val="000000"/>
                </a:solidFill>
              </a:rPr>
              <a:t>Manager</a:t>
            </a:r>
            <a:r>
              <a:rPr dirty="0" sz="2300" spc="30">
                <a:solidFill>
                  <a:srgbClr val="000000"/>
                </a:solidFill>
              </a:rPr>
              <a:t> </a:t>
            </a:r>
            <a:r>
              <a:rPr dirty="0" sz="2300">
                <a:solidFill>
                  <a:srgbClr val="000000"/>
                </a:solidFill>
              </a:rPr>
              <a:t>at</a:t>
            </a:r>
            <a:r>
              <a:rPr dirty="0" sz="2300" spc="-105">
                <a:solidFill>
                  <a:srgbClr val="000000"/>
                </a:solidFill>
              </a:rPr>
              <a:t> </a:t>
            </a:r>
            <a:r>
              <a:rPr dirty="0" sz="2300">
                <a:solidFill>
                  <a:srgbClr val="000000"/>
                </a:solidFill>
              </a:rPr>
              <a:t>Aston</a:t>
            </a:r>
            <a:r>
              <a:rPr dirty="0" sz="2300" spc="35">
                <a:solidFill>
                  <a:srgbClr val="000000"/>
                </a:solidFill>
              </a:rPr>
              <a:t> </a:t>
            </a:r>
            <a:r>
              <a:rPr dirty="0" sz="2300">
                <a:solidFill>
                  <a:srgbClr val="000000"/>
                </a:solidFill>
              </a:rPr>
              <a:t>University</a:t>
            </a:r>
            <a:r>
              <a:rPr dirty="0" sz="2300" spc="30">
                <a:solidFill>
                  <a:srgbClr val="000000"/>
                </a:solidFill>
              </a:rPr>
              <a:t> </a:t>
            </a:r>
            <a:r>
              <a:rPr dirty="0" sz="2300" spc="-10">
                <a:solidFill>
                  <a:srgbClr val="000000"/>
                </a:solidFill>
              </a:rPr>
              <a:t>Digital 	Services</a:t>
            </a:r>
            <a:endParaRPr sz="2300"/>
          </a:p>
          <a:p>
            <a:pPr marL="1628775" marR="1197610" indent="-251460">
              <a:lnSpc>
                <a:spcPts val="2330"/>
              </a:lnSpc>
              <a:spcBef>
                <a:spcPts val="5"/>
              </a:spcBef>
              <a:buFont typeface="Liberation Serif"/>
              <a:buChar char="•"/>
              <a:tabLst>
                <a:tab pos="1629410" algn="l"/>
              </a:tabLst>
            </a:pPr>
            <a:r>
              <a:rPr dirty="0" sz="2300">
                <a:solidFill>
                  <a:srgbClr val="151615"/>
                </a:solidFill>
              </a:rPr>
              <a:t>Passionate</a:t>
            </a:r>
            <a:r>
              <a:rPr dirty="0" sz="2300" spc="40">
                <a:solidFill>
                  <a:srgbClr val="151615"/>
                </a:solidFill>
              </a:rPr>
              <a:t> </a:t>
            </a:r>
            <a:r>
              <a:rPr dirty="0" sz="2300">
                <a:solidFill>
                  <a:srgbClr val="151615"/>
                </a:solidFill>
              </a:rPr>
              <a:t>about</a:t>
            </a:r>
            <a:r>
              <a:rPr dirty="0" sz="2300" spc="45">
                <a:solidFill>
                  <a:srgbClr val="151615"/>
                </a:solidFill>
              </a:rPr>
              <a:t> </a:t>
            </a:r>
            <a:r>
              <a:rPr dirty="0" sz="2300">
                <a:solidFill>
                  <a:srgbClr val="151615"/>
                </a:solidFill>
              </a:rPr>
              <a:t>supporting</a:t>
            </a:r>
            <a:r>
              <a:rPr dirty="0" sz="2300" spc="45">
                <a:solidFill>
                  <a:srgbClr val="151615"/>
                </a:solidFill>
              </a:rPr>
              <a:t> </a:t>
            </a:r>
            <a:r>
              <a:rPr dirty="0" sz="2300">
                <a:solidFill>
                  <a:srgbClr val="151615"/>
                </a:solidFill>
              </a:rPr>
              <a:t>inclusion,</a:t>
            </a:r>
            <a:r>
              <a:rPr dirty="0" sz="2300" spc="45">
                <a:solidFill>
                  <a:srgbClr val="151615"/>
                </a:solidFill>
              </a:rPr>
              <a:t> </a:t>
            </a:r>
            <a:r>
              <a:rPr dirty="0" sz="2300">
                <a:solidFill>
                  <a:srgbClr val="151615"/>
                </a:solidFill>
              </a:rPr>
              <a:t>diversity,</a:t>
            </a:r>
            <a:r>
              <a:rPr dirty="0" sz="2300" spc="45">
                <a:solidFill>
                  <a:srgbClr val="151615"/>
                </a:solidFill>
              </a:rPr>
              <a:t> </a:t>
            </a:r>
            <a:r>
              <a:rPr dirty="0" sz="2300" spc="-25">
                <a:solidFill>
                  <a:srgbClr val="151615"/>
                </a:solidFill>
              </a:rPr>
              <a:t>and </a:t>
            </a:r>
            <a:r>
              <a:rPr dirty="0" sz="2300">
                <a:solidFill>
                  <a:srgbClr val="151615"/>
                </a:solidFill>
              </a:rPr>
              <a:t>progression</a:t>
            </a:r>
            <a:r>
              <a:rPr dirty="0" sz="2300" spc="45">
                <a:solidFill>
                  <a:srgbClr val="151615"/>
                </a:solidFill>
              </a:rPr>
              <a:t> </a:t>
            </a:r>
            <a:r>
              <a:rPr dirty="0" sz="2300">
                <a:solidFill>
                  <a:srgbClr val="151615"/>
                </a:solidFill>
              </a:rPr>
              <a:t>in</a:t>
            </a:r>
            <a:r>
              <a:rPr dirty="0" sz="2300" spc="45">
                <a:solidFill>
                  <a:srgbClr val="151615"/>
                </a:solidFill>
              </a:rPr>
              <a:t> </a:t>
            </a:r>
            <a:r>
              <a:rPr dirty="0" sz="2300" spc="-10">
                <a:solidFill>
                  <a:srgbClr val="151615"/>
                </a:solidFill>
              </a:rPr>
              <a:t>technology</a:t>
            </a:r>
            <a:endParaRPr sz="2300"/>
          </a:p>
          <a:p>
            <a:pPr marL="1628775" indent="-250825">
              <a:lnSpc>
                <a:spcPts val="2105"/>
              </a:lnSpc>
              <a:buFont typeface="Liberation Serif"/>
              <a:buChar char="•"/>
              <a:tabLst>
                <a:tab pos="1629410" algn="l"/>
              </a:tabLst>
            </a:pPr>
            <a:r>
              <a:rPr dirty="0" sz="2300">
                <a:solidFill>
                  <a:srgbClr val="151615"/>
                </a:solidFill>
              </a:rPr>
              <a:t>I</a:t>
            </a:r>
            <a:r>
              <a:rPr dirty="0" sz="2300" spc="40">
                <a:solidFill>
                  <a:srgbClr val="151615"/>
                </a:solidFill>
              </a:rPr>
              <a:t> </a:t>
            </a:r>
            <a:r>
              <a:rPr dirty="0" sz="2300">
                <a:solidFill>
                  <a:srgbClr val="151615"/>
                </a:solidFill>
              </a:rPr>
              <a:t>am</a:t>
            </a:r>
            <a:r>
              <a:rPr dirty="0" sz="2300" spc="40">
                <a:solidFill>
                  <a:srgbClr val="151615"/>
                </a:solidFill>
              </a:rPr>
              <a:t> </a:t>
            </a:r>
            <a:r>
              <a:rPr dirty="0" sz="2300">
                <a:solidFill>
                  <a:srgbClr val="151615"/>
                </a:solidFill>
              </a:rPr>
              <a:t>a</a:t>
            </a:r>
            <a:r>
              <a:rPr dirty="0" sz="2300" spc="40">
                <a:solidFill>
                  <a:srgbClr val="151615"/>
                </a:solidFill>
              </a:rPr>
              <a:t> </a:t>
            </a:r>
            <a:r>
              <a:rPr dirty="0" sz="2300">
                <a:solidFill>
                  <a:srgbClr val="151615"/>
                </a:solidFill>
              </a:rPr>
              <a:t>member</a:t>
            </a:r>
            <a:r>
              <a:rPr dirty="0" sz="2300" spc="45">
                <a:solidFill>
                  <a:srgbClr val="151615"/>
                </a:solidFill>
              </a:rPr>
              <a:t> </a:t>
            </a:r>
            <a:r>
              <a:rPr dirty="0" sz="2300">
                <a:solidFill>
                  <a:srgbClr val="151615"/>
                </a:solidFill>
              </a:rPr>
              <a:t>of</a:t>
            </a:r>
            <a:r>
              <a:rPr dirty="0" sz="2300" spc="40">
                <a:solidFill>
                  <a:srgbClr val="151615"/>
                </a:solidFill>
              </a:rPr>
              <a:t> </a:t>
            </a:r>
            <a:r>
              <a:rPr dirty="0" sz="2300">
                <a:solidFill>
                  <a:srgbClr val="151615"/>
                </a:solidFill>
              </a:rPr>
              <a:t>the</a:t>
            </a:r>
            <a:r>
              <a:rPr dirty="0" sz="2300" spc="40">
                <a:solidFill>
                  <a:srgbClr val="151615"/>
                </a:solidFill>
              </a:rPr>
              <a:t> </a:t>
            </a:r>
            <a:r>
              <a:rPr dirty="0" sz="2300">
                <a:solidFill>
                  <a:srgbClr val="151615"/>
                </a:solidFill>
              </a:rPr>
              <a:t>fantastic</a:t>
            </a:r>
            <a:r>
              <a:rPr dirty="0" sz="2300" spc="45">
                <a:solidFill>
                  <a:srgbClr val="151615"/>
                </a:solidFill>
              </a:rPr>
              <a:t> </a:t>
            </a:r>
            <a:r>
              <a:rPr dirty="0" sz="2300">
                <a:solidFill>
                  <a:srgbClr val="151615"/>
                </a:solidFill>
              </a:rPr>
              <a:t>BCS</a:t>
            </a:r>
            <a:r>
              <a:rPr dirty="0" sz="2300" spc="40">
                <a:solidFill>
                  <a:srgbClr val="151615"/>
                </a:solidFill>
              </a:rPr>
              <a:t> </a:t>
            </a:r>
            <a:r>
              <a:rPr dirty="0" sz="2300">
                <a:solidFill>
                  <a:srgbClr val="151615"/>
                </a:solidFill>
              </a:rPr>
              <a:t>Women</a:t>
            </a:r>
            <a:r>
              <a:rPr dirty="0" sz="2300" spc="40">
                <a:solidFill>
                  <a:srgbClr val="151615"/>
                </a:solidFill>
              </a:rPr>
              <a:t> </a:t>
            </a:r>
            <a:r>
              <a:rPr dirty="0" sz="2300" spc="-10">
                <a:solidFill>
                  <a:srgbClr val="151615"/>
                </a:solidFill>
              </a:rPr>
              <a:t>Committee</a:t>
            </a:r>
            <a:endParaRPr sz="2300"/>
          </a:p>
          <a:p>
            <a:pPr marL="1628775" indent="-250825">
              <a:lnSpc>
                <a:spcPts val="2545"/>
              </a:lnSpc>
              <a:buFont typeface="Liberation Serif"/>
              <a:buChar char="•"/>
              <a:tabLst>
                <a:tab pos="1629410" algn="l"/>
              </a:tabLst>
            </a:pPr>
            <a:r>
              <a:rPr dirty="0" sz="2300">
                <a:solidFill>
                  <a:srgbClr val="151615"/>
                </a:solidFill>
              </a:rPr>
              <a:t>I</a:t>
            </a:r>
            <a:r>
              <a:rPr dirty="0" sz="2300" spc="45">
                <a:solidFill>
                  <a:srgbClr val="151615"/>
                </a:solidFill>
              </a:rPr>
              <a:t> </a:t>
            </a:r>
            <a:r>
              <a:rPr dirty="0" sz="2300">
                <a:solidFill>
                  <a:srgbClr val="151615"/>
                </a:solidFill>
              </a:rPr>
              <a:t>want</a:t>
            </a:r>
            <a:r>
              <a:rPr dirty="0" sz="2300" spc="50">
                <a:solidFill>
                  <a:srgbClr val="151615"/>
                </a:solidFill>
              </a:rPr>
              <a:t> </a:t>
            </a:r>
            <a:r>
              <a:rPr dirty="0" sz="2300">
                <a:solidFill>
                  <a:srgbClr val="151615"/>
                </a:solidFill>
              </a:rPr>
              <a:t>to</a:t>
            </a:r>
            <a:r>
              <a:rPr dirty="0" sz="2300" spc="50">
                <a:solidFill>
                  <a:srgbClr val="151615"/>
                </a:solidFill>
              </a:rPr>
              <a:t> </a:t>
            </a:r>
            <a:r>
              <a:rPr dirty="0" sz="2300">
                <a:solidFill>
                  <a:srgbClr val="151615"/>
                </a:solidFill>
              </a:rPr>
              <a:t>promote</a:t>
            </a:r>
            <a:r>
              <a:rPr dirty="0" sz="2300" spc="50">
                <a:solidFill>
                  <a:srgbClr val="151615"/>
                </a:solidFill>
              </a:rPr>
              <a:t> </a:t>
            </a:r>
            <a:r>
              <a:rPr dirty="0" sz="2300">
                <a:solidFill>
                  <a:srgbClr val="151615"/>
                </a:solidFill>
              </a:rPr>
              <a:t>more</a:t>
            </a:r>
            <a:r>
              <a:rPr dirty="0" sz="2300" spc="50">
                <a:solidFill>
                  <a:srgbClr val="151615"/>
                </a:solidFill>
              </a:rPr>
              <a:t> </a:t>
            </a:r>
            <a:r>
              <a:rPr dirty="0" sz="2300">
                <a:solidFill>
                  <a:srgbClr val="151615"/>
                </a:solidFill>
              </a:rPr>
              <a:t>gender</a:t>
            </a:r>
            <a:r>
              <a:rPr dirty="0" sz="2300" spc="50">
                <a:solidFill>
                  <a:srgbClr val="151615"/>
                </a:solidFill>
              </a:rPr>
              <a:t> </a:t>
            </a:r>
            <a:r>
              <a:rPr dirty="0" sz="2300">
                <a:solidFill>
                  <a:srgbClr val="151615"/>
                </a:solidFill>
              </a:rPr>
              <a:t>equality</a:t>
            </a:r>
            <a:r>
              <a:rPr dirty="0" sz="2300" spc="50">
                <a:solidFill>
                  <a:srgbClr val="151615"/>
                </a:solidFill>
              </a:rPr>
              <a:t> </a:t>
            </a:r>
            <a:r>
              <a:rPr dirty="0" sz="2300">
                <a:solidFill>
                  <a:srgbClr val="151615"/>
                </a:solidFill>
              </a:rPr>
              <a:t>across</a:t>
            </a:r>
            <a:r>
              <a:rPr dirty="0" sz="2300" spc="50">
                <a:solidFill>
                  <a:srgbClr val="151615"/>
                </a:solidFill>
              </a:rPr>
              <a:t> </a:t>
            </a:r>
            <a:r>
              <a:rPr dirty="0" sz="2300">
                <a:solidFill>
                  <a:srgbClr val="151615"/>
                </a:solidFill>
              </a:rPr>
              <a:t>the</a:t>
            </a:r>
            <a:r>
              <a:rPr dirty="0" sz="2300" spc="50">
                <a:solidFill>
                  <a:srgbClr val="151615"/>
                </a:solidFill>
              </a:rPr>
              <a:t> </a:t>
            </a:r>
            <a:r>
              <a:rPr dirty="0" sz="2300" spc="-10">
                <a:solidFill>
                  <a:srgbClr val="151615"/>
                </a:solidFill>
              </a:rPr>
              <a:t>sector</a:t>
            </a:r>
            <a:endParaRPr sz="2300"/>
          </a:p>
          <a:p>
            <a:pPr marL="1365250">
              <a:lnSpc>
                <a:spcPct val="100000"/>
              </a:lnSpc>
              <a:spcBef>
                <a:spcPts val="1995"/>
              </a:spcBef>
            </a:pPr>
            <a:endParaRPr sz="2300"/>
          </a:p>
          <a:p>
            <a:pPr algn="ctr" marL="1365250" marR="88900">
              <a:lnSpc>
                <a:spcPct val="100000"/>
              </a:lnSpc>
            </a:pPr>
            <a:r>
              <a:rPr dirty="0" sz="2500" b="1">
                <a:solidFill>
                  <a:srgbClr val="151615"/>
                </a:solidFill>
                <a:latin typeface="Arial"/>
                <a:cs typeface="Arial"/>
              </a:rPr>
              <a:t>Let's</a:t>
            </a:r>
            <a:r>
              <a:rPr dirty="0" sz="2500" spc="-85" b="1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500" spc="-10" b="1">
                <a:solidFill>
                  <a:srgbClr val="151615"/>
                </a:solidFill>
                <a:latin typeface="Arial"/>
                <a:cs typeface="Arial"/>
              </a:rPr>
              <a:t>connect!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64477" y="6437185"/>
            <a:ext cx="52641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z="1200" spc="-10">
                <a:latin typeface="Arial"/>
                <a:cs typeface="Arial"/>
              </a:rPr>
              <a:t>bcs.org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50"/>
              <a:t>1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882" y="0"/>
            <a:ext cx="4404995" cy="2299335"/>
            <a:chOff x="90882" y="0"/>
            <a:chExt cx="4404995" cy="2299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882" y="0"/>
              <a:ext cx="2205975" cy="22988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8423" y="1029614"/>
              <a:ext cx="2326957" cy="1269238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142" rIns="0" bIns="0" rtlCol="0" vert="horz">
            <a:spAutoFit/>
          </a:bodyPr>
          <a:lstStyle/>
          <a:p>
            <a:pPr marL="1787525">
              <a:lnSpc>
                <a:spcPct val="100000"/>
              </a:lnSpc>
              <a:spcBef>
                <a:spcPts val="130"/>
              </a:spcBef>
            </a:pPr>
            <a:r>
              <a:rPr dirty="0" sz="2750">
                <a:solidFill>
                  <a:srgbClr val="006C43"/>
                </a:solidFill>
              </a:rPr>
              <a:t>House</a:t>
            </a:r>
            <a:r>
              <a:rPr dirty="0" sz="2750" spc="60">
                <a:solidFill>
                  <a:srgbClr val="006C43"/>
                </a:solidFill>
              </a:rPr>
              <a:t> </a:t>
            </a:r>
            <a:r>
              <a:rPr dirty="0" sz="2750" spc="-10">
                <a:solidFill>
                  <a:srgbClr val="006C43"/>
                </a:solidFill>
              </a:rPr>
              <a:t>Keeping</a:t>
            </a:r>
            <a:endParaRPr sz="2750"/>
          </a:p>
        </p:txBody>
      </p:sp>
      <p:sp>
        <p:nvSpPr>
          <p:cNvPr id="6" name="object 6"/>
          <p:cNvSpPr txBox="1"/>
          <p:nvPr/>
        </p:nvSpPr>
        <p:spPr>
          <a:xfrm>
            <a:off x="4174441" y="1524784"/>
            <a:ext cx="5362575" cy="25901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00" b="1">
                <a:latin typeface="Arial"/>
                <a:cs typeface="Arial"/>
              </a:rPr>
              <a:t>Keep</a:t>
            </a:r>
            <a:r>
              <a:rPr dirty="0" sz="2200" spc="7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Microphone</a:t>
            </a:r>
            <a:r>
              <a:rPr dirty="0" sz="2200" spc="7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muted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00" b="1">
                <a:latin typeface="Arial"/>
                <a:cs typeface="Arial"/>
              </a:rPr>
              <a:t>Use</a:t>
            </a:r>
            <a:r>
              <a:rPr dirty="0" sz="2200" spc="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the</a:t>
            </a:r>
            <a:r>
              <a:rPr dirty="0" sz="2200" spc="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chat</a:t>
            </a:r>
            <a:r>
              <a:rPr dirty="0" sz="2200" spc="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for</a:t>
            </a:r>
            <a:r>
              <a:rPr dirty="0" sz="2200" spc="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any</a:t>
            </a:r>
            <a:r>
              <a:rPr dirty="0" sz="2200" spc="2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questions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80"/>
              </a:spcBef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b="1">
                <a:latin typeface="Arial"/>
                <a:cs typeface="Arial"/>
              </a:rPr>
              <a:t>This</a:t>
            </a:r>
            <a:r>
              <a:rPr dirty="0" sz="2200" spc="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session</a:t>
            </a:r>
            <a:r>
              <a:rPr dirty="0" sz="2200" spc="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will</a:t>
            </a:r>
            <a:r>
              <a:rPr dirty="0" sz="2200" spc="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be</a:t>
            </a:r>
            <a:r>
              <a:rPr dirty="0" sz="2200" spc="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a</a:t>
            </a:r>
            <a:r>
              <a:rPr dirty="0" sz="2200" spc="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recorded</a:t>
            </a:r>
            <a:r>
              <a:rPr dirty="0" sz="2200" spc="5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webinar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1854" y="2357754"/>
            <a:ext cx="1380083" cy="91993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41854" y="3566443"/>
            <a:ext cx="1379802" cy="77403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83178" y="4792995"/>
            <a:ext cx="1378469" cy="67594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302125" y="5017570"/>
            <a:ext cx="5488305" cy="1409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00" b="1">
                <a:latin typeface="Arial"/>
                <a:cs typeface="Arial"/>
              </a:rPr>
              <a:t>Lets</a:t>
            </a:r>
            <a:r>
              <a:rPr dirty="0" sz="2200" spc="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be</a:t>
            </a:r>
            <a:r>
              <a:rPr dirty="0" sz="2200" spc="5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respectful</a:t>
            </a:r>
            <a:r>
              <a:rPr dirty="0" sz="2200" spc="5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and</a:t>
            </a:r>
            <a:r>
              <a:rPr dirty="0" sz="2200" spc="5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inclusive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b="1">
                <a:latin typeface="Arial"/>
                <a:cs typeface="Arial"/>
              </a:rPr>
              <a:t>Any</a:t>
            </a:r>
            <a:r>
              <a:rPr dirty="0" sz="2200" spc="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technical</a:t>
            </a:r>
            <a:r>
              <a:rPr dirty="0" sz="2200" spc="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issues</a:t>
            </a:r>
            <a:r>
              <a:rPr dirty="0" sz="2200" spc="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please</a:t>
            </a:r>
            <a:r>
              <a:rPr dirty="0" sz="2200" spc="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let</a:t>
            </a:r>
            <a:r>
              <a:rPr dirty="0" sz="2200" spc="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me</a:t>
            </a:r>
            <a:r>
              <a:rPr dirty="0" sz="2200" spc="5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know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45311" y="5830926"/>
            <a:ext cx="1304131" cy="8695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6C43"/>
                </a:solidFill>
              </a:rPr>
              <a:t>About BCS </a:t>
            </a:r>
            <a:r>
              <a:rPr dirty="0" spc="-10">
                <a:solidFill>
                  <a:srgbClr val="006C43"/>
                </a:solidFill>
              </a:rPr>
              <a:t>Women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659" y="1137780"/>
            <a:ext cx="2716659" cy="2830955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18921" y="4203319"/>
          <a:ext cx="1581150" cy="1362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/>
                <a:gridCol w="266700"/>
                <a:gridCol w="384175"/>
              </a:tblGrid>
              <a:tr h="266700">
                <a:tc gridSpan="2">
                  <a:txBody>
                    <a:bodyPr/>
                    <a:lstStyle/>
                    <a:p>
                      <a:pPr marL="635">
                        <a:lnSpc>
                          <a:spcPts val="2000"/>
                        </a:lnSpc>
                      </a:pPr>
                      <a:r>
                        <a:rPr dirty="0" sz="1800" spc="-10" b="1">
                          <a:solidFill>
                            <a:srgbClr val="006C43"/>
                          </a:solidFill>
                          <a:latin typeface="Arial"/>
                          <a:cs typeface="Arial"/>
                        </a:rPr>
                        <a:t>Inspiring,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6225">
                <a:tc gridSpan="3">
                  <a:txBody>
                    <a:bodyPr/>
                    <a:lstStyle/>
                    <a:p>
                      <a:pPr marL="635">
                        <a:lnSpc>
                          <a:spcPts val="2075"/>
                        </a:lnSpc>
                      </a:pPr>
                      <a:r>
                        <a:rPr dirty="0" sz="1800" spc="-10" b="1">
                          <a:solidFill>
                            <a:srgbClr val="006C43"/>
                          </a:solidFill>
                          <a:latin typeface="Arial"/>
                          <a:cs typeface="Arial"/>
                        </a:rPr>
                        <a:t>Empowering,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6225">
                <a:tc gridSpan="3">
                  <a:txBody>
                    <a:bodyPr/>
                    <a:lstStyle/>
                    <a:p>
                      <a:pPr marL="635">
                        <a:lnSpc>
                          <a:spcPts val="2075"/>
                        </a:lnSpc>
                      </a:pPr>
                      <a:r>
                        <a:rPr dirty="0" sz="1800" b="1">
                          <a:solidFill>
                            <a:srgbClr val="006C43"/>
                          </a:solidFill>
                          <a:latin typeface="Arial"/>
                          <a:cs typeface="Arial"/>
                        </a:rPr>
                        <a:t>Building </a:t>
                      </a:r>
                      <a:r>
                        <a:rPr dirty="0" sz="1800" spc="-25" b="1">
                          <a:solidFill>
                            <a:srgbClr val="006C43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6225">
                <a:tc gridSpan="3">
                  <a:txBody>
                    <a:bodyPr/>
                    <a:lstStyle/>
                    <a:p>
                      <a:pPr marL="635">
                        <a:lnSpc>
                          <a:spcPts val="2075"/>
                        </a:lnSpc>
                      </a:pPr>
                      <a:r>
                        <a:rPr dirty="0" sz="1800" b="1">
                          <a:solidFill>
                            <a:srgbClr val="006C43"/>
                          </a:solidFill>
                          <a:latin typeface="Arial"/>
                          <a:cs typeface="Arial"/>
                        </a:rPr>
                        <a:t>Thriving in </a:t>
                      </a:r>
                      <a:r>
                        <a:rPr dirty="0" sz="1800" spc="-25" b="1">
                          <a:solidFill>
                            <a:srgbClr val="006C43"/>
                          </a:solidFill>
                          <a:latin typeface="Arial"/>
                          <a:cs typeface="Arial"/>
                        </a:rPr>
                        <a:t>IT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66700">
                <a:tc>
                  <a:txBody>
                    <a:bodyPr/>
                    <a:lstStyle/>
                    <a:p>
                      <a:pPr marL="635">
                        <a:lnSpc>
                          <a:spcPts val="2000"/>
                        </a:lnSpc>
                      </a:pPr>
                      <a:r>
                        <a:rPr dirty="0" sz="1800" spc="-30" b="1">
                          <a:solidFill>
                            <a:srgbClr val="006C43"/>
                          </a:solidFill>
                          <a:latin typeface="Arial"/>
                          <a:cs typeface="Arial"/>
                        </a:rPr>
                        <a:t>Careers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04173" y="2888184"/>
            <a:ext cx="2132557" cy="22087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86354" y="1132544"/>
            <a:ext cx="7204709" cy="5157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9400" marR="455930" indent="-229235">
              <a:lnSpc>
                <a:spcPct val="122300"/>
              </a:lnSpc>
              <a:spcBef>
                <a:spcPts val="95"/>
              </a:spcBef>
              <a:buClr>
                <a:srgbClr val="006941"/>
              </a:buClr>
              <a:buFont typeface="Wingdings"/>
              <a:buChar char=""/>
              <a:tabLst>
                <a:tab pos="279400" algn="l"/>
              </a:tabLst>
            </a:pP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We</a:t>
            </a:r>
            <a:r>
              <a:rPr dirty="0" sz="2150" spc="2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are</a:t>
            </a:r>
            <a:r>
              <a:rPr dirty="0" sz="2150" spc="3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a</a:t>
            </a:r>
            <a:r>
              <a:rPr dirty="0" sz="2150" spc="2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specialist</a:t>
            </a:r>
            <a:r>
              <a:rPr dirty="0" sz="2150" spc="2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group</a:t>
            </a:r>
            <a:r>
              <a:rPr dirty="0" sz="2150" spc="3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of</a:t>
            </a:r>
            <a:r>
              <a:rPr dirty="0" sz="2150" spc="2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the</a:t>
            </a:r>
            <a:r>
              <a:rPr dirty="0" sz="2150" spc="2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BCS,</a:t>
            </a:r>
            <a:r>
              <a:rPr dirty="0" sz="2150" spc="-1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The</a:t>
            </a:r>
            <a:r>
              <a:rPr dirty="0" sz="2150" spc="2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151615"/>
                </a:solidFill>
                <a:latin typeface="Arial"/>
                <a:cs typeface="Arial"/>
              </a:rPr>
              <a:t>Chartered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Institute</a:t>
            </a:r>
            <a:r>
              <a:rPr dirty="0" sz="2150" spc="-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for </a:t>
            </a:r>
            <a:r>
              <a:rPr dirty="0" sz="2150" spc="-25">
                <a:solidFill>
                  <a:srgbClr val="151615"/>
                </a:solidFill>
                <a:latin typeface="Arial"/>
                <a:cs typeface="Arial"/>
              </a:rPr>
              <a:t>IT</a:t>
            </a:r>
            <a:endParaRPr sz="2150">
              <a:latin typeface="Arial"/>
              <a:cs typeface="Arial"/>
            </a:endParaRPr>
          </a:p>
          <a:p>
            <a:pPr marL="279400" marR="30480" indent="-229235">
              <a:lnSpc>
                <a:spcPct val="125099"/>
              </a:lnSpc>
              <a:spcBef>
                <a:spcPts val="905"/>
              </a:spcBef>
              <a:buClr>
                <a:srgbClr val="006941"/>
              </a:buClr>
              <a:buFont typeface="Wingdings"/>
              <a:buChar char=""/>
              <a:tabLst>
                <a:tab pos="279400" algn="l"/>
              </a:tabLst>
            </a:pP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Led</a:t>
            </a:r>
            <a:r>
              <a:rPr dirty="0" sz="2150" spc="1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by</a:t>
            </a:r>
            <a:r>
              <a:rPr dirty="0" sz="2150" spc="3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volunteers</a:t>
            </a:r>
            <a:r>
              <a:rPr dirty="0" sz="2150" spc="2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united</a:t>
            </a:r>
            <a:r>
              <a:rPr dirty="0" sz="2150" spc="2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by</a:t>
            </a:r>
            <a:r>
              <a:rPr dirty="0" sz="2150" spc="3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a</a:t>
            </a:r>
            <a:r>
              <a:rPr dirty="0" sz="2150" spc="2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shared</a:t>
            </a:r>
            <a:r>
              <a:rPr dirty="0" sz="2150" spc="2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purpose</a:t>
            </a:r>
            <a:r>
              <a:rPr dirty="0" sz="2150" spc="2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to</a:t>
            </a:r>
            <a:r>
              <a:rPr dirty="0" sz="2150" spc="3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151615"/>
                </a:solidFill>
                <a:latin typeface="Arial"/>
                <a:cs typeface="Arial"/>
              </a:rPr>
              <a:t>inspire,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empower,</a:t>
            </a:r>
            <a:r>
              <a:rPr dirty="0" sz="2150" spc="1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build</a:t>
            </a:r>
            <a:r>
              <a:rPr dirty="0" sz="2150" spc="2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and</a:t>
            </a:r>
            <a:r>
              <a:rPr dirty="0" sz="2150" spc="2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thrive</a:t>
            </a:r>
            <a:r>
              <a:rPr dirty="0" sz="2150" spc="2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in</a:t>
            </a:r>
            <a:r>
              <a:rPr dirty="0" sz="2150" spc="2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IT</a:t>
            </a:r>
            <a:r>
              <a:rPr dirty="0" sz="2150" spc="-2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careers</a:t>
            </a:r>
            <a:r>
              <a:rPr dirty="0" sz="2150" spc="2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 spc="-25">
                <a:solidFill>
                  <a:srgbClr val="151615"/>
                </a:solidFill>
                <a:latin typeface="Arial"/>
                <a:cs typeface="Arial"/>
              </a:rPr>
              <a:t>by:</a:t>
            </a:r>
            <a:endParaRPr sz="2150">
              <a:latin typeface="Arial"/>
              <a:cs typeface="Arial"/>
            </a:endParaRPr>
          </a:p>
          <a:p>
            <a:pPr lvl="1" marL="735965" indent="-227965">
              <a:lnSpc>
                <a:spcPct val="100000"/>
              </a:lnSpc>
              <a:spcBef>
                <a:spcPts val="1030"/>
              </a:spcBef>
              <a:buClr>
                <a:srgbClr val="006941"/>
              </a:buClr>
              <a:buFont typeface="Wingdings"/>
              <a:buChar char=""/>
              <a:tabLst>
                <a:tab pos="735965" algn="l"/>
              </a:tabLst>
            </a:pPr>
            <a:r>
              <a:rPr dirty="0" sz="1850">
                <a:solidFill>
                  <a:srgbClr val="151615"/>
                </a:solidFill>
                <a:latin typeface="Arial"/>
                <a:cs typeface="Arial"/>
              </a:rPr>
              <a:t>Providing</a:t>
            </a:r>
            <a:r>
              <a:rPr dirty="0" sz="1850" spc="4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151615"/>
                </a:solidFill>
                <a:latin typeface="Arial"/>
                <a:cs typeface="Arial"/>
              </a:rPr>
              <a:t>community</a:t>
            </a:r>
            <a:endParaRPr sz="1850">
              <a:latin typeface="Arial"/>
              <a:cs typeface="Arial"/>
            </a:endParaRPr>
          </a:p>
          <a:p>
            <a:pPr lvl="1" marL="735965" indent="-227965">
              <a:lnSpc>
                <a:spcPct val="100000"/>
              </a:lnSpc>
              <a:spcBef>
                <a:spcPts val="1000"/>
              </a:spcBef>
              <a:buClr>
                <a:srgbClr val="006941"/>
              </a:buClr>
              <a:buFont typeface="Wingdings"/>
              <a:buChar char=""/>
              <a:tabLst>
                <a:tab pos="735965" algn="l"/>
              </a:tabLst>
            </a:pPr>
            <a:r>
              <a:rPr dirty="0" sz="1850">
                <a:solidFill>
                  <a:srgbClr val="151615"/>
                </a:solidFill>
                <a:latin typeface="Arial"/>
                <a:cs typeface="Arial"/>
              </a:rPr>
              <a:t>Networking</a:t>
            </a:r>
            <a:r>
              <a:rPr dirty="0" sz="1850" spc="5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151615"/>
                </a:solidFill>
                <a:latin typeface="Arial"/>
                <a:cs typeface="Arial"/>
              </a:rPr>
              <a:t>opportunities</a:t>
            </a:r>
            <a:endParaRPr sz="1850">
              <a:latin typeface="Arial"/>
              <a:cs typeface="Arial"/>
            </a:endParaRPr>
          </a:p>
          <a:p>
            <a:pPr lvl="1" marL="735965" marR="1701164" indent="-227965">
              <a:lnSpc>
                <a:spcPct val="123500"/>
              </a:lnSpc>
              <a:spcBef>
                <a:spcPts val="560"/>
              </a:spcBef>
              <a:buClr>
                <a:srgbClr val="006941"/>
              </a:buClr>
              <a:buFont typeface="Wingdings"/>
              <a:buChar char=""/>
              <a:tabLst>
                <a:tab pos="737235" algn="l"/>
              </a:tabLst>
            </a:pPr>
            <a:r>
              <a:rPr dirty="0" sz="1850">
                <a:solidFill>
                  <a:srgbClr val="151615"/>
                </a:solidFill>
                <a:latin typeface="Arial"/>
                <a:cs typeface="Arial"/>
              </a:rPr>
              <a:t>Support</a:t>
            </a:r>
            <a:r>
              <a:rPr dirty="0" sz="1850" spc="3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151615"/>
                </a:solidFill>
                <a:latin typeface="Arial"/>
                <a:cs typeface="Arial"/>
              </a:rPr>
              <a:t>for</a:t>
            </a:r>
            <a:r>
              <a:rPr dirty="0" sz="1850" spc="3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151615"/>
                </a:solidFill>
                <a:latin typeface="Arial"/>
                <a:cs typeface="Arial"/>
              </a:rPr>
              <a:t>all</a:t>
            </a:r>
            <a:r>
              <a:rPr dirty="0" sz="1850" spc="3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151615"/>
                </a:solidFill>
                <a:latin typeface="Arial"/>
                <a:cs typeface="Arial"/>
              </a:rPr>
              <a:t>women</a:t>
            </a:r>
            <a:r>
              <a:rPr dirty="0" sz="1850" spc="3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151615"/>
                </a:solidFill>
                <a:latin typeface="Arial"/>
                <a:cs typeface="Arial"/>
              </a:rPr>
              <a:t>working</a:t>
            </a:r>
            <a:r>
              <a:rPr dirty="0" sz="1850" spc="3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151615"/>
                </a:solidFill>
                <a:latin typeface="Arial"/>
                <a:cs typeface="Arial"/>
              </a:rPr>
              <a:t>in</a:t>
            </a:r>
            <a:r>
              <a:rPr dirty="0" sz="1850" spc="3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151615"/>
                </a:solidFill>
                <a:latin typeface="Arial"/>
                <a:cs typeface="Arial"/>
              </a:rPr>
              <a:t>IT</a:t>
            </a:r>
            <a:r>
              <a:rPr dirty="0" sz="1850" spc="-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151615"/>
                </a:solidFill>
                <a:latin typeface="Arial"/>
                <a:cs typeface="Arial"/>
              </a:rPr>
              <a:t>around </a:t>
            </a:r>
            <a:r>
              <a:rPr dirty="0" sz="1850" spc="-10">
                <a:solidFill>
                  <a:srgbClr val="151615"/>
                </a:solidFill>
                <a:latin typeface="Arial"/>
                <a:cs typeface="Arial"/>
              </a:rPr>
              <a:t>	</a:t>
            </a:r>
            <a:r>
              <a:rPr dirty="0" sz="1850">
                <a:solidFill>
                  <a:srgbClr val="151615"/>
                </a:solidFill>
                <a:latin typeface="Arial"/>
                <a:cs typeface="Arial"/>
              </a:rPr>
              <a:t>the</a:t>
            </a:r>
            <a:r>
              <a:rPr dirty="0" sz="1850" spc="2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151615"/>
                </a:solidFill>
                <a:latin typeface="Arial"/>
                <a:cs typeface="Arial"/>
              </a:rPr>
              <a:t>world</a:t>
            </a:r>
            <a:r>
              <a:rPr dirty="0" sz="1850" spc="3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151615"/>
                </a:solidFill>
                <a:latin typeface="Arial"/>
                <a:cs typeface="Arial"/>
              </a:rPr>
              <a:t>–</a:t>
            </a:r>
            <a:r>
              <a:rPr dirty="0" sz="1850" spc="3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151615"/>
                </a:solidFill>
                <a:latin typeface="Arial"/>
                <a:cs typeface="Arial"/>
              </a:rPr>
              <a:t>including</a:t>
            </a:r>
            <a:r>
              <a:rPr dirty="0" sz="1850" spc="3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151615"/>
                </a:solidFill>
                <a:latin typeface="Arial"/>
                <a:cs typeface="Arial"/>
              </a:rPr>
              <a:t>transgender,</a:t>
            </a:r>
            <a:r>
              <a:rPr dirty="0" sz="1850" spc="3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151615"/>
                </a:solidFill>
                <a:latin typeface="Arial"/>
                <a:cs typeface="Arial"/>
              </a:rPr>
              <a:t>non-</a:t>
            </a:r>
            <a:r>
              <a:rPr dirty="0" sz="1850" spc="-10">
                <a:solidFill>
                  <a:srgbClr val="151615"/>
                </a:solidFill>
                <a:latin typeface="Arial"/>
                <a:cs typeface="Arial"/>
              </a:rPr>
              <a:t>binary </a:t>
            </a:r>
            <a:r>
              <a:rPr dirty="0" sz="1850" spc="-10">
                <a:solidFill>
                  <a:srgbClr val="151615"/>
                </a:solidFill>
                <a:latin typeface="Arial"/>
                <a:cs typeface="Arial"/>
              </a:rPr>
              <a:t>	</a:t>
            </a:r>
            <a:r>
              <a:rPr dirty="0" sz="1850">
                <a:solidFill>
                  <a:srgbClr val="151615"/>
                </a:solidFill>
                <a:latin typeface="Arial"/>
                <a:cs typeface="Arial"/>
              </a:rPr>
              <a:t>and</a:t>
            </a:r>
            <a:r>
              <a:rPr dirty="0" sz="1850" spc="6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151615"/>
                </a:solidFill>
                <a:latin typeface="Arial"/>
                <a:cs typeface="Arial"/>
              </a:rPr>
              <a:t>intersex</a:t>
            </a:r>
            <a:r>
              <a:rPr dirty="0" sz="1850" spc="6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151615"/>
                </a:solidFill>
                <a:latin typeface="Arial"/>
                <a:cs typeface="Arial"/>
              </a:rPr>
              <a:t>people</a:t>
            </a:r>
            <a:endParaRPr sz="1850">
              <a:latin typeface="Arial"/>
              <a:cs typeface="Arial"/>
            </a:endParaRPr>
          </a:p>
          <a:p>
            <a:pPr algn="r" marL="228600" marR="1480820" indent="-228600">
              <a:lnSpc>
                <a:spcPct val="100000"/>
              </a:lnSpc>
              <a:spcBef>
                <a:spcPts val="1535"/>
              </a:spcBef>
              <a:buClr>
                <a:srgbClr val="006941"/>
              </a:buClr>
              <a:buFont typeface="Wingdings"/>
              <a:buChar char=""/>
              <a:tabLst>
                <a:tab pos="228600" algn="l"/>
              </a:tabLst>
            </a:pP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We</a:t>
            </a:r>
            <a:r>
              <a:rPr dirty="0" sz="2150" spc="3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welcome</a:t>
            </a:r>
            <a:r>
              <a:rPr dirty="0" sz="2150" spc="4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men</a:t>
            </a:r>
            <a:r>
              <a:rPr dirty="0" sz="2150" spc="3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as</a:t>
            </a:r>
            <a:r>
              <a:rPr dirty="0" sz="2150" spc="4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advocates</a:t>
            </a:r>
            <a:r>
              <a:rPr dirty="0" sz="2150" spc="3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and</a:t>
            </a:r>
            <a:r>
              <a:rPr dirty="0" sz="2150" spc="4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allies</a:t>
            </a:r>
            <a:r>
              <a:rPr dirty="0" sz="2150" spc="3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 spc="-25">
                <a:solidFill>
                  <a:srgbClr val="151615"/>
                </a:solidFill>
                <a:latin typeface="Arial"/>
                <a:cs typeface="Arial"/>
              </a:rPr>
              <a:t>in</a:t>
            </a:r>
            <a:endParaRPr sz="2150">
              <a:latin typeface="Arial"/>
              <a:cs typeface="Arial"/>
            </a:endParaRPr>
          </a:p>
          <a:p>
            <a:pPr algn="r" marR="1474470">
              <a:lnSpc>
                <a:spcPct val="100000"/>
              </a:lnSpc>
              <a:spcBef>
                <a:spcPts val="575"/>
              </a:spcBef>
            </a:pP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building</a:t>
            </a:r>
            <a:r>
              <a:rPr dirty="0" sz="2150" spc="4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a</a:t>
            </a:r>
            <a:r>
              <a:rPr dirty="0" sz="2150" spc="5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truly</a:t>
            </a:r>
            <a:r>
              <a:rPr dirty="0" sz="2150" spc="5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inclusive</a:t>
            </a:r>
            <a:r>
              <a:rPr dirty="0" sz="2150" spc="50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151615"/>
                </a:solidFill>
                <a:latin typeface="Arial"/>
                <a:cs typeface="Arial"/>
              </a:rPr>
              <a:t>technology</a:t>
            </a:r>
            <a:r>
              <a:rPr dirty="0" sz="2150" spc="55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151615"/>
                </a:solidFill>
                <a:latin typeface="Arial"/>
                <a:cs typeface="Arial"/>
              </a:rPr>
              <a:t>industry.</a:t>
            </a:r>
            <a:endParaRPr sz="2150">
              <a:latin typeface="Arial"/>
              <a:cs typeface="Arial"/>
            </a:endParaRPr>
          </a:p>
          <a:p>
            <a:pPr marL="279400" indent="-228600">
              <a:lnSpc>
                <a:spcPct val="100000"/>
              </a:lnSpc>
              <a:spcBef>
                <a:spcPts val="1630"/>
              </a:spcBef>
              <a:buClr>
                <a:srgbClr val="006941"/>
              </a:buClr>
              <a:buFont typeface="Wingdings"/>
              <a:buChar char=""/>
              <a:tabLst>
                <a:tab pos="279400" algn="l"/>
              </a:tabLst>
            </a:pPr>
            <a:r>
              <a:rPr dirty="0" sz="2150" i="1">
                <a:solidFill>
                  <a:srgbClr val="151615"/>
                </a:solidFill>
                <a:latin typeface="Arial"/>
                <a:cs typeface="Arial"/>
              </a:rPr>
              <a:t>And it’s</a:t>
            </a:r>
            <a:r>
              <a:rPr dirty="0" sz="2150" spc="10" i="1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 i="1">
                <a:solidFill>
                  <a:srgbClr val="151615"/>
                </a:solidFill>
                <a:latin typeface="Arial"/>
                <a:cs typeface="Arial"/>
              </a:rPr>
              <a:t>also</a:t>
            </a:r>
            <a:r>
              <a:rPr dirty="0" sz="2150" spc="15" i="1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 i="1">
                <a:solidFill>
                  <a:srgbClr val="151615"/>
                </a:solidFill>
                <a:latin typeface="Arial"/>
                <a:cs typeface="Arial"/>
              </a:rPr>
              <a:t>about</a:t>
            </a:r>
            <a:r>
              <a:rPr dirty="0" sz="2150" spc="10" i="1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 i="1">
                <a:solidFill>
                  <a:srgbClr val="151615"/>
                </a:solidFill>
                <a:latin typeface="Arial"/>
                <a:cs typeface="Arial"/>
              </a:rPr>
              <a:t>having</a:t>
            </a:r>
            <a:r>
              <a:rPr dirty="0" sz="2150" spc="10" i="1">
                <a:solidFill>
                  <a:srgbClr val="151615"/>
                </a:solidFill>
                <a:latin typeface="Arial"/>
                <a:cs typeface="Arial"/>
              </a:rPr>
              <a:t> </a:t>
            </a:r>
            <a:r>
              <a:rPr dirty="0" sz="2150" spc="-20" i="1">
                <a:solidFill>
                  <a:srgbClr val="151615"/>
                </a:solidFill>
                <a:latin typeface="Arial"/>
                <a:cs typeface="Arial"/>
              </a:rPr>
              <a:t>fun!</a:t>
            </a:r>
            <a:endParaRPr sz="2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64477" y="6437185"/>
            <a:ext cx="52641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z="1200" spc="-10">
                <a:latin typeface="Arial"/>
                <a:cs typeface="Arial"/>
              </a:rPr>
              <a:t>bcs.org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r>
              <a:rPr dirty="0" spc="-5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659" y="1137780"/>
            <a:ext cx="2716659" cy="2830955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324840" y="697718"/>
            <a:ext cx="5498465" cy="449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>
                <a:solidFill>
                  <a:srgbClr val="006C43"/>
                </a:solidFill>
              </a:rPr>
              <a:t>Thinking</a:t>
            </a:r>
            <a:r>
              <a:rPr dirty="0" sz="2750" spc="75">
                <a:solidFill>
                  <a:srgbClr val="006C43"/>
                </a:solidFill>
              </a:rPr>
              <a:t> </a:t>
            </a:r>
            <a:r>
              <a:rPr dirty="0" sz="2750">
                <a:solidFill>
                  <a:srgbClr val="006C43"/>
                </a:solidFill>
              </a:rPr>
              <a:t>about</a:t>
            </a:r>
            <a:r>
              <a:rPr dirty="0" sz="2750" spc="80">
                <a:solidFill>
                  <a:srgbClr val="006C43"/>
                </a:solidFill>
              </a:rPr>
              <a:t> </a:t>
            </a:r>
            <a:r>
              <a:rPr dirty="0" sz="2750">
                <a:solidFill>
                  <a:srgbClr val="006C43"/>
                </a:solidFill>
              </a:rPr>
              <a:t>joining</a:t>
            </a:r>
            <a:r>
              <a:rPr dirty="0" sz="2750" spc="80">
                <a:solidFill>
                  <a:srgbClr val="006C43"/>
                </a:solidFill>
              </a:rPr>
              <a:t> </a:t>
            </a:r>
            <a:r>
              <a:rPr dirty="0" sz="2750">
                <a:solidFill>
                  <a:srgbClr val="006C43"/>
                </a:solidFill>
              </a:rPr>
              <a:t>the</a:t>
            </a:r>
            <a:r>
              <a:rPr dirty="0" sz="2750" spc="85">
                <a:solidFill>
                  <a:srgbClr val="006C43"/>
                </a:solidFill>
              </a:rPr>
              <a:t> </a:t>
            </a:r>
            <a:r>
              <a:rPr dirty="0" sz="2750" spc="-20">
                <a:solidFill>
                  <a:srgbClr val="006C43"/>
                </a:solidFill>
              </a:rPr>
              <a:t>BCS?</a:t>
            </a:r>
            <a:endParaRPr sz="275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5100" y="4773397"/>
            <a:ext cx="1447797" cy="14477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1486" y="1800961"/>
            <a:ext cx="3516929" cy="23444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05"/>
              </a:spcBef>
            </a:pPr>
            <a:r>
              <a:rPr dirty="0"/>
              <a:t>Lunch and Learn </a:t>
            </a:r>
            <a:r>
              <a:rPr dirty="0" spc="-10"/>
              <a:t>Series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025" y="1493901"/>
            <a:ext cx="10521949" cy="6615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5025" y="2229751"/>
            <a:ext cx="10521949" cy="66150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025" y="2965589"/>
            <a:ext cx="10521949" cy="66150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5025" y="3701415"/>
            <a:ext cx="10521949" cy="66154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5025" y="4437253"/>
            <a:ext cx="10521949" cy="6615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5025" y="5173091"/>
            <a:ext cx="10521949" cy="66155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399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We</a:t>
            </a:r>
            <a:r>
              <a:rPr dirty="0" spc="30"/>
              <a:t> </a:t>
            </a:r>
            <a:r>
              <a:rPr dirty="0"/>
              <a:t>will</a:t>
            </a:r>
            <a:r>
              <a:rPr dirty="0" spc="30"/>
              <a:t> </a:t>
            </a:r>
            <a:r>
              <a:rPr dirty="0"/>
              <a:t>be</a:t>
            </a:r>
            <a:r>
              <a:rPr dirty="0" spc="30"/>
              <a:t> </a:t>
            </a:r>
            <a:r>
              <a:rPr dirty="0"/>
              <a:t>holding</a:t>
            </a:r>
            <a:r>
              <a:rPr dirty="0" spc="30"/>
              <a:t> </a:t>
            </a:r>
            <a:r>
              <a:rPr dirty="0"/>
              <a:t>a</a:t>
            </a:r>
            <a:r>
              <a:rPr dirty="0" spc="30"/>
              <a:t> </a:t>
            </a:r>
            <a:r>
              <a:rPr dirty="0"/>
              <a:t>series</a:t>
            </a:r>
            <a:r>
              <a:rPr dirty="0" spc="30"/>
              <a:t> </a:t>
            </a:r>
            <a:r>
              <a:rPr dirty="0"/>
              <a:t>of</a:t>
            </a:r>
            <a:r>
              <a:rPr dirty="0" spc="30"/>
              <a:t> </a:t>
            </a:r>
            <a:r>
              <a:rPr dirty="0"/>
              <a:t>lunch</a:t>
            </a:r>
            <a:r>
              <a:rPr dirty="0" spc="25"/>
              <a:t> </a:t>
            </a:r>
            <a:r>
              <a:rPr dirty="0"/>
              <a:t>and</a:t>
            </a:r>
            <a:r>
              <a:rPr dirty="0" spc="30"/>
              <a:t> </a:t>
            </a:r>
            <a:r>
              <a:rPr dirty="0" spc="-10"/>
              <a:t>learns</a:t>
            </a:r>
          </a:p>
          <a:p>
            <a:pPr marL="12700" marR="1553210">
              <a:lnSpc>
                <a:spcPct val="161900"/>
              </a:lnSpc>
              <a:spcBef>
                <a:spcPts val="470"/>
              </a:spcBef>
            </a:pPr>
            <a:r>
              <a:rPr dirty="0"/>
              <a:t>Introduction</a:t>
            </a:r>
            <a:r>
              <a:rPr dirty="0" spc="10"/>
              <a:t> </a:t>
            </a:r>
            <a:r>
              <a:rPr dirty="0"/>
              <a:t>to</a:t>
            </a:r>
            <a:r>
              <a:rPr dirty="0" spc="10"/>
              <a:t> </a:t>
            </a:r>
            <a:r>
              <a:rPr dirty="0"/>
              <a:t>the</a:t>
            </a:r>
            <a:r>
              <a:rPr dirty="0" spc="15"/>
              <a:t> </a:t>
            </a:r>
            <a:r>
              <a:rPr dirty="0"/>
              <a:t>Reed</a:t>
            </a:r>
            <a:r>
              <a:rPr dirty="0" spc="10"/>
              <a:t> </a:t>
            </a:r>
            <a:r>
              <a:rPr dirty="0"/>
              <a:t>Women</a:t>
            </a:r>
            <a:r>
              <a:rPr dirty="0" spc="10"/>
              <a:t> </a:t>
            </a:r>
            <a:r>
              <a:rPr dirty="0"/>
              <a:t>in</a:t>
            </a:r>
            <a:r>
              <a:rPr dirty="0" spc="-40"/>
              <a:t> </a:t>
            </a:r>
            <a:r>
              <a:rPr dirty="0" spc="-25"/>
              <a:t>Tech</a:t>
            </a:r>
            <a:r>
              <a:rPr dirty="0" spc="10"/>
              <a:t> </a:t>
            </a:r>
            <a:r>
              <a:rPr dirty="0" spc="-10"/>
              <a:t>Network </a:t>
            </a:r>
            <a:r>
              <a:rPr dirty="0"/>
              <a:t>Every</a:t>
            </a:r>
            <a:r>
              <a:rPr dirty="0" spc="55"/>
              <a:t> </a:t>
            </a:r>
            <a:r>
              <a:rPr dirty="0"/>
              <a:t>event</a:t>
            </a:r>
            <a:r>
              <a:rPr dirty="0" spc="60"/>
              <a:t> </a:t>
            </a:r>
            <a:r>
              <a:rPr dirty="0"/>
              <a:t>features</a:t>
            </a:r>
            <a:r>
              <a:rPr dirty="0" spc="65"/>
              <a:t> </a:t>
            </a:r>
            <a:r>
              <a:rPr dirty="0"/>
              <a:t>a</a:t>
            </a:r>
            <a:r>
              <a:rPr dirty="0" spc="60"/>
              <a:t> </a:t>
            </a:r>
            <a:r>
              <a:rPr dirty="0"/>
              <a:t>tech</a:t>
            </a:r>
            <a:r>
              <a:rPr dirty="0" spc="65"/>
              <a:t> </a:t>
            </a:r>
            <a:r>
              <a:rPr dirty="0" spc="-10"/>
              <a:t>theme.</a:t>
            </a:r>
          </a:p>
          <a:p>
            <a:pPr marL="12700" marR="5080">
              <a:lnSpc>
                <a:spcPct val="176100"/>
              </a:lnSpc>
              <a:spcBef>
                <a:spcPts val="434"/>
              </a:spcBef>
            </a:pPr>
            <a:r>
              <a:rPr dirty="0"/>
              <a:t>Let's</a:t>
            </a:r>
            <a:r>
              <a:rPr dirty="0" spc="25"/>
              <a:t> </a:t>
            </a:r>
            <a:r>
              <a:rPr dirty="0"/>
              <a:t>learn</a:t>
            </a:r>
            <a:r>
              <a:rPr dirty="0" spc="20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/>
              <a:t>connect</a:t>
            </a:r>
            <a:r>
              <a:rPr dirty="0" spc="25"/>
              <a:t> </a:t>
            </a:r>
            <a:r>
              <a:rPr dirty="0"/>
              <a:t>before</a:t>
            </a:r>
            <a:r>
              <a:rPr dirty="0" spc="25"/>
              <a:t> </a:t>
            </a:r>
            <a:r>
              <a:rPr dirty="0"/>
              <a:t>the</a:t>
            </a:r>
            <a:r>
              <a:rPr dirty="0" spc="20"/>
              <a:t> </a:t>
            </a:r>
            <a:r>
              <a:rPr dirty="0"/>
              <a:t>Women</a:t>
            </a:r>
            <a:r>
              <a:rPr dirty="0" spc="25"/>
              <a:t> </a:t>
            </a:r>
            <a:r>
              <a:rPr dirty="0"/>
              <a:t>in</a:t>
            </a:r>
            <a:r>
              <a:rPr dirty="0" spc="-30"/>
              <a:t> </a:t>
            </a:r>
            <a:r>
              <a:rPr dirty="0" spc="-25"/>
              <a:t>Tech</a:t>
            </a:r>
            <a:r>
              <a:rPr dirty="0" spc="25"/>
              <a:t> </a:t>
            </a:r>
            <a:r>
              <a:rPr dirty="0" spc="-10"/>
              <a:t>meetup! </a:t>
            </a:r>
            <a:r>
              <a:rPr dirty="0"/>
              <a:t>Friendly</a:t>
            </a:r>
            <a:r>
              <a:rPr dirty="0" spc="50"/>
              <a:t> </a:t>
            </a:r>
            <a:r>
              <a:rPr dirty="0"/>
              <a:t>session</a:t>
            </a:r>
            <a:r>
              <a:rPr dirty="0" spc="60"/>
              <a:t> </a:t>
            </a:r>
            <a:r>
              <a:rPr dirty="0"/>
              <a:t>to</a:t>
            </a:r>
            <a:r>
              <a:rPr dirty="0" spc="60"/>
              <a:t> </a:t>
            </a:r>
            <a:r>
              <a:rPr dirty="0"/>
              <a:t>explore</a:t>
            </a:r>
            <a:r>
              <a:rPr dirty="0" spc="60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 spc="-25"/>
              <a:t>ask</a:t>
            </a:r>
          </a:p>
          <a:p>
            <a:pPr marL="12700">
              <a:lnSpc>
                <a:spcPct val="100000"/>
              </a:lnSpc>
              <a:spcBef>
                <a:spcPts val="2500"/>
              </a:spcBef>
            </a:pPr>
            <a:r>
              <a:rPr dirty="0"/>
              <a:t>Pass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45"/>
              <a:t> </a:t>
            </a:r>
            <a:r>
              <a:rPr dirty="0"/>
              <a:t>torch</a:t>
            </a:r>
            <a:r>
              <a:rPr dirty="0" spc="45"/>
              <a:t> </a:t>
            </a:r>
            <a:r>
              <a:rPr dirty="0"/>
              <a:t>to</a:t>
            </a:r>
            <a:r>
              <a:rPr dirty="0" spc="45"/>
              <a:t> </a:t>
            </a:r>
            <a:r>
              <a:rPr dirty="0"/>
              <a:t>Kevin</a:t>
            </a:r>
            <a:r>
              <a:rPr dirty="0" spc="40"/>
              <a:t> </a:t>
            </a:r>
            <a:r>
              <a:rPr dirty="0" spc="-10"/>
              <a:t>Dainty!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2026-01-15T18:07:32Z</dcterms:created>
  <dcterms:modified xsi:type="dcterms:W3CDTF">2026-01-15T18:07:32Z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2026-01-15T00:00:00Z</vt:filetime>
  </property>
  <property fmtid="{D5CDD505-2E9C-101B-9397-08002B2CF9AE}" pid="3" name="CreationClient">
    <vt:lpwstr>hz-json-import</vt:lpwstr>
  </property>
  <property fmtid="{D5CDD505-2E9C-101B-9397-08002B2CF9AE}" pid="4" name="Creator">
    <vt:lpwstr>Adobe Express</vt:lpwstr>
  </property>
  <property fmtid="{D5CDD505-2E9C-101B-9397-08002B2CF9AE}" pid="5" name="LastSaved">
    <vt:filetime>2026-01-15T00:00:00Z</vt:filetime>
  </property>
  <property fmtid="{D5CDD505-2E9C-101B-9397-08002B2CF9AE}" pid="6" name="Producer">
    <vt:lpwstr>Adobe Express</vt:lpwstr>
  </property>
</Properties>
</file>