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78" r:id="rId3"/>
    <p:sldId id="272" r:id="rId4"/>
    <p:sldId id="273" r:id="rId5"/>
    <p:sldId id="274" r:id="rId6"/>
    <p:sldId id="275" r:id="rId7"/>
    <p:sldId id="276" r:id="rId8"/>
    <p:sldId id="277" r:id="rId9"/>
    <p:sldId id="279" r:id="rId10"/>
    <p:sldId id="280" r:id="rId11"/>
    <p:sldId id="281" r:id="rId12"/>
    <p:sldId id="282" r:id="rId13"/>
    <p:sldId id="283" r:id="rId14"/>
    <p:sldId id="284" r:id="rId15"/>
    <p:sldId id="257" r:id="rId16"/>
    <p:sldId id="258" r:id="rId17"/>
    <p:sldId id="259" r:id="rId18"/>
    <p:sldId id="260" r:id="rId19"/>
    <p:sldId id="261" r:id="rId20"/>
    <p:sldId id="300" r:id="rId21"/>
    <p:sldId id="262" r:id="rId22"/>
    <p:sldId id="301" r:id="rId23"/>
    <p:sldId id="302" r:id="rId24"/>
    <p:sldId id="303" r:id="rId25"/>
    <p:sldId id="304" r:id="rId26"/>
    <p:sldId id="305" r:id="rId27"/>
    <p:sldId id="306" r:id="rId28"/>
    <p:sldId id="290" r:id="rId29"/>
    <p:sldId id="291" r:id="rId30"/>
    <p:sldId id="292" r:id="rId31"/>
    <p:sldId id="293" r:id="rId32"/>
    <p:sldId id="294" r:id="rId33"/>
    <p:sldId id="295" r:id="rId34"/>
    <p:sldId id="296" r:id="rId35"/>
    <p:sldId id="297" r:id="rId36"/>
    <p:sldId id="299" r:id="rId37"/>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6395" autoAdjust="0"/>
  </p:normalViewPr>
  <p:slideViewPr>
    <p:cSldViewPr snapToGrid="0">
      <p:cViewPr varScale="1">
        <p:scale>
          <a:sx n="109" d="100"/>
          <a:sy n="109" d="100"/>
        </p:scale>
        <p:origin x="216" y="20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7" d="100"/>
          <a:sy n="77" d="100"/>
        </p:scale>
        <p:origin x="4068"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B9186B-735B-4F42-8115-39AE224F4886}" type="doc">
      <dgm:prSet loTypeId="urn:microsoft.com/office/officeart/2005/8/layout/cycle5" loCatId="" qsTypeId="urn:microsoft.com/office/officeart/2005/8/quickstyle/simple1" qsCatId="simple" csTypeId="urn:microsoft.com/office/officeart/2005/8/colors/accent2_2" csCatId="accent2" phldr="1"/>
      <dgm:spPr/>
      <dgm:t>
        <a:bodyPr/>
        <a:lstStyle/>
        <a:p>
          <a:endParaRPr lang="en-GB"/>
        </a:p>
      </dgm:t>
    </dgm:pt>
    <dgm:pt modelId="{26A618E0-6764-044A-AC76-CA1A895EDB10}">
      <dgm:prSet phldrT="[Text]" custT="1"/>
      <dgm:spPr>
        <a:solidFill>
          <a:srgbClr val="C00000"/>
        </a:solidFill>
      </dgm:spPr>
      <dgm:t>
        <a:bodyPr/>
        <a:lstStyle/>
        <a:p>
          <a:r>
            <a:rPr lang="en-GB" sz="1000" dirty="0"/>
            <a:t>Anchoring</a:t>
          </a:r>
          <a:endParaRPr lang="en-GB" sz="800" dirty="0"/>
        </a:p>
      </dgm:t>
    </dgm:pt>
    <dgm:pt modelId="{F2635CF4-BD17-EE42-9552-CF17113109AB}" type="parTrans" cxnId="{1DB6199B-CFEE-4546-8F5C-468BD2DA446D}">
      <dgm:prSet/>
      <dgm:spPr/>
      <dgm:t>
        <a:bodyPr/>
        <a:lstStyle/>
        <a:p>
          <a:endParaRPr lang="en-GB"/>
        </a:p>
      </dgm:t>
    </dgm:pt>
    <dgm:pt modelId="{9D7D0085-EFF2-DA4C-B4C9-213BDA8CB6C9}" type="sibTrans" cxnId="{1DB6199B-CFEE-4546-8F5C-468BD2DA446D}">
      <dgm:prSet/>
      <dgm:spPr/>
      <dgm:t>
        <a:bodyPr/>
        <a:lstStyle/>
        <a:p>
          <a:endParaRPr lang="en-GB"/>
        </a:p>
      </dgm:t>
    </dgm:pt>
    <dgm:pt modelId="{58A2ACE9-281F-6A44-BF02-DBC53495E390}">
      <dgm:prSet phldrT="[Text]" custT="1"/>
      <dgm:spPr>
        <a:solidFill>
          <a:srgbClr val="C00000"/>
        </a:solidFill>
      </dgm:spPr>
      <dgm:t>
        <a:bodyPr/>
        <a:lstStyle/>
        <a:p>
          <a:r>
            <a:rPr lang="en-GB" sz="1000" dirty="0"/>
            <a:t>Overconfidence</a:t>
          </a:r>
          <a:endParaRPr lang="en-GB" sz="800" dirty="0"/>
        </a:p>
      </dgm:t>
    </dgm:pt>
    <dgm:pt modelId="{6B19DC1F-5150-1845-A741-3A88BCBA9E71}" type="parTrans" cxnId="{B1A9B7A3-1128-094B-9BA0-DDD95E6F01A5}">
      <dgm:prSet/>
      <dgm:spPr/>
      <dgm:t>
        <a:bodyPr/>
        <a:lstStyle/>
        <a:p>
          <a:endParaRPr lang="en-GB"/>
        </a:p>
      </dgm:t>
    </dgm:pt>
    <dgm:pt modelId="{597A2D56-87CA-094C-BDF7-DE9B6A2FE096}" type="sibTrans" cxnId="{B1A9B7A3-1128-094B-9BA0-DDD95E6F01A5}">
      <dgm:prSet/>
      <dgm:spPr/>
      <dgm:t>
        <a:bodyPr/>
        <a:lstStyle/>
        <a:p>
          <a:endParaRPr lang="en-GB"/>
        </a:p>
      </dgm:t>
    </dgm:pt>
    <dgm:pt modelId="{4A51353A-868E-864F-BA92-E08624BB7A55}">
      <dgm:prSet phldrT="[Text]" custT="1"/>
      <dgm:spPr>
        <a:solidFill>
          <a:srgbClr val="C00000"/>
        </a:solidFill>
      </dgm:spPr>
      <dgm:t>
        <a:bodyPr/>
        <a:lstStyle/>
        <a:p>
          <a:r>
            <a:rPr lang="en-GB" sz="1000" dirty="0"/>
            <a:t>Temporal mismatch</a:t>
          </a:r>
        </a:p>
      </dgm:t>
    </dgm:pt>
    <dgm:pt modelId="{A15054EB-E0D9-8449-9556-4D4A7BD2B420}" type="parTrans" cxnId="{C2AF4C10-03D5-6F47-BF2B-24536A0D7307}">
      <dgm:prSet/>
      <dgm:spPr/>
      <dgm:t>
        <a:bodyPr/>
        <a:lstStyle/>
        <a:p>
          <a:endParaRPr lang="en-GB"/>
        </a:p>
      </dgm:t>
    </dgm:pt>
    <dgm:pt modelId="{5A75ABC9-70EB-E546-94FC-C5B18F257B4F}" type="sibTrans" cxnId="{C2AF4C10-03D5-6F47-BF2B-24536A0D7307}">
      <dgm:prSet/>
      <dgm:spPr/>
      <dgm:t>
        <a:bodyPr/>
        <a:lstStyle/>
        <a:p>
          <a:endParaRPr lang="en-GB"/>
        </a:p>
      </dgm:t>
    </dgm:pt>
    <dgm:pt modelId="{1133BAF6-6451-6A47-9538-A33F6E7A612D}" type="pres">
      <dgm:prSet presAssocID="{4AB9186B-735B-4F42-8115-39AE224F4886}" presName="cycle" presStyleCnt="0">
        <dgm:presLayoutVars>
          <dgm:dir/>
          <dgm:resizeHandles val="exact"/>
        </dgm:presLayoutVars>
      </dgm:prSet>
      <dgm:spPr/>
    </dgm:pt>
    <dgm:pt modelId="{6B997A61-1539-C448-B1C9-CE8BA60D0D83}" type="pres">
      <dgm:prSet presAssocID="{26A618E0-6764-044A-AC76-CA1A895EDB10}" presName="node" presStyleLbl="node1" presStyleIdx="0" presStyleCnt="3" custScaleX="124040">
        <dgm:presLayoutVars>
          <dgm:bulletEnabled val="1"/>
        </dgm:presLayoutVars>
      </dgm:prSet>
      <dgm:spPr/>
    </dgm:pt>
    <dgm:pt modelId="{7B8AD750-E2D6-F749-B623-542C788F88EA}" type="pres">
      <dgm:prSet presAssocID="{26A618E0-6764-044A-AC76-CA1A895EDB10}" presName="spNode" presStyleCnt="0"/>
      <dgm:spPr/>
    </dgm:pt>
    <dgm:pt modelId="{2ABB1659-3A83-DC4E-8727-D288B6564291}" type="pres">
      <dgm:prSet presAssocID="{9D7D0085-EFF2-DA4C-B4C9-213BDA8CB6C9}" presName="sibTrans" presStyleLbl="sibTrans1D1" presStyleIdx="0" presStyleCnt="3"/>
      <dgm:spPr/>
    </dgm:pt>
    <dgm:pt modelId="{2931B467-11C0-804A-9E14-A59B2EED6CFF}" type="pres">
      <dgm:prSet presAssocID="{58A2ACE9-281F-6A44-BF02-DBC53495E390}" presName="node" presStyleLbl="node1" presStyleIdx="1" presStyleCnt="3" custScaleX="124040">
        <dgm:presLayoutVars>
          <dgm:bulletEnabled val="1"/>
        </dgm:presLayoutVars>
      </dgm:prSet>
      <dgm:spPr/>
    </dgm:pt>
    <dgm:pt modelId="{9B658A2B-1F53-D34E-A45A-ED9CD784459A}" type="pres">
      <dgm:prSet presAssocID="{58A2ACE9-281F-6A44-BF02-DBC53495E390}" presName="spNode" presStyleCnt="0"/>
      <dgm:spPr/>
    </dgm:pt>
    <dgm:pt modelId="{3D02EA8E-84DB-BE49-BCA4-6322D081D881}" type="pres">
      <dgm:prSet presAssocID="{597A2D56-87CA-094C-BDF7-DE9B6A2FE096}" presName="sibTrans" presStyleLbl="sibTrans1D1" presStyleIdx="1" presStyleCnt="3"/>
      <dgm:spPr/>
    </dgm:pt>
    <dgm:pt modelId="{D26459FD-46E7-1C4A-AE5E-72A60C0DD577}" type="pres">
      <dgm:prSet presAssocID="{4A51353A-868E-864F-BA92-E08624BB7A55}" presName="node" presStyleLbl="node1" presStyleIdx="2" presStyleCnt="3" custScaleX="124040" custRadScaleRad="120865" custRadScaleInc="58312">
        <dgm:presLayoutVars>
          <dgm:bulletEnabled val="1"/>
        </dgm:presLayoutVars>
      </dgm:prSet>
      <dgm:spPr/>
    </dgm:pt>
    <dgm:pt modelId="{97CB4A45-E172-384C-9F3A-29EC368EACEF}" type="pres">
      <dgm:prSet presAssocID="{4A51353A-868E-864F-BA92-E08624BB7A55}" presName="spNode" presStyleCnt="0"/>
      <dgm:spPr/>
    </dgm:pt>
    <dgm:pt modelId="{86B96EC8-9B50-7946-84BC-CBC5371D1A95}" type="pres">
      <dgm:prSet presAssocID="{5A75ABC9-70EB-E546-94FC-C5B18F257B4F}" presName="sibTrans" presStyleLbl="sibTrans1D1" presStyleIdx="2" presStyleCnt="3"/>
      <dgm:spPr/>
    </dgm:pt>
  </dgm:ptLst>
  <dgm:cxnLst>
    <dgm:cxn modelId="{C2AF4C10-03D5-6F47-BF2B-24536A0D7307}" srcId="{4AB9186B-735B-4F42-8115-39AE224F4886}" destId="{4A51353A-868E-864F-BA92-E08624BB7A55}" srcOrd="2" destOrd="0" parTransId="{A15054EB-E0D9-8449-9556-4D4A7BD2B420}" sibTransId="{5A75ABC9-70EB-E546-94FC-C5B18F257B4F}"/>
    <dgm:cxn modelId="{DA033159-EA81-9C4D-80C3-32840757059C}" type="presOf" srcId="{58A2ACE9-281F-6A44-BF02-DBC53495E390}" destId="{2931B467-11C0-804A-9E14-A59B2EED6CFF}" srcOrd="0" destOrd="0" presId="urn:microsoft.com/office/officeart/2005/8/layout/cycle5"/>
    <dgm:cxn modelId="{29010C6E-B975-5448-8673-0A9BF7961A5F}" type="presOf" srcId="{5A75ABC9-70EB-E546-94FC-C5B18F257B4F}" destId="{86B96EC8-9B50-7946-84BC-CBC5371D1A95}" srcOrd="0" destOrd="0" presId="urn:microsoft.com/office/officeart/2005/8/layout/cycle5"/>
    <dgm:cxn modelId="{6C76EE95-4662-7D42-9DFD-2685D86677E4}" type="presOf" srcId="{26A618E0-6764-044A-AC76-CA1A895EDB10}" destId="{6B997A61-1539-C448-B1C9-CE8BA60D0D83}" srcOrd="0" destOrd="0" presId="urn:microsoft.com/office/officeart/2005/8/layout/cycle5"/>
    <dgm:cxn modelId="{1DB6199B-CFEE-4546-8F5C-468BD2DA446D}" srcId="{4AB9186B-735B-4F42-8115-39AE224F4886}" destId="{26A618E0-6764-044A-AC76-CA1A895EDB10}" srcOrd="0" destOrd="0" parTransId="{F2635CF4-BD17-EE42-9552-CF17113109AB}" sibTransId="{9D7D0085-EFF2-DA4C-B4C9-213BDA8CB6C9}"/>
    <dgm:cxn modelId="{AA8CADA3-3652-9E44-BA05-5D568B99FC53}" type="presOf" srcId="{9D7D0085-EFF2-DA4C-B4C9-213BDA8CB6C9}" destId="{2ABB1659-3A83-DC4E-8727-D288B6564291}" srcOrd="0" destOrd="0" presId="urn:microsoft.com/office/officeart/2005/8/layout/cycle5"/>
    <dgm:cxn modelId="{B1A9B7A3-1128-094B-9BA0-DDD95E6F01A5}" srcId="{4AB9186B-735B-4F42-8115-39AE224F4886}" destId="{58A2ACE9-281F-6A44-BF02-DBC53495E390}" srcOrd="1" destOrd="0" parTransId="{6B19DC1F-5150-1845-A741-3A88BCBA9E71}" sibTransId="{597A2D56-87CA-094C-BDF7-DE9B6A2FE096}"/>
    <dgm:cxn modelId="{FC7E1BB3-8D08-4448-BC23-D809CF814173}" type="presOf" srcId="{597A2D56-87CA-094C-BDF7-DE9B6A2FE096}" destId="{3D02EA8E-84DB-BE49-BCA4-6322D081D881}" srcOrd="0" destOrd="0" presId="urn:microsoft.com/office/officeart/2005/8/layout/cycle5"/>
    <dgm:cxn modelId="{673871D2-44AF-3144-993D-F7072CE2693A}" type="presOf" srcId="{4A51353A-868E-864F-BA92-E08624BB7A55}" destId="{D26459FD-46E7-1C4A-AE5E-72A60C0DD577}" srcOrd="0" destOrd="0" presId="urn:microsoft.com/office/officeart/2005/8/layout/cycle5"/>
    <dgm:cxn modelId="{992E20EA-BEAF-FA4E-84BC-86C6844A0810}" type="presOf" srcId="{4AB9186B-735B-4F42-8115-39AE224F4886}" destId="{1133BAF6-6451-6A47-9538-A33F6E7A612D}" srcOrd="0" destOrd="0" presId="urn:microsoft.com/office/officeart/2005/8/layout/cycle5"/>
    <dgm:cxn modelId="{E673230E-AC2A-8141-954F-DA73FDA30363}" type="presParOf" srcId="{1133BAF6-6451-6A47-9538-A33F6E7A612D}" destId="{6B997A61-1539-C448-B1C9-CE8BA60D0D83}" srcOrd="0" destOrd="0" presId="urn:microsoft.com/office/officeart/2005/8/layout/cycle5"/>
    <dgm:cxn modelId="{83661D96-E4EB-EA4A-B4EC-F57FB1DEF86A}" type="presParOf" srcId="{1133BAF6-6451-6A47-9538-A33F6E7A612D}" destId="{7B8AD750-E2D6-F749-B623-542C788F88EA}" srcOrd="1" destOrd="0" presId="urn:microsoft.com/office/officeart/2005/8/layout/cycle5"/>
    <dgm:cxn modelId="{A7069125-2336-2646-B6A9-94FB82054DAD}" type="presParOf" srcId="{1133BAF6-6451-6A47-9538-A33F6E7A612D}" destId="{2ABB1659-3A83-DC4E-8727-D288B6564291}" srcOrd="2" destOrd="0" presId="urn:microsoft.com/office/officeart/2005/8/layout/cycle5"/>
    <dgm:cxn modelId="{AE3CDDCB-A89C-AB40-B4A6-52E074E852C0}" type="presParOf" srcId="{1133BAF6-6451-6A47-9538-A33F6E7A612D}" destId="{2931B467-11C0-804A-9E14-A59B2EED6CFF}" srcOrd="3" destOrd="0" presId="urn:microsoft.com/office/officeart/2005/8/layout/cycle5"/>
    <dgm:cxn modelId="{D35BEEFE-2192-2A45-8451-A7FA0E3C4B78}" type="presParOf" srcId="{1133BAF6-6451-6A47-9538-A33F6E7A612D}" destId="{9B658A2B-1F53-D34E-A45A-ED9CD784459A}" srcOrd="4" destOrd="0" presId="urn:microsoft.com/office/officeart/2005/8/layout/cycle5"/>
    <dgm:cxn modelId="{020AA264-A173-BC40-BF5A-6E3F2180A3C5}" type="presParOf" srcId="{1133BAF6-6451-6A47-9538-A33F6E7A612D}" destId="{3D02EA8E-84DB-BE49-BCA4-6322D081D881}" srcOrd="5" destOrd="0" presId="urn:microsoft.com/office/officeart/2005/8/layout/cycle5"/>
    <dgm:cxn modelId="{610C4E04-0C48-6746-BBBB-663D56146A51}" type="presParOf" srcId="{1133BAF6-6451-6A47-9538-A33F6E7A612D}" destId="{D26459FD-46E7-1C4A-AE5E-72A60C0DD577}" srcOrd="6" destOrd="0" presId="urn:microsoft.com/office/officeart/2005/8/layout/cycle5"/>
    <dgm:cxn modelId="{70A06570-E911-674E-9820-811F68FEA47D}" type="presParOf" srcId="{1133BAF6-6451-6A47-9538-A33F6E7A612D}" destId="{97CB4A45-E172-384C-9F3A-29EC368EACEF}" srcOrd="7" destOrd="0" presId="urn:microsoft.com/office/officeart/2005/8/layout/cycle5"/>
    <dgm:cxn modelId="{71FD1A14-6126-A44E-84B6-4A6F49780B3F}" type="presParOf" srcId="{1133BAF6-6451-6A47-9538-A33F6E7A612D}" destId="{86B96EC8-9B50-7946-84BC-CBC5371D1A95}" srcOrd="8" destOrd="0" presId="urn:microsoft.com/office/officeart/2005/8/layout/cycle5"/>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B9186B-735B-4F42-8115-39AE224F4886}" type="doc">
      <dgm:prSet loTypeId="urn:microsoft.com/office/officeart/2005/8/layout/cycle5" loCatId="" qsTypeId="urn:microsoft.com/office/officeart/2005/8/quickstyle/simple1" qsCatId="simple" csTypeId="urn:microsoft.com/office/officeart/2005/8/colors/accent2_2" csCatId="accent2" phldr="1"/>
      <dgm:spPr/>
      <dgm:t>
        <a:bodyPr/>
        <a:lstStyle/>
        <a:p>
          <a:endParaRPr lang="en-GB"/>
        </a:p>
      </dgm:t>
    </dgm:pt>
    <dgm:pt modelId="{26A618E0-6764-044A-AC76-CA1A895EDB10}">
      <dgm:prSet phldrT="[Text]" custT="1"/>
      <dgm:spPr>
        <a:solidFill>
          <a:srgbClr val="C00000"/>
        </a:solidFill>
      </dgm:spPr>
      <dgm:t>
        <a:bodyPr/>
        <a:lstStyle/>
        <a:p>
          <a:r>
            <a:rPr lang="en-GB" sz="1000" dirty="0"/>
            <a:t>Anchoring</a:t>
          </a:r>
          <a:endParaRPr lang="en-GB" sz="800" dirty="0"/>
        </a:p>
      </dgm:t>
    </dgm:pt>
    <dgm:pt modelId="{F2635CF4-BD17-EE42-9552-CF17113109AB}" type="parTrans" cxnId="{1DB6199B-CFEE-4546-8F5C-468BD2DA446D}">
      <dgm:prSet/>
      <dgm:spPr/>
      <dgm:t>
        <a:bodyPr/>
        <a:lstStyle/>
        <a:p>
          <a:endParaRPr lang="en-GB"/>
        </a:p>
      </dgm:t>
    </dgm:pt>
    <dgm:pt modelId="{9D7D0085-EFF2-DA4C-B4C9-213BDA8CB6C9}" type="sibTrans" cxnId="{1DB6199B-CFEE-4546-8F5C-468BD2DA446D}">
      <dgm:prSet/>
      <dgm:spPr/>
      <dgm:t>
        <a:bodyPr/>
        <a:lstStyle/>
        <a:p>
          <a:endParaRPr lang="en-GB"/>
        </a:p>
      </dgm:t>
    </dgm:pt>
    <dgm:pt modelId="{58A2ACE9-281F-6A44-BF02-DBC53495E390}">
      <dgm:prSet phldrT="[Text]" custT="1"/>
      <dgm:spPr>
        <a:solidFill>
          <a:srgbClr val="C00000"/>
        </a:solidFill>
      </dgm:spPr>
      <dgm:t>
        <a:bodyPr/>
        <a:lstStyle/>
        <a:p>
          <a:r>
            <a:rPr lang="en-GB" sz="1000" dirty="0"/>
            <a:t>Overconfidence</a:t>
          </a:r>
          <a:endParaRPr lang="en-GB" sz="800" dirty="0"/>
        </a:p>
      </dgm:t>
    </dgm:pt>
    <dgm:pt modelId="{6B19DC1F-5150-1845-A741-3A88BCBA9E71}" type="parTrans" cxnId="{B1A9B7A3-1128-094B-9BA0-DDD95E6F01A5}">
      <dgm:prSet/>
      <dgm:spPr/>
      <dgm:t>
        <a:bodyPr/>
        <a:lstStyle/>
        <a:p>
          <a:endParaRPr lang="en-GB"/>
        </a:p>
      </dgm:t>
    </dgm:pt>
    <dgm:pt modelId="{597A2D56-87CA-094C-BDF7-DE9B6A2FE096}" type="sibTrans" cxnId="{B1A9B7A3-1128-094B-9BA0-DDD95E6F01A5}">
      <dgm:prSet/>
      <dgm:spPr/>
      <dgm:t>
        <a:bodyPr/>
        <a:lstStyle/>
        <a:p>
          <a:endParaRPr lang="en-GB"/>
        </a:p>
      </dgm:t>
    </dgm:pt>
    <dgm:pt modelId="{4A51353A-868E-864F-BA92-E08624BB7A55}">
      <dgm:prSet phldrT="[Text]" custT="1"/>
      <dgm:spPr>
        <a:solidFill>
          <a:srgbClr val="C00000"/>
        </a:solidFill>
      </dgm:spPr>
      <dgm:t>
        <a:bodyPr/>
        <a:lstStyle/>
        <a:p>
          <a:r>
            <a:rPr lang="en-GB" sz="1000" dirty="0"/>
            <a:t>Temporal mismatch</a:t>
          </a:r>
        </a:p>
      </dgm:t>
    </dgm:pt>
    <dgm:pt modelId="{A15054EB-E0D9-8449-9556-4D4A7BD2B420}" type="parTrans" cxnId="{C2AF4C10-03D5-6F47-BF2B-24536A0D7307}">
      <dgm:prSet/>
      <dgm:spPr/>
      <dgm:t>
        <a:bodyPr/>
        <a:lstStyle/>
        <a:p>
          <a:endParaRPr lang="en-GB"/>
        </a:p>
      </dgm:t>
    </dgm:pt>
    <dgm:pt modelId="{5A75ABC9-70EB-E546-94FC-C5B18F257B4F}" type="sibTrans" cxnId="{C2AF4C10-03D5-6F47-BF2B-24536A0D7307}">
      <dgm:prSet/>
      <dgm:spPr/>
      <dgm:t>
        <a:bodyPr/>
        <a:lstStyle/>
        <a:p>
          <a:endParaRPr lang="en-GB"/>
        </a:p>
      </dgm:t>
    </dgm:pt>
    <dgm:pt modelId="{1133BAF6-6451-6A47-9538-A33F6E7A612D}" type="pres">
      <dgm:prSet presAssocID="{4AB9186B-735B-4F42-8115-39AE224F4886}" presName="cycle" presStyleCnt="0">
        <dgm:presLayoutVars>
          <dgm:dir/>
          <dgm:resizeHandles val="exact"/>
        </dgm:presLayoutVars>
      </dgm:prSet>
      <dgm:spPr/>
    </dgm:pt>
    <dgm:pt modelId="{6B997A61-1539-C448-B1C9-CE8BA60D0D83}" type="pres">
      <dgm:prSet presAssocID="{26A618E0-6764-044A-AC76-CA1A895EDB10}" presName="node" presStyleLbl="node1" presStyleIdx="0" presStyleCnt="3" custScaleX="124040">
        <dgm:presLayoutVars>
          <dgm:bulletEnabled val="1"/>
        </dgm:presLayoutVars>
      </dgm:prSet>
      <dgm:spPr/>
    </dgm:pt>
    <dgm:pt modelId="{7B8AD750-E2D6-F749-B623-542C788F88EA}" type="pres">
      <dgm:prSet presAssocID="{26A618E0-6764-044A-AC76-CA1A895EDB10}" presName="spNode" presStyleCnt="0"/>
      <dgm:spPr/>
    </dgm:pt>
    <dgm:pt modelId="{2ABB1659-3A83-DC4E-8727-D288B6564291}" type="pres">
      <dgm:prSet presAssocID="{9D7D0085-EFF2-DA4C-B4C9-213BDA8CB6C9}" presName="sibTrans" presStyleLbl="sibTrans1D1" presStyleIdx="0" presStyleCnt="3"/>
      <dgm:spPr/>
    </dgm:pt>
    <dgm:pt modelId="{2931B467-11C0-804A-9E14-A59B2EED6CFF}" type="pres">
      <dgm:prSet presAssocID="{58A2ACE9-281F-6A44-BF02-DBC53495E390}" presName="node" presStyleLbl="node1" presStyleIdx="1" presStyleCnt="3" custScaleX="124040">
        <dgm:presLayoutVars>
          <dgm:bulletEnabled val="1"/>
        </dgm:presLayoutVars>
      </dgm:prSet>
      <dgm:spPr/>
    </dgm:pt>
    <dgm:pt modelId="{9B658A2B-1F53-D34E-A45A-ED9CD784459A}" type="pres">
      <dgm:prSet presAssocID="{58A2ACE9-281F-6A44-BF02-DBC53495E390}" presName="spNode" presStyleCnt="0"/>
      <dgm:spPr/>
    </dgm:pt>
    <dgm:pt modelId="{3D02EA8E-84DB-BE49-BCA4-6322D081D881}" type="pres">
      <dgm:prSet presAssocID="{597A2D56-87CA-094C-BDF7-DE9B6A2FE096}" presName="sibTrans" presStyleLbl="sibTrans1D1" presStyleIdx="1" presStyleCnt="3"/>
      <dgm:spPr/>
    </dgm:pt>
    <dgm:pt modelId="{D26459FD-46E7-1C4A-AE5E-72A60C0DD577}" type="pres">
      <dgm:prSet presAssocID="{4A51353A-868E-864F-BA92-E08624BB7A55}" presName="node" presStyleLbl="node1" presStyleIdx="2" presStyleCnt="3" custScaleX="124040" custRadScaleRad="120865" custRadScaleInc="58312">
        <dgm:presLayoutVars>
          <dgm:bulletEnabled val="1"/>
        </dgm:presLayoutVars>
      </dgm:prSet>
      <dgm:spPr/>
    </dgm:pt>
    <dgm:pt modelId="{97CB4A45-E172-384C-9F3A-29EC368EACEF}" type="pres">
      <dgm:prSet presAssocID="{4A51353A-868E-864F-BA92-E08624BB7A55}" presName="spNode" presStyleCnt="0"/>
      <dgm:spPr/>
    </dgm:pt>
    <dgm:pt modelId="{86B96EC8-9B50-7946-84BC-CBC5371D1A95}" type="pres">
      <dgm:prSet presAssocID="{5A75ABC9-70EB-E546-94FC-C5B18F257B4F}" presName="sibTrans" presStyleLbl="sibTrans1D1" presStyleIdx="2" presStyleCnt="3"/>
      <dgm:spPr/>
    </dgm:pt>
  </dgm:ptLst>
  <dgm:cxnLst>
    <dgm:cxn modelId="{C2AF4C10-03D5-6F47-BF2B-24536A0D7307}" srcId="{4AB9186B-735B-4F42-8115-39AE224F4886}" destId="{4A51353A-868E-864F-BA92-E08624BB7A55}" srcOrd="2" destOrd="0" parTransId="{A15054EB-E0D9-8449-9556-4D4A7BD2B420}" sibTransId="{5A75ABC9-70EB-E546-94FC-C5B18F257B4F}"/>
    <dgm:cxn modelId="{DA033159-EA81-9C4D-80C3-32840757059C}" type="presOf" srcId="{58A2ACE9-281F-6A44-BF02-DBC53495E390}" destId="{2931B467-11C0-804A-9E14-A59B2EED6CFF}" srcOrd="0" destOrd="0" presId="urn:microsoft.com/office/officeart/2005/8/layout/cycle5"/>
    <dgm:cxn modelId="{29010C6E-B975-5448-8673-0A9BF7961A5F}" type="presOf" srcId="{5A75ABC9-70EB-E546-94FC-C5B18F257B4F}" destId="{86B96EC8-9B50-7946-84BC-CBC5371D1A95}" srcOrd="0" destOrd="0" presId="urn:microsoft.com/office/officeart/2005/8/layout/cycle5"/>
    <dgm:cxn modelId="{6C76EE95-4662-7D42-9DFD-2685D86677E4}" type="presOf" srcId="{26A618E0-6764-044A-AC76-CA1A895EDB10}" destId="{6B997A61-1539-C448-B1C9-CE8BA60D0D83}" srcOrd="0" destOrd="0" presId="urn:microsoft.com/office/officeart/2005/8/layout/cycle5"/>
    <dgm:cxn modelId="{1DB6199B-CFEE-4546-8F5C-468BD2DA446D}" srcId="{4AB9186B-735B-4F42-8115-39AE224F4886}" destId="{26A618E0-6764-044A-AC76-CA1A895EDB10}" srcOrd="0" destOrd="0" parTransId="{F2635CF4-BD17-EE42-9552-CF17113109AB}" sibTransId="{9D7D0085-EFF2-DA4C-B4C9-213BDA8CB6C9}"/>
    <dgm:cxn modelId="{AA8CADA3-3652-9E44-BA05-5D568B99FC53}" type="presOf" srcId="{9D7D0085-EFF2-DA4C-B4C9-213BDA8CB6C9}" destId="{2ABB1659-3A83-DC4E-8727-D288B6564291}" srcOrd="0" destOrd="0" presId="urn:microsoft.com/office/officeart/2005/8/layout/cycle5"/>
    <dgm:cxn modelId="{B1A9B7A3-1128-094B-9BA0-DDD95E6F01A5}" srcId="{4AB9186B-735B-4F42-8115-39AE224F4886}" destId="{58A2ACE9-281F-6A44-BF02-DBC53495E390}" srcOrd="1" destOrd="0" parTransId="{6B19DC1F-5150-1845-A741-3A88BCBA9E71}" sibTransId="{597A2D56-87CA-094C-BDF7-DE9B6A2FE096}"/>
    <dgm:cxn modelId="{FC7E1BB3-8D08-4448-BC23-D809CF814173}" type="presOf" srcId="{597A2D56-87CA-094C-BDF7-DE9B6A2FE096}" destId="{3D02EA8E-84DB-BE49-BCA4-6322D081D881}" srcOrd="0" destOrd="0" presId="urn:microsoft.com/office/officeart/2005/8/layout/cycle5"/>
    <dgm:cxn modelId="{673871D2-44AF-3144-993D-F7072CE2693A}" type="presOf" srcId="{4A51353A-868E-864F-BA92-E08624BB7A55}" destId="{D26459FD-46E7-1C4A-AE5E-72A60C0DD577}" srcOrd="0" destOrd="0" presId="urn:microsoft.com/office/officeart/2005/8/layout/cycle5"/>
    <dgm:cxn modelId="{992E20EA-BEAF-FA4E-84BC-86C6844A0810}" type="presOf" srcId="{4AB9186B-735B-4F42-8115-39AE224F4886}" destId="{1133BAF6-6451-6A47-9538-A33F6E7A612D}" srcOrd="0" destOrd="0" presId="urn:microsoft.com/office/officeart/2005/8/layout/cycle5"/>
    <dgm:cxn modelId="{E673230E-AC2A-8141-954F-DA73FDA30363}" type="presParOf" srcId="{1133BAF6-6451-6A47-9538-A33F6E7A612D}" destId="{6B997A61-1539-C448-B1C9-CE8BA60D0D83}" srcOrd="0" destOrd="0" presId="urn:microsoft.com/office/officeart/2005/8/layout/cycle5"/>
    <dgm:cxn modelId="{83661D96-E4EB-EA4A-B4EC-F57FB1DEF86A}" type="presParOf" srcId="{1133BAF6-6451-6A47-9538-A33F6E7A612D}" destId="{7B8AD750-E2D6-F749-B623-542C788F88EA}" srcOrd="1" destOrd="0" presId="urn:microsoft.com/office/officeart/2005/8/layout/cycle5"/>
    <dgm:cxn modelId="{A7069125-2336-2646-B6A9-94FB82054DAD}" type="presParOf" srcId="{1133BAF6-6451-6A47-9538-A33F6E7A612D}" destId="{2ABB1659-3A83-DC4E-8727-D288B6564291}" srcOrd="2" destOrd="0" presId="urn:microsoft.com/office/officeart/2005/8/layout/cycle5"/>
    <dgm:cxn modelId="{AE3CDDCB-A89C-AB40-B4A6-52E074E852C0}" type="presParOf" srcId="{1133BAF6-6451-6A47-9538-A33F6E7A612D}" destId="{2931B467-11C0-804A-9E14-A59B2EED6CFF}" srcOrd="3" destOrd="0" presId="urn:microsoft.com/office/officeart/2005/8/layout/cycle5"/>
    <dgm:cxn modelId="{D35BEEFE-2192-2A45-8451-A7FA0E3C4B78}" type="presParOf" srcId="{1133BAF6-6451-6A47-9538-A33F6E7A612D}" destId="{9B658A2B-1F53-D34E-A45A-ED9CD784459A}" srcOrd="4" destOrd="0" presId="urn:microsoft.com/office/officeart/2005/8/layout/cycle5"/>
    <dgm:cxn modelId="{020AA264-A173-BC40-BF5A-6E3F2180A3C5}" type="presParOf" srcId="{1133BAF6-6451-6A47-9538-A33F6E7A612D}" destId="{3D02EA8E-84DB-BE49-BCA4-6322D081D881}" srcOrd="5" destOrd="0" presId="urn:microsoft.com/office/officeart/2005/8/layout/cycle5"/>
    <dgm:cxn modelId="{610C4E04-0C48-6746-BBBB-663D56146A51}" type="presParOf" srcId="{1133BAF6-6451-6A47-9538-A33F6E7A612D}" destId="{D26459FD-46E7-1C4A-AE5E-72A60C0DD577}" srcOrd="6" destOrd="0" presId="urn:microsoft.com/office/officeart/2005/8/layout/cycle5"/>
    <dgm:cxn modelId="{70A06570-E911-674E-9820-811F68FEA47D}" type="presParOf" srcId="{1133BAF6-6451-6A47-9538-A33F6E7A612D}" destId="{97CB4A45-E172-384C-9F3A-29EC368EACEF}" srcOrd="7" destOrd="0" presId="urn:microsoft.com/office/officeart/2005/8/layout/cycle5"/>
    <dgm:cxn modelId="{71FD1A14-6126-A44E-84B6-4A6F49780B3F}" type="presParOf" srcId="{1133BAF6-6451-6A47-9538-A33F6E7A612D}" destId="{86B96EC8-9B50-7946-84BC-CBC5371D1A95}" srcOrd="8" destOrd="0" presId="urn:microsoft.com/office/officeart/2005/8/layout/cycle5"/>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997A61-1539-C448-B1C9-CE8BA60D0D83}">
      <dsp:nvSpPr>
        <dsp:cNvPr id="0" name=""/>
        <dsp:cNvSpPr/>
      </dsp:nvSpPr>
      <dsp:spPr>
        <a:xfrm>
          <a:off x="1047257" y="720"/>
          <a:ext cx="1110262" cy="581804"/>
        </a:xfrm>
        <a:prstGeom prst="roundRect">
          <a:avLst/>
        </a:prstGeom>
        <a:solidFill>
          <a:srgbClr val="C00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Anchoring</a:t>
          </a:r>
          <a:endParaRPr lang="en-GB" sz="800" kern="1200" dirty="0"/>
        </a:p>
      </dsp:txBody>
      <dsp:txXfrm>
        <a:off x="1075658" y="29121"/>
        <a:ext cx="1053460" cy="525002"/>
      </dsp:txXfrm>
    </dsp:sp>
    <dsp:sp modelId="{2ABB1659-3A83-DC4E-8727-D288B6564291}">
      <dsp:nvSpPr>
        <dsp:cNvPr id="0" name=""/>
        <dsp:cNvSpPr/>
      </dsp:nvSpPr>
      <dsp:spPr>
        <a:xfrm>
          <a:off x="826970" y="291623"/>
          <a:ext cx="1550837" cy="1550837"/>
        </a:xfrm>
        <a:custGeom>
          <a:avLst/>
          <a:gdLst/>
          <a:ahLst/>
          <a:cxnLst/>
          <a:rect l="0" t="0" r="0" b="0"/>
          <a:pathLst>
            <a:path>
              <a:moveTo>
                <a:pt x="1415734" y="338074"/>
              </a:moveTo>
              <a:arcTo wR="775418" hR="775418" stAng="19539984" swAng="1893417"/>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931B467-11C0-804A-9E14-A59B2EED6CFF}">
      <dsp:nvSpPr>
        <dsp:cNvPr id="0" name=""/>
        <dsp:cNvSpPr/>
      </dsp:nvSpPr>
      <dsp:spPr>
        <a:xfrm>
          <a:off x="1718789" y="1163849"/>
          <a:ext cx="1110262" cy="581804"/>
        </a:xfrm>
        <a:prstGeom prst="roundRect">
          <a:avLst/>
        </a:prstGeom>
        <a:solidFill>
          <a:srgbClr val="C00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Overconfidence</a:t>
          </a:r>
          <a:endParaRPr lang="en-GB" sz="800" kern="1200" dirty="0"/>
        </a:p>
      </dsp:txBody>
      <dsp:txXfrm>
        <a:off x="1747190" y="1192250"/>
        <a:ext cx="1053460" cy="525002"/>
      </dsp:txXfrm>
    </dsp:sp>
    <dsp:sp modelId="{3D02EA8E-84DB-BE49-BCA4-6322D081D881}">
      <dsp:nvSpPr>
        <dsp:cNvPr id="0" name=""/>
        <dsp:cNvSpPr/>
      </dsp:nvSpPr>
      <dsp:spPr>
        <a:xfrm>
          <a:off x="692119" y="386161"/>
          <a:ext cx="1550837" cy="1550837"/>
        </a:xfrm>
        <a:custGeom>
          <a:avLst/>
          <a:gdLst/>
          <a:ahLst/>
          <a:cxnLst/>
          <a:rect l="0" t="0" r="0" b="0"/>
          <a:pathLst>
            <a:path>
              <a:moveTo>
                <a:pt x="1073334" y="1491324"/>
              </a:moveTo>
              <a:arcTo wR="775418" hR="775418" stAng="4044358" swAng="4252364"/>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26459FD-46E7-1C4A-AE5E-72A60C0DD577}">
      <dsp:nvSpPr>
        <dsp:cNvPr id="0" name=""/>
        <dsp:cNvSpPr/>
      </dsp:nvSpPr>
      <dsp:spPr>
        <a:xfrm>
          <a:off x="116400" y="885081"/>
          <a:ext cx="1110262" cy="581804"/>
        </a:xfrm>
        <a:prstGeom prst="roundRect">
          <a:avLst/>
        </a:prstGeom>
        <a:solidFill>
          <a:srgbClr val="C00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Temporal mismatch</a:t>
          </a:r>
        </a:p>
      </dsp:txBody>
      <dsp:txXfrm>
        <a:off x="144801" y="913482"/>
        <a:ext cx="1053460" cy="525002"/>
      </dsp:txXfrm>
    </dsp:sp>
    <dsp:sp modelId="{86B96EC8-9B50-7946-84BC-CBC5371D1A95}">
      <dsp:nvSpPr>
        <dsp:cNvPr id="0" name=""/>
        <dsp:cNvSpPr/>
      </dsp:nvSpPr>
      <dsp:spPr>
        <a:xfrm>
          <a:off x="603855" y="450974"/>
          <a:ext cx="1550837" cy="1550837"/>
        </a:xfrm>
        <a:custGeom>
          <a:avLst/>
          <a:gdLst/>
          <a:ahLst/>
          <a:cxnLst/>
          <a:rect l="0" t="0" r="0" b="0"/>
          <a:pathLst>
            <a:path>
              <a:moveTo>
                <a:pt x="130130" y="345444"/>
              </a:moveTo>
              <a:arcTo wR="775418" hR="775418" stAng="12820602" swAng="1404543"/>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997A61-1539-C448-B1C9-CE8BA60D0D83}">
      <dsp:nvSpPr>
        <dsp:cNvPr id="0" name=""/>
        <dsp:cNvSpPr/>
      </dsp:nvSpPr>
      <dsp:spPr>
        <a:xfrm>
          <a:off x="1047257" y="720"/>
          <a:ext cx="1110262" cy="581804"/>
        </a:xfrm>
        <a:prstGeom prst="roundRect">
          <a:avLst/>
        </a:prstGeom>
        <a:solidFill>
          <a:srgbClr val="C00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Anchoring</a:t>
          </a:r>
          <a:endParaRPr lang="en-GB" sz="800" kern="1200" dirty="0"/>
        </a:p>
      </dsp:txBody>
      <dsp:txXfrm>
        <a:off x="1075658" y="29121"/>
        <a:ext cx="1053460" cy="525002"/>
      </dsp:txXfrm>
    </dsp:sp>
    <dsp:sp modelId="{2ABB1659-3A83-DC4E-8727-D288B6564291}">
      <dsp:nvSpPr>
        <dsp:cNvPr id="0" name=""/>
        <dsp:cNvSpPr/>
      </dsp:nvSpPr>
      <dsp:spPr>
        <a:xfrm>
          <a:off x="826970" y="291623"/>
          <a:ext cx="1550837" cy="1550837"/>
        </a:xfrm>
        <a:custGeom>
          <a:avLst/>
          <a:gdLst/>
          <a:ahLst/>
          <a:cxnLst/>
          <a:rect l="0" t="0" r="0" b="0"/>
          <a:pathLst>
            <a:path>
              <a:moveTo>
                <a:pt x="1415734" y="338074"/>
              </a:moveTo>
              <a:arcTo wR="775418" hR="775418" stAng="19539984" swAng="1893417"/>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931B467-11C0-804A-9E14-A59B2EED6CFF}">
      <dsp:nvSpPr>
        <dsp:cNvPr id="0" name=""/>
        <dsp:cNvSpPr/>
      </dsp:nvSpPr>
      <dsp:spPr>
        <a:xfrm>
          <a:off x="1718789" y="1163849"/>
          <a:ext cx="1110262" cy="581804"/>
        </a:xfrm>
        <a:prstGeom prst="roundRect">
          <a:avLst/>
        </a:prstGeom>
        <a:solidFill>
          <a:srgbClr val="C00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Overconfidence</a:t>
          </a:r>
          <a:endParaRPr lang="en-GB" sz="800" kern="1200" dirty="0"/>
        </a:p>
      </dsp:txBody>
      <dsp:txXfrm>
        <a:off x="1747190" y="1192250"/>
        <a:ext cx="1053460" cy="525002"/>
      </dsp:txXfrm>
    </dsp:sp>
    <dsp:sp modelId="{3D02EA8E-84DB-BE49-BCA4-6322D081D881}">
      <dsp:nvSpPr>
        <dsp:cNvPr id="0" name=""/>
        <dsp:cNvSpPr/>
      </dsp:nvSpPr>
      <dsp:spPr>
        <a:xfrm>
          <a:off x="692119" y="386161"/>
          <a:ext cx="1550837" cy="1550837"/>
        </a:xfrm>
        <a:custGeom>
          <a:avLst/>
          <a:gdLst/>
          <a:ahLst/>
          <a:cxnLst/>
          <a:rect l="0" t="0" r="0" b="0"/>
          <a:pathLst>
            <a:path>
              <a:moveTo>
                <a:pt x="1073334" y="1491324"/>
              </a:moveTo>
              <a:arcTo wR="775418" hR="775418" stAng="4044358" swAng="4252364"/>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26459FD-46E7-1C4A-AE5E-72A60C0DD577}">
      <dsp:nvSpPr>
        <dsp:cNvPr id="0" name=""/>
        <dsp:cNvSpPr/>
      </dsp:nvSpPr>
      <dsp:spPr>
        <a:xfrm>
          <a:off x="116400" y="885081"/>
          <a:ext cx="1110262" cy="581804"/>
        </a:xfrm>
        <a:prstGeom prst="roundRect">
          <a:avLst/>
        </a:prstGeom>
        <a:solidFill>
          <a:srgbClr val="C00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Temporal mismatch</a:t>
          </a:r>
        </a:p>
      </dsp:txBody>
      <dsp:txXfrm>
        <a:off x="144801" y="913482"/>
        <a:ext cx="1053460" cy="525002"/>
      </dsp:txXfrm>
    </dsp:sp>
    <dsp:sp modelId="{86B96EC8-9B50-7946-84BC-CBC5371D1A95}">
      <dsp:nvSpPr>
        <dsp:cNvPr id="0" name=""/>
        <dsp:cNvSpPr/>
      </dsp:nvSpPr>
      <dsp:spPr>
        <a:xfrm>
          <a:off x="603855" y="450974"/>
          <a:ext cx="1550837" cy="1550837"/>
        </a:xfrm>
        <a:custGeom>
          <a:avLst/>
          <a:gdLst/>
          <a:ahLst/>
          <a:cxnLst/>
          <a:rect l="0" t="0" r="0" b="0"/>
          <a:pathLst>
            <a:path>
              <a:moveTo>
                <a:pt x="130130" y="345444"/>
              </a:moveTo>
              <a:arcTo wR="775418" hR="775418" stAng="12820602" swAng="1404543"/>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87569EA5-B8B2-4ECB-997D-3D1D4A746BB7}" type="datetimeFigureOut">
              <a:rPr lang="en-GB" smtClean="0"/>
              <a:t>25/11/2025</a:t>
            </a:fld>
            <a:endParaRPr lang="en-GB" dirty="0"/>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4B53EE7A-5B7B-46BD-B489-8B496CF5772D}" type="slidenum">
              <a:rPr lang="en-GB" smtClean="0"/>
              <a:t>‹#›</a:t>
            </a:fld>
            <a:endParaRPr lang="en-GB" dirty="0"/>
          </a:p>
        </p:txBody>
      </p:sp>
    </p:spTree>
    <p:extLst>
      <p:ext uri="{BB962C8B-B14F-4D97-AF65-F5344CB8AC3E}">
        <p14:creationId xmlns:p14="http://schemas.microsoft.com/office/powerpoint/2010/main" val="2848951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5065221"/>
            <a:ext cx="5486400" cy="3916115"/>
          </a:xfrm>
        </p:spPr>
        <p:txBody>
          <a:bodyPr/>
          <a:lstStyle/>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4B53EE7A-5B7B-46BD-B489-8B496CF5772D}" type="slidenum">
              <a:rPr lang="en-GB" smtClean="0"/>
              <a:t>1</a:t>
            </a:fld>
            <a:endParaRPr lang="en-GB" dirty="0"/>
          </a:p>
        </p:txBody>
      </p:sp>
    </p:spTree>
    <p:extLst>
      <p:ext uri="{BB962C8B-B14F-4D97-AF65-F5344CB8AC3E}">
        <p14:creationId xmlns:p14="http://schemas.microsoft.com/office/powerpoint/2010/main" val="1601653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98e0ff7ad3_0_0:notes"/>
          <p:cNvSpPr txBox="1">
            <a:spLocks noGrp="1"/>
          </p:cNvSpPr>
          <p:nvPr>
            <p:ph type="body" idx="1"/>
          </p:nvPr>
        </p:nvSpPr>
        <p:spPr>
          <a:xfrm>
            <a:off x="685800" y="4786362"/>
            <a:ext cx="5486400" cy="3916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We have seen a number of events in the news about cyber attacks on major Uk companies in a significantly disruptive way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Here we look at the type of company, the attack and some ideas as to how simple architecture changes can improve both resumption and resilience.  This is not an exhaustive list but a starting point.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Most of the details are gleaned from the news, but the impact is significant:</a:t>
            </a:r>
            <a:endParaRPr dirty="0"/>
          </a:p>
          <a:p>
            <a:pPr marL="0" lvl="0" indent="0" algn="l" rtl="0">
              <a:spcBef>
                <a:spcPts val="0"/>
              </a:spcBef>
              <a:spcAft>
                <a:spcPts val="0"/>
              </a:spcAft>
              <a:buNone/>
            </a:pPr>
            <a:r>
              <a:rPr lang="en-GB" dirty="0"/>
              <a:t>M&amp;S profits down almost £400M including an insurance payout of £100M</a:t>
            </a:r>
            <a:endParaRPr dirty="0"/>
          </a:p>
          <a:p>
            <a:pPr marL="0" lvl="0" indent="0" algn="l" rtl="0">
              <a:spcBef>
                <a:spcPts val="0"/>
              </a:spcBef>
              <a:spcAft>
                <a:spcPts val="0"/>
              </a:spcAft>
              <a:buNone/>
            </a:pPr>
            <a:r>
              <a:rPr lang="en-GB" dirty="0"/>
              <a:t>JLR production was out for over 6 weeks at £50M/ week</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I believe in most cases the length of time that the service was down is because these are highly integrated systems at it is difficult to realign the IT systems with the operational state.  </a:t>
            </a:r>
            <a:endParaRPr dirty="0"/>
          </a:p>
          <a:p>
            <a:pPr marL="0" lvl="0" indent="0" algn="l" rtl="0">
              <a:spcBef>
                <a:spcPts val="0"/>
              </a:spcBef>
              <a:spcAft>
                <a:spcPts val="0"/>
              </a:spcAft>
              <a:buNone/>
            </a:pPr>
            <a:r>
              <a:rPr lang="en-GB" dirty="0"/>
              <a:t>And that they have working DR procedures - or they would still be down.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The key factor is that these are highly integrated systems that interface with both suppliers and customers.  The integration creates efficiency but is opening up the organisation to attack.</a:t>
            </a:r>
            <a:endParaRPr dirty="0"/>
          </a:p>
          <a:p>
            <a:pPr marL="0" lvl="0" indent="0" algn="l" rtl="0">
              <a:spcBef>
                <a:spcPts val="0"/>
              </a:spcBef>
              <a:spcAft>
                <a:spcPts val="0"/>
              </a:spcAft>
              <a:buNone/>
            </a:pPr>
            <a:endParaRPr dirty="0"/>
          </a:p>
        </p:txBody>
      </p:sp>
      <p:sp>
        <p:nvSpPr>
          <p:cNvPr id="96" name="Google Shape;96;g398e0ff7ad3_0_0: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txBox="1">
            <a:spLocks noGrp="1"/>
          </p:cNvSpPr>
          <p:nvPr>
            <p:ph type="body" idx="1"/>
          </p:nvPr>
        </p:nvSpPr>
        <p:spPr>
          <a:xfrm>
            <a:off x="685800" y="4786362"/>
            <a:ext cx="5486400" cy="39161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A major attack rendering systems inoperable, this was about encrypting the underlying data and a ransom made for the decryption keys.  This was very public in the case of M&amp;S.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In some cases this was internally thwarted by disconnection of services before attack was complete (CooP).  However, this still created the problems of the systems being out of sync with the operation.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So what our Coop options:</a:t>
            </a:r>
            <a:endParaRPr dirty="0"/>
          </a:p>
          <a:p>
            <a:pPr marL="457200" lvl="0" indent="-317500" algn="l" rtl="0">
              <a:spcBef>
                <a:spcPts val="0"/>
              </a:spcBef>
              <a:spcAft>
                <a:spcPts val="0"/>
              </a:spcAft>
              <a:buSzPts val="1400"/>
              <a:buAutoNum type="arabicParenR"/>
            </a:pPr>
            <a:r>
              <a:rPr lang="en-GB" dirty="0"/>
              <a:t>PAY RANSOM</a:t>
            </a:r>
            <a:endParaRPr dirty="0"/>
          </a:p>
          <a:p>
            <a:pPr marL="0" lvl="0" indent="0" algn="l" rtl="0">
              <a:spcBef>
                <a:spcPts val="0"/>
              </a:spcBef>
              <a:spcAft>
                <a:spcPts val="0"/>
              </a:spcAft>
              <a:buNone/>
            </a:pPr>
            <a:r>
              <a:rPr lang="en-GB" dirty="0"/>
              <a:t>This would involve:</a:t>
            </a:r>
            <a:endParaRPr dirty="0"/>
          </a:p>
          <a:p>
            <a:pPr marL="457200" lvl="0" indent="-317500" algn="l" rtl="0">
              <a:spcBef>
                <a:spcPts val="0"/>
              </a:spcBef>
              <a:spcAft>
                <a:spcPts val="0"/>
              </a:spcAft>
              <a:buSzPts val="1400"/>
              <a:buChar char="●"/>
            </a:pPr>
            <a:r>
              <a:rPr lang="en-GB" dirty="0"/>
              <a:t>Isolate from Internet</a:t>
            </a:r>
            <a:endParaRPr dirty="0"/>
          </a:p>
          <a:p>
            <a:pPr marL="457200" lvl="0" indent="-317500" algn="l" rtl="0">
              <a:spcBef>
                <a:spcPts val="0"/>
              </a:spcBef>
              <a:spcAft>
                <a:spcPts val="0"/>
              </a:spcAft>
              <a:buSzPts val="1400"/>
              <a:buChar char="●"/>
            </a:pPr>
            <a:r>
              <a:rPr lang="en-GB" dirty="0"/>
              <a:t>Remove attack vector</a:t>
            </a:r>
            <a:endParaRPr dirty="0"/>
          </a:p>
          <a:p>
            <a:pPr marL="457200" lvl="0" indent="-317500" algn="l" rtl="0">
              <a:spcBef>
                <a:spcPts val="0"/>
              </a:spcBef>
              <a:spcAft>
                <a:spcPts val="0"/>
              </a:spcAft>
              <a:buSzPts val="1400"/>
              <a:buChar char="●"/>
            </a:pPr>
            <a:r>
              <a:rPr lang="en-GB" dirty="0"/>
              <a:t>Decrypt data </a:t>
            </a:r>
            <a:endParaRPr dirty="0"/>
          </a:p>
          <a:p>
            <a:pPr marL="457200" lvl="0" indent="-317500" algn="l" rtl="0">
              <a:spcBef>
                <a:spcPts val="0"/>
              </a:spcBef>
              <a:spcAft>
                <a:spcPts val="0"/>
              </a:spcAft>
              <a:buSzPts val="1400"/>
              <a:buChar char="●"/>
            </a:pPr>
            <a:r>
              <a:rPr lang="en-GB" dirty="0"/>
              <a:t>Realign systems </a:t>
            </a:r>
            <a:endParaRPr dirty="0"/>
          </a:p>
          <a:p>
            <a:pPr marL="457200" lvl="0" indent="-317500" algn="l" rtl="0">
              <a:spcBef>
                <a:spcPts val="0"/>
              </a:spcBef>
              <a:spcAft>
                <a:spcPts val="0"/>
              </a:spcAft>
              <a:buSzPts val="1400"/>
              <a:buChar char="●"/>
            </a:pPr>
            <a:r>
              <a:rPr lang="en-GB" dirty="0"/>
              <a:t>Restart</a:t>
            </a:r>
            <a:endParaRPr dirty="0"/>
          </a:p>
          <a:p>
            <a:pPr marL="0" lvl="0" indent="0" algn="l" rtl="0">
              <a:spcBef>
                <a:spcPts val="0"/>
              </a:spcBef>
              <a:spcAft>
                <a:spcPts val="0"/>
              </a:spcAft>
              <a:buNone/>
            </a:pPr>
            <a:r>
              <a:rPr lang="en-GB" dirty="0"/>
              <a:t>However, </a:t>
            </a:r>
            <a:endParaRPr dirty="0"/>
          </a:p>
          <a:p>
            <a:pPr marL="457200" lvl="0" indent="-317500" algn="l" rtl="0">
              <a:spcBef>
                <a:spcPts val="0"/>
              </a:spcBef>
              <a:spcAft>
                <a:spcPts val="0"/>
              </a:spcAft>
              <a:buSzPts val="1400"/>
              <a:buChar char="●"/>
            </a:pPr>
            <a:r>
              <a:rPr lang="en-GB" dirty="0"/>
              <a:t>we will still have systems out of sync,</a:t>
            </a:r>
            <a:endParaRPr dirty="0"/>
          </a:p>
          <a:p>
            <a:pPr marL="457200" lvl="0" indent="-317500" algn="l" rtl="0">
              <a:spcBef>
                <a:spcPts val="0"/>
              </a:spcBef>
              <a:spcAft>
                <a:spcPts val="0"/>
              </a:spcAft>
              <a:buSzPts val="1400"/>
              <a:buChar char="●"/>
            </a:pPr>
            <a:r>
              <a:rPr lang="en-GB" dirty="0"/>
              <a:t>Should we be dealing with criminals?</a:t>
            </a:r>
            <a:endParaRPr dirty="0"/>
          </a:p>
          <a:p>
            <a:pPr marL="457200" lvl="0" indent="-317500" algn="l" rtl="0">
              <a:spcBef>
                <a:spcPts val="0"/>
              </a:spcBef>
              <a:spcAft>
                <a:spcPts val="0"/>
              </a:spcAft>
              <a:buSzPts val="1400"/>
              <a:buChar char="●"/>
            </a:pPr>
            <a:r>
              <a:rPr lang="en-GB" dirty="0"/>
              <a:t>BUT THIS MAY HAVE A BUSINESS CASE</a:t>
            </a:r>
            <a:endParaRPr dirty="0"/>
          </a:p>
          <a:p>
            <a:pPr marL="0" lvl="0" indent="0" algn="l" rtl="0">
              <a:spcBef>
                <a:spcPts val="0"/>
              </a:spcBef>
              <a:spcAft>
                <a:spcPts val="0"/>
              </a:spcAft>
              <a:buNone/>
            </a:pPr>
            <a:endParaRPr dirty="0"/>
          </a:p>
          <a:p>
            <a:pPr marL="457200" lvl="0" indent="-317500" algn="l" rtl="0">
              <a:spcBef>
                <a:spcPts val="0"/>
              </a:spcBef>
              <a:spcAft>
                <a:spcPts val="0"/>
              </a:spcAft>
              <a:buSzPts val="1400"/>
              <a:buAutoNum type="arabicParenR"/>
            </a:pPr>
            <a:r>
              <a:rPr lang="en-GB" dirty="0"/>
              <a:t>Start Recovery</a:t>
            </a:r>
            <a:endParaRPr dirty="0"/>
          </a:p>
          <a:p>
            <a:pPr marL="0" lvl="0" indent="0" algn="l" rtl="0">
              <a:spcBef>
                <a:spcPts val="0"/>
              </a:spcBef>
              <a:spcAft>
                <a:spcPts val="0"/>
              </a:spcAft>
              <a:buNone/>
            </a:pPr>
            <a:r>
              <a:rPr lang="en-GB" dirty="0"/>
              <a:t>As per the remedial actions</a:t>
            </a:r>
            <a:endParaRPr dirty="0"/>
          </a:p>
          <a:p>
            <a:pPr marL="457200" lvl="0" indent="-317500" algn="l" rtl="0">
              <a:spcBef>
                <a:spcPts val="0"/>
              </a:spcBef>
              <a:spcAft>
                <a:spcPts val="0"/>
              </a:spcAft>
              <a:buSzPts val="1400"/>
              <a:buChar char="●"/>
            </a:pPr>
            <a:r>
              <a:rPr lang="en-GB" dirty="0"/>
              <a:t>Isolate External Access</a:t>
            </a:r>
            <a:endParaRPr dirty="0"/>
          </a:p>
          <a:p>
            <a:pPr marL="457200" lvl="0" indent="-317500" algn="l" rtl="0">
              <a:spcBef>
                <a:spcPts val="0"/>
              </a:spcBef>
              <a:spcAft>
                <a:spcPts val="0"/>
              </a:spcAft>
              <a:buSzPts val="1400"/>
              <a:buChar char="●"/>
            </a:pPr>
            <a:r>
              <a:rPr lang="en-GB" dirty="0"/>
              <a:t>Remediate the attack vector and any residual attack components (this may require a complete rebuild from bare metal</a:t>
            </a:r>
            <a:endParaRPr dirty="0"/>
          </a:p>
          <a:p>
            <a:pPr marL="457200" lvl="0" indent="-317500" algn="l" rtl="0">
              <a:spcBef>
                <a:spcPts val="0"/>
              </a:spcBef>
              <a:spcAft>
                <a:spcPts val="0"/>
              </a:spcAft>
              <a:buSzPts val="1400"/>
              <a:buChar char="●"/>
            </a:pPr>
            <a:r>
              <a:rPr lang="en-GB" dirty="0"/>
              <a:t>When we rebuild the systems this will need to come from immutable backups or checkpoints but this will not be aligned to the operational state.</a:t>
            </a:r>
            <a:endParaRPr dirty="0"/>
          </a:p>
          <a:p>
            <a:pPr marL="457200" lvl="0" indent="-317500" algn="l" rtl="0">
              <a:spcBef>
                <a:spcPts val="0"/>
              </a:spcBef>
              <a:spcAft>
                <a:spcPts val="0"/>
              </a:spcAft>
              <a:buSzPts val="1400"/>
              <a:buChar char="●"/>
            </a:pPr>
            <a:r>
              <a:rPr lang="en-GB" dirty="0"/>
              <a:t>Realin IT systems to the operation </a:t>
            </a:r>
            <a:r>
              <a:rPr lang="en-GB" b="1" dirty="0"/>
              <a:t>THIS IS NOT SIMPLE </a:t>
            </a:r>
            <a:r>
              <a:rPr lang="en-GB" dirty="0"/>
              <a:t>and I don't believe is a tested process</a:t>
            </a:r>
            <a:endParaRPr dirty="0"/>
          </a:p>
          <a:p>
            <a:pPr marL="457200" lvl="0" indent="-317500" algn="l" rtl="0">
              <a:spcBef>
                <a:spcPts val="0"/>
              </a:spcBef>
              <a:spcAft>
                <a:spcPts val="0"/>
              </a:spcAft>
              <a:buSzPts val="1400"/>
              <a:buChar char="●"/>
            </a:pPr>
            <a:r>
              <a:rPr lang="en-GB" dirty="0"/>
              <a:t>Restart, Test</a:t>
            </a:r>
            <a:endParaRPr dirty="0"/>
          </a:p>
          <a:p>
            <a:pPr marL="457200" lvl="0" indent="-317500" algn="l" rtl="0">
              <a:spcBef>
                <a:spcPts val="0"/>
              </a:spcBef>
              <a:spcAft>
                <a:spcPts val="0"/>
              </a:spcAft>
              <a:buSzPts val="1400"/>
              <a:buChar char="●"/>
            </a:pPr>
            <a:r>
              <a:rPr lang="en-GB" dirty="0"/>
              <a:t>Reconnect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In the case of JLR this involved removing all of the partially completed products from the production line!</a:t>
            </a:r>
            <a:endParaRPr dirty="0"/>
          </a:p>
          <a:p>
            <a:pPr marL="0" lvl="0" indent="0" algn="l" rtl="0">
              <a:spcBef>
                <a:spcPts val="0"/>
              </a:spcBef>
              <a:spcAft>
                <a:spcPts val="0"/>
              </a:spcAft>
              <a:buNone/>
            </a:pPr>
            <a:endParaRPr dirty="0"/>
          </a:p>
        </p:txBody>
      </p:sp>
      <p:sp>
        <p:nvSpPr>
          <p:cNvPr id="106" name="Google Shape;106;p2: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98e0ff7ad3_0_9:notes"/>
          <p:cNvSpPr txBox="1">
            <a:spLocks noGrp="1"/>
          </p:cNvSpPr>
          <p:nvPr>
            <p:ph type="body" idx="1"/>
          </p:nvPr>
        </p:nvSpPr>
        <p:spPr>
          <a:xfrm>
            <a:off x="685800" y="4786362"/>
            <a:ext cx="5486400" cy="3916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This is the area that (I think) is interesting.</a:t>
            </a:r>
            <a:endParaRPr dirty="0"/>
          </a:p>
          <a:p>
            <a:pPr marL="0" lvl="0" indent="0" algn="l" rtl="0">
              <a:spcBef>
                <a:spcPts val="0"/>
              </a:spcBef>
              <a:spcAft>
                <a:spcPts val="0"/>
              </a:spcAft>
              <a:buNone/>
            </a:pPr>
            <a:r>
              <a:rPr lang="en-GB" dirty="0"/>
              <a:t>Key problem we are already spending on cyber security so </a:t>
            </a:r>
            <a:endParaRPr dirty="0"/>
          </a:p>
          <a:p>
            <a:pPr marL="0" lvl="0" indent="0" algn="l" rtl="0">
              <a:spcBef>
                <a:spcPts val="0"/>
              </a:spcBef>
              <a:spcAft>
                <a:spcPts val="0"/>
              </a:spcAft>
              <a:buNone/>
            </a:pPr>
            <a:r>
              <a:rPr lang="en-GB" dirty="0"/>
              <a:t>How do we justify this additional spend.  It must be more than another insurance policy.</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GB" dirty="0"/>
              <a:t>We need to expand what we have in place to give us improved tools for recovery, ideally provide additional benefits but Insurance will not cover the losses it is reported that M&amp;S got £100M from Insurances and their profits were down by £390M after the payout.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Here are two examples of simple Architectural changes that would both improve recovery procedures and improve resilience, there are many other including digital twins which could be included</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b="1" dirty="0"/>
              <a:t>System Segregation</a:t>
            </a:r>
            <a:endParaRPr dirty="0"/>
          </a:p>
          <a:p>
            <a:pPr marL="0" lvl="0" indent="0" algn="l" rtl="0">
              <a:spcBef>
                <a:spcPts val="0"/>
              </a:spcBef>
              <a:spcAft>
                <a:spcPts val="0"/>
              </a:spcAft>
              <a:buNone/>
            </a:pPr>
            <a:r>
              <a:rPr lang="en-GB" dirty="0"/>
              <a:t>As performed in the defence world changing the setup of our key operational systems so that they are segregated with limited (controlled) interfaces so they are a further level away from the attack will provide protection.  </a:t>
            </a:r>
            <a:endParaRPr dirty="0"/>
          </a:p>
          <a:p>
            <a:pPr marL="0" lvl="0" indent="0" algn="l" rtl="0">
              <a:spcBef>
                <a:spcPts val="0"/>
              </a:spcBef>
              <a:spcAft>
                <a:spcPts val="0"/>
              </a:spcAft>
              <a:buNone/>
            </a:pPr>
            <a:r>
              <a:rPr lang="en-GB" dirty="0"/>
              <a:t>There will be requirements to change the operation so that these systems know that everything they require is available before starting.  </a:t>
            </a:r>
            <a:endParaRPr dirty="0"/>
          </a:p>
          <a:p>
            <a:pPr marL="0" lvl="0" indent="0" algn="l" rtl="0">
              <a:spcBef>
                <a:spcPts val="0"/>
              </a:spcBef>
              <a:spcAft>
                <a:spcPts val="0"/>
              </a:spcAft>
              <a:buClr>
                <a:schemeClr val="dk1"/>
              </a:buClr>
              <a:buSzPts val="1100"/>
              <a:buFont typeface="Arial"/>
              <a:buNone/>
            </a:pPr>
            <a:r>
              <a:rPr lang="en-GB" dirty="0"/>
              <a:t>If we assume that we do not starting building until we have a schedule of the components available.  Then the build / production system will be able to run (this component) to completion.  Atleast allowing for clean production lines!</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GB" b="1" dirty="0"/>
              <a:t>Transactional Logging</a:t>
            </a:r>
            <a:endParaRPr b="1" dirty="0"/>
          </a:p>
          <a:p>
            <a:pPr marL="0" lvl="0" indent="0" algn="l" rtl="0">
              <a:spcBef>
                <a:spcPts val="0"/>
              </a:spcBef>
              <a:spcAft>
                <a:spcPts val="0"/>
              </a:spcAft>
              <a:buClr>
                <a:schemeClr val="dk1"/>
              </a:buClr>
              <a:buSzPts val="1100"/>
              <a:buFont typeface="Arial"/>
              <a:buNone/>
            </a:pPr>
            <a:r>
              <a:rPr lang="en-GB" dirty="0"/>
              <a:t>If we log all events into an immutable data store (I think blockchain) we have the ability to recover to the same point as the operational state.</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GB" dirty="0"/>
              <a:t>This would still require the recover process to be completed to the last backup.</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GB" dirty="0"/>
              <a:t>If we assume that an Integration Layer is in place then we can use this to write the transactions (log) to our storage platform.  </a:t>
            </a:r>
            <a:endParaRPr dirty="0"/>
          </a:p>
          <a:p>
            <a:pPr marL="0" lvl="0" indent="0" algn="l" rtl="0">
              <a:spcBef>
                <a:spcPts val="0"/>
              </a:spcBef>
              <a:spcAft>
                <a:spcPts val="0"/>
              </a:spcAft>
              <a:buClr>
                <a:schemeClr val="dk1"/>
              </a:buClr>
              <a:buSzPts val="1100"/>
              <a:buFont typeface="Arial"/>
              <a:buNone/>
            </a:pPr>
            <a:r>
              <a:rPr lang="en-GB" dirty="0"/>
              <a:t>By creating new processes in our Integration layer that enable us to read back the transactions we can re-apply them.</a:t>
            </a:r>
            <a:endParaRPr dirty="0"/>
          </a:p>
          <a:p>
            <a:pPr marL="0" lvl="0" indent="0" algn="l" rtl="0">
              <a:spcBef>
                <a:spcPts val="0"/>
              </a:spcBef>
              <a:spcAft>
                <a:spcPts val="0"/>
              </a:spcAft>
              <a:buClr>
                <a:schemeClr val="dk1"/>
              </a:buClr>
              <a:buSzPts val="1100"/>
              <a:buFont typeface="Arial"/>
              <a:buNone/>
            </a:pPr>
            <a:r>
              <a:rPr lang="en-GB" dirty="0"/>
              <a:t>This is not trivial but is achievable and the tooling could provide benefits such as monitoring and investigating exceptions.</a:t>
            </a:r>
            <a:endParaRPr dirty="0"/>
          </a:p>
          <a:p>
            <a:pPr marL="0" lvl="0" indent="0" algn="l" rtl="0">
              <a:spcBef>
                <a:spcPts val="0"/>
              </a:spcBef>
              <a:spcAft>
                <a:spcPts val="0"/>
              </a:spcAft>
              <a:buClr>
                <a:schemeClr val="dk1"/>
              </a:buClr>
              <a:buFont typeface="Arial"/>
              <a:buNone/>
            </a:pPr>
            <a:endParaRPr dirty="0"/>
          </a:p>
          <a:p>
            <a:pPr marL="0" lvl="0" indent="0" algn="l" rtl="0">
              <a:spcBef>
                <a:spcPts val="0"/>
              </a:spcBef>
              <a:spcAft>
                <a:spcPts val="0"/>
              </a:spcAft>
              <a:buNone/>
            </a:pPr>
            <a:endParaRPr dirty="0"/>
          </a:p>
        </p:txBody>
      </p:sp>
      <p:sp>
        <p:nvSpPr>
          <p:cNvPr id="117" name="Google Shape;117;g398e0ff7ad3_0_9:notes"/>
          <p:cNvSpPr>
            <a:spLocks noGrp="1" noRot="1" noChangeAspect="1"/>
          </p:cNvSpPr>
          <p:nvPr>
            <p:ph type="sldImg" idx="2"/>
          </p:nvPr>
        </p:nvSpPr>
        <p:spPr>
          <a:xfrm>
            <a:off x="444500" y="1243013"/>
            <a:ext cx="5969100" cy="3357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98e0ff7ad3_0_20:notes"/>
          <p:cNvSpPr txBox="1">
            <a:spLocks noGrp="1"/>
          </p:cNvSpPr>
          <p:nvPr>
            <p:ph type="body" idx="1"/>
          </p:nvPr>
        </p:nvSpPr>
        <p:spPr>
          <a:xfrm>
            <a:off x="685800" y="4786362"/>
            <a:ext cx="5486400" cy="3916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7" name="Google Shape;127;g398e0ff7ad3_0_20:notes"/>
          <p:cNvSpPr>
            <a:spLocks noGrp="1" noRot="1" noChangeAspect="1"/>
          </p:cNvSpPr>
          <p:nvPr>
            <p:ph type="sldImg" idx="2"/>
          </p:nvPr>
        </p:nvSpPr>
        <p:spPr>
          <a:xfrm>
            <a:off x="444500" y="1243013"/>
            <a:ext cx="5969100" cy="3357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3:notes"/>
          <p:cNvSpPr txBox="1">
            <a:spLocks noGrp="1"/>
          </p:cNvSpPr>
          <p:nvPr>
            <p:ph type="body" idx="1"/>
          </p:nvPr>
        </p:nvSpPr>
        <p:spPr>
          <a:xfrm>
            <a:off x="685800" y="4786362"/>
            <a:ext cx="5486400" cy="39161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7" name="Google Shape;137;p3: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5065221"/>
            <a:ext cx="5486400" cy="3916115"/>
          </a:xfrm>
        </p:spPr>
        <p:txBody>
          <a:bodyPr/>
          <a:lstStyle/>
          <a:p>
            <a:r>
              <a:rPr lang="en-GB" dirty="0"/>
              <a:t>Thank you Jonathan</a:t>
            </a:r>
          </a:p>
          <a:p>
            <a:endParaRPr lang="en-GB" dirty="0"/>
          </a:p>
          <a:p>
            <a:endParaRPr lang="en-GB" dirty="0"/>
          </a:p>
        </p:txBody>
      </p:sp>
      <p:sp>
        <p:nvSpPr>
          <p:cNvPr id="4" name="Slide Number Placeholder 3"/>
          <p:cNvSpPr>
            <a:spLocks noGrp="1"/>
          </p:cNvSpPr>
          <p:nvPr>
            <p:ph type="sldNum" sz="quarter" idx="5"/>
          </p:nvPr>
        </p:nvSpPr>
        <p:spPr/>
        <p:txBody>
          <a:bodyPr/>
          <a:lstStyle/>
          <a:p>
            <a:fld id="{4B53EE7A-5B7B-46BD-B489-8B496CF5772D}" type="slidenum">
              <a:rPr lang="en-GB" smtClean="0"/>
              <a:t>20</a:t>
            </a:fld>
            <a:endParaRPr lang="en-GB"/>
          </a:p>
        </p:txBody>
      </p:sp>
    </p:spTree>
    <p:extLst>
      <p:ext uri="{BB962C8B-B14F-4D97-AF65-F5344CB8AC3E}">
        <p14:creationId xmlns:p14="http://schemas.microsoft.com/office/powerpoint/2010/main" val="1601653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50644-3277-A9E3-2528-53CFA73B3B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971BD1-F9A0-6055-FB56-06FE34A51B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7CE40A-522C-5F44-6BB3-8BEC725729EF}"/>
              </a:ext>
            </a:extLst>
          </p:cNvPr>
          <p:cNvSpPr>
            <a:spLocks noGrp="1"/>
          </p:cNvSpPr>
          <p:nvPr>
            <p:ph type="body" idx="1"/>
          </p:nvPr>
        </p:nvSpPr>
        <p:spPr>
          <a:xfrm>
            <a:off x="685800" y="5065221"/>
            <a:ext cx="5486400" cy="3916115"/>
          </a:xfrm>
        </p:spPr>
        <p:txBody>
          <a:bodyPr/>
          <a:lstStyle/>
          <a:p>
            <a:endParaRPr lang="en-GB" dirty="0"/>
          </a:p>
          <a:p>
            <a:endParaRPr lang="en-GB" dirty="0"/>
          </a:p>
        </p:txBody>
      </p:sp>
      <p:sp>
        <p:nvSpPr>
          <p:cNvPr id="4" name="Slide Number Placeholder 3">
            <a:extLst>
              <a:ext uri="{FF2B5EF4-FFF2-40B4-BE49-F238E27FC236}">
                <a16:creationId xmlns:a16="http://schemas.microsoft.com/office/drawing/2014/main" id="{926641C6-2CAF-09A3-A056-96EA0F2D360F}"/>
              </a:ext>
            </a:extLst>
          </p:cNvPr>
          <p:cNvSpPr>
            <a:spLocks noGrp="1"/>
          </p:cNvSpPr>
          <p:nvPr>
            <p:ph type="sldNum" sz="quarter" idx="5"/>
          </p:nvPr>
        </p:nvSpPr>
        <p:spPr/>
        <p:txBody>
          <a:bodyPr/>
          <a:lstStyle/>
          <a:p>
            <a:fld id="{4B53EE7A-5B7B-46BD-B489-8B496CF5772D}" type="slidenum">
              <a:rPr lang="en-GB" smtClean="0"/>
              <a:t>29</a:t>
            </a:fld>
            <a:endParaRPr lang="en-GB" dirty="0"/>
          </a:p>
        </p:txBody>
      </p:sp>
    </p:spTree>
    <p:extLst>
      <p:ext uri="{BB962C8B-B14F-4D97-AF65-F5344CB8AC3E}">
        <p14:creationId xmlns:p14="http://schemas.microsoft.com/office/powerpoint/2010/main" val="1926713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DFE1F-9412-F5D1-3D05-EFDEA4C5EA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467F22-C7A5-D41D-A41C-089BE1551C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53596F-7ECA-5440-B251-A75F05B70B37}"/>
              </a:ext>
            </a:extLst>
          </p:cNvPr>
          <p:cNvSpPr>
            <a:spLocks noGrp="1"/>
          </p:cNvSpPr>
          <p:nvPr>
            <p:ph type="body" idx="1"/>
          </p:nvPr>
        </p:nvSpPr>
        <p:spPr>
          <a:xfrm>
            <a:off x="685800" y="5065221"/>
            <a:ext cx="5486400" cy="3916115"/>
          </a:xfrm>
        </p:spPr>
        <p:txBody>
          <a:bodyPr/>
          <a:lstStyle/>
          <a:p>
            <a:endParaRPr lang="en-GB" dirty="0"/>
          </a:p>
          <a:p>
            <a:endParaRPr lang="en-GB" dirty="0"/>
          </a:p>
        </p:txBody>
      </p:sp>
      <p:sp>
        <p:nvSpPr>
          <p:cNvPr id="4" name="Slide Number Placeholder 3">
            <a:extLst>
              <a:ext uri="{FF2B5EF4-FFF2-40B4-BE49-F238E27FC236}">
                <a16:creationId xmlns:a16="http://schemas.microsoft.com/office/drawing/2014/main" id="{C17877A6-03E8-7020-321D-FE4451A39C44}"/>
              </a:ext>
            </a:extLst>
          </p:cNvPr>
          <p:cNvSpPr>
            <a:spLocks noGrp="1"/>
          </p:cNvSpPr>
          <p:nvPr>
            <p:ph type="sldNum" sz="quarter" idx="5"/>
          </p:nvPr>
        </p:nvSpPr>
        <p:spPr/>
        <p:txBody>
          <a:bodyPr/>
          <a:lstStyle/>
          <a:p>
            <a:fld id="{4B53EE7A-5B7B-46BD-B489-8B496CF5772D}" type="slidenum">
              <a:rPr lang="en-GB" smtClean="0"/>
              <a:t>35</a:t>
            </a:fld>
            <a:endParaRPr lang="en-GB" dirty="0"/>
          </a:p>
        </p:txBody>
      </p:sp>
    </p:spTree>
    <p:extLst>
      <p:ext uri="{BB962C8B-B14F-4D97-AF65-F5344CB8AC3E}">
        <p14:creationId xmlns:p14="http://schemas.microsoft.com/office/powerpoint/2010/main" val="30444636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30C2A-158A-10AC-A132-0D5050C7BC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B41CBC-377B-0D14-5E64-5D494822DC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033AC0-DC15-46EF-D3AC-FD4C36E8B16A}"/>
              </a:ext>
            </a:extLst>
          </p:cNvPr>
          <p:cNvSpPr>
            <a:spLocks noGrp="1"/>
          </p:cNvSpPr>
          <p:nvPr>
            <p:ph type="body" idx="1"/>
          </p:nvPr>
        </p:nvSpPr>
        <p:spPr>
          <a:xfrm>
            <a:off x="685800" y="5065221"/>
            <a:ext cx="5486400" cy="3916115"/>
          </a:xfrm>
        </p:spPr>
        <p:txBody>
          <a:bodyPr/>
          <a:lstStyle/>
          <a:p>
            <a:endParaRPr lang="en-GB" dirty="0"/>
          </a:p>
          <a:p>
            <a:endParaRPr lang="en-GB" dirty="0"/>
          </a:p>
        </p:txBody>
      </p:sp>
      <p:sp>
        <p:nvSpPr>
          <p:cNvPr id="4" name="Slide Number Placeholder 3">
            <a:extLst>
              <a:ext uri="{FF2B5EF4-FFF2-40B4-BE49-F238E27FC236}">
                <a16:creationId xmlns:a16="http://schemas.microsoft.com/office/drawing/2014/main" id="{B7C258E7-082E-667E-CEFC-ABC1B438AB1E}"/>
              </a:ext>
            </a:extLst>
          </p:cNvPr>
          <p:cNvSpPr>
            <a:spLocks noGrp="1"/>
          </p:cNvSpPr>
          <p:nvPr>
            <p:ph type="sldNum" sz="quarter" idx="5"/>
          </p:nvPr>
        </p:nvSpPr>
        <p:spPr/>
        <p:txBody>
          <a:bodyPr/>
          <a:lstStyle/>
          <a:p>
            <a:fld id="{4B53EE7A-5B7B-46BD-B489-8B496CF5772D}" type="slidenum">
              <a:rPr lang="en-GB" smtClean="0"/>
              <a:t>36</a:t>
            </a:fld>
            <a:endParaRPr lang="en-GB" dirty="0"/>
          </a:p>
        </p:txBody>
      </p:sp>
    </p:spTree>
    <p:extLst>
      <p:ext uri="{BB962C8B-B14F-4D97-AF65-F5344CB8AC3E}">
        <p14:creationId xmlns:p14="http://schemas.microsoft.com/office/powerpoint/2010/main" val="3033231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4A5EF2-4DA3-EAAE-8B26-D6B7DC7B17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98ED96-5726-B4CC-5D6E-9E7D3793EE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18EE02-1BBA-5EFA-2989-1EF10CCC4F35}"/>
              </a:ext>
            </a:extLst>
          </p:cNvPr>
          <p:cNvSpPr>
            <a:spLocks noGrp="1"/>
          </p:cNvSpPr>
          <p:nvPr>
            <p:ph type="body" idx="1"/>
          </p:nvPr>
        </p:nvSpPr>
        <p:spPr>
          <a:xfrm>
            <a:off x="685800" y="5065221"/>
            <a:ext cx="5486400" cy="3916115"/>
          </a:xfrm>
        </p:spPr>
        <p:txBody>
          <a:bodyPr/>
          <a:lstStyle/>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A77D5ECB-3A55-929A-CDDC-A7BD144A847B}"/>
              </a:ext>
            </a:extLst>
          </p:cNvPr>
          <p:cNvSpPr>
            <a:spLocks noGrp="1"/>
          </p:cNvSpPr>
          <p:nvPr>
            <p:ph type="sldNum" sz="quarter" idx="5"/>
          </p:nvPr>
        </p:nvSpPr>
        <p:spPr/>
        <p:txBody>
          <a:bodyPr/>
          <a:lstStyle/>
          <a:p>
            <a:fld id="{4B53EE7A-5B7B-46BD-B489-8B496CF5772D}" type="slidenum">
              <a:rPr lang="en-GB" smtClean="0"/>
              <a:t>2</a:t>
            </a:fld>
            <a:endParaRPr lang="en-GB" dirty="0"/>
          </a:p>
        </p:txBody>
      </p:sp>
    </p:spTree>
    <p:extLst>
      <p:ext uri="{BB962C8B-B14F-4D97-AF65-F5344CB8AC3E}">
        <p14:creationId xmlns:p14="http://schemas.microsoft.com/office/powerpoint/2010/main" val="2273065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5065221"/>
            <a:ext cx="5486400" cy="3916115"/>
          </a:xfrm>
        </p:spPr>
        <p:txBody>
          <a:bodyPr/>
          <a:lstStyle/>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4B53EE7A-5B7B-46BD-B489-8B496CF5772D}" type="slidenum">
              <a:rPr lang="en-GB" smtClean="0"/>
              <a:t>3</a:t>
            </a:fld>
            <a:endParaRPr lang="en-GB" dirty="0"/>
          </a:p>
        </p:txBody>
      </p:sp>
    </p:spTree>
    <p:extLst>
      <p:ext uri="{BB962C8B-B14F-4D97-AF65-F5344CB8AC3E}">
        <p14:creationId xmlns:p14="http://schemas.microsoft.com/office/powerpoint/2010/main" val="1601653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GB" sz="1200" b="1" kern="1200" dirty="0">
                <a:solidFill>
                  <a:schemeClr val="tx1"/>
                </a:solidFill>
                <a:effectLst/>
                <a:latin typeface="+mn-lt"/>
                <a:ea typeface="+mn-ea"/>
                <a:cs typeface="+mn-cs"/>
              </a:rPr>
              <a:t>Slide 1: AI as a Strategic Enabler of Business Systems</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Presenter Notes:</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AI now enables intelligence within </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AI is evolving rapidly, with tools now embedded across business operations, IT infrastructure, and systems design workflows.</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As AI matures, the boundary between decision-making and transactional services begins to blur.</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Natural language interfaces are starting to replace traditional design and deployment activities—especially in BI, intelligent agent design, and IT workflows.</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 Benefits include</a:t>
            </a:r>
          </a:p>
          <a:p>
            <a:pPr lvl="0"/>
            <a:r>
              <a:rPr lang="en-GB" sz="1200" kern="1200" dirty="0">
                <a:solidFill>
                  <a:schemeClr val="tx1"/>
                </a:solidFill>
                <a:effectLst/>
                <a:latin typeface="+mn-lt"/>
                <a:ea typeface="+mn-ea"/>
                <a:cs typeface="+mn-cs"/>
              </a:rPr>
              <a:t>AI acts across business processes and functional areas, enabling dynamic data integration for both decision support and intelligent transactions.</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 Strategic AI …….</a:t>
            </a:r>
          </a:p>
          <a:p>
            <a:pPr lvl="0"/>
            <a:r>
              <a:rPr lang="en-GB" sz="1200" kern="1200" dirty="0">
                <a:solidFill>
                  <a:schemeClr val="tx1"/>
                </a:solidFill>
                <a:effectLst/>
                <a:latin typeface="+mn-lt"/>
                <a:ea typeface="+mn-ea"/>
                <a:cs typeface="+mn-cs"/>
              </a:rPr>
              <a:t>Strategic AI considers the full business context—goals, processes, and systems. </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It’s not just a tool, but a capability that shapes business strategy and system design holistically.</a:t>
            </a:r>
          </a:p>
          <a:p>
            <a:endParaRPr lang="en-US" dirty="0"/>
          </a:p>
          <a:p>
            <a:endParaRPr lang="en-GB" dirty="0"/>
          </a:p>
        </p:txBody>
      </p:sp>
      <p:sp>
        <p:nvSpPr>
          <p:cNvPr id="4" name="Slide Number Placeholder 3"/>
          <p:cNvSpPr>
            <a:spLocks noGrp="1"/>
          </p:cNvSpPr>
          <p:nvPr>
            <p:ph type="sldNum" sz="quarter" idx="5"/>
          </p:nvPr>
        </p:nvSpPr>
        <p:spPr/>
        <p:txBody>
          <a:bodyPr/>
          <a:lstStyle/>
          <a:p>
            <a:fld id="{4B53EE7A-5B7B-46BD-B489-8B496CF5772D}" type="slidenum">
              <a:rPr lang="en-GB" smtClean="0"/>
              <a:t>4</a:t>
            </a:fld>
            <a:endParaRPr lang="en-GB" dirty="0"/>
          </a:p>
        </p:txBody>
      </p:sp>
    </p:spTree>
    <p:extLst>
      <p:ext uri="{BB962C8B-B14F-4D97-AF65-F5344CB8AC3E}">
        <p14:creationId xmlns:p14="http://schemas.microsoft.com/office/powerpoint/2010/main" val="2161901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GB" dirty="0"/>
          </a:p>
          <a:p>
            <a:r>
              <a:rPr lang="en-GB" sz="1200" b="1" kern="1200" dirty="0">
                <a:solidFill>
                  <a:schemeClr val="tx1"/>
                </a:solidFill>
                <a:effectLst/>
                <a:latin typeface="+mn-lt"/>
                <a:ea typeface="+mn-ea"/>
                <a:cs typeface="+mn-cs"/>
              </a:rPr>
              <a:t>Slide 2</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Reimagining Business Models Through Strategic AI</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Presenter Notes: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Strategic AI allows us to </a:t>
            </a:r>
          </a:p>
          <a:p>
            <a:pPr lvl="0"/>
            <a:r>
              <a:rPr lang="en-GB" sz="1200" kern="1200" dirty="0">
                <a:solidFill>
                  <a:schemeClr val="tx1"/>
                </a:solidFill>
                <a:effectLst/>
                <a:latin typeface="+mn-lt"/>
                <a:ea typeface="+mn-ea"/>
                <a:cs typeface="+mn-cs"/>
              </a:rPr>
              <a:t>Business models define how an organisation operates, what functions are considered core, and how services are delivered.</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IT and AI can be positioned as core capabilities—or treated as peripheral. Strategic AI invites us to rethink this positioning.</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Service delivery models must evolve to reflect how organisations partner, outsource, or insource capabilities.</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Long-term national goals—such as the UK leading in AI services—require collaboration across sectors like utilities and NHS Trusts.</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      Bespoke technical ………</a:t>
            </a:r>
          </a:p>
          <a:p>
            <a:pPr lvl="0"/>
            <a:r>
              <a:rPr lang="en-GB" sz="1200" kern="1200" dirty="0">
                <a:solidFill>
                  <a:schemeClr val="tx1"/>
                </a:solidFill>
                <a:effectLst/>
                <a:latin typeface="+mn-lt"/>
                <a:ea typeface="+mn-ea"/>
                <a:cs typeface="+mn-cs"/>
              </a:rPr>
              <a:t>Historically, collaboration has been blocked by parochial management and bespoke IT solutions. AI enables shared knowledge bases and reusable components, unlocking cross-sector innovation.</a:t>
            </a:r>
          </a:p>
          <a:p>
            <a:endParaRPr lang="en-GB" dirty="0"/>
          </a:p>
        </p:txBody>
      </p:sp>
      <p:sp>
        <p:nvSpPr>
          <p:cNvPr id="4" name="Slide Number Placeholder 3"/>
          <p:cNvSpPr>
            <a:spLocks noGrp="1"/>
          </p:cNvSpPr>
          <p:nvPr>
            <p:ph type="sldNum" sz="quarter" idx="5"/>
          </p:nvPr>
        </p:nvSpPr>
        <p:spPr/>
        <p:txBody>
          <a:bodyPr/>
          <a:lstStyle/>
          <a:p>
            <a:fld id="{4B53EE7A-5B7B-46BD-B489-8B496CF5772D}" type="slidenum">
              <a:rPr lang="en-GB" smtClean="0"/>
              <a:t>5</a:t>
            </a:fld>
            <a:endParaRPr lang="en-GB" dirty="0"/>
          </a:p>
        </p:txBody>
      </p:sp>
    </p:spTree>
    <p:extLst>
      <p:ext uri="{BB962C8B-B14F-4D97-AF65-F5344CB8AC3E}">
        <p14:creationId xmlns:p14="http://schemas.microsoft.com/office/powerpoint/2010/main" val="808903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GB" sz="1200" b="1" kern="1200" dirty="0">
                <a:solidFill>
                  <a:schemeClr val="tx1"/>
                </a:solidFill>
                <a:effectLst/>
                <a:latin typeface="+mn-lt"/>
                <a:ea typeface="+mn-ea"/>
                <a:cs typeface="+mn-cs"/>
              </a:rPr>
              <a:t>Slide 3: Building National Capability for AI Deployment</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Presenter Notes:</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AI must be …….</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To lead in AI services, the UK must treat AI as a national capability—not something outsourced to third parties.</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AI enables organisations to become more agile, innovative, and responsive to future challenges.</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 Requires investment in ……..</a:t>
            </a:r>
          </a:p>
          <a:p>
            <a:pPr lvl="0"/>
            <a:r>
              <a:rPr lang="en-GB" sz="1200" kern="1200" dirty="0">
                <a:solidFill>
                  <a:schemeClr val="tx1"/>
                </a:solidFill>
                <a:effectLst/>
                <a:latin typeface="+mn-lt"/>
                <a:ea typeface="+mn-ea"/>
                <a:cs typeface="+mn-cs"/>
              </a:rPr>
              <a:t>Our methodologies must evolve to incorporate AI at every level—allowing business analysts and architects to model intelligent processes.</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These methodologies must reflect not only current best practice but anticipate rapid change and future capabilities.</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 challenge is to reimagine business models and processes that are designed from the outset to harness AI’s full potential.</a:t>
            </a:r>
          </a:p>
          <a:p>
            <a:endParaRPr lang="en-GB" dirty="0"/>
          </a:p>
        </p:txBody>
      </p:sp>
      <p:sp>
        <p:nvSpPr>
          <p:cNvPr id="4" name="Slide Number Placeholder 3"/>
          <p:cNvSpPr>
            <a:spLocks noGrp="1"/>
          </p:cNvSpPr>
          <p:nvPr>
            <p:ph type="sldNum" sz="quarter" idx="5"/>
          </p:nvPr>
        </p:nvSpPr>
        <p:spPr/>
        <p:txBody>
          <a:bodyPr/>
          <a:lstStyle/>
          <a:p>
            <a:fld id="{4B53EE7A-5B7B-46BD-B489-8B496CF5772D}" type="slidenum">
              <a:rPr lang="en-GB" smtClean="0"/>
              <a:t>6</a:t>
            </a:fld>
            <a:endParaRPr lang="en-GB" dirty="0"/>
          </a:p>
        </p:txBody>
      </p:sp>
    </p:spTree>
    <p:extLst>
      <p:ext uri="{BB962C8B-B14F-4D97-AF65-F5344CB8AC3E}">
        <p14:creationId xmlns:p14="http://schemas.microsoft.com/office/powerpoint/2010/main" val="1214678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GB" sz="1200" b="1" kern="1200" dirty="0">
                <a:solidFill>
                  <a:schemeClr val="tx1"/>
                </a:solidFill>
                <a:effectLst/>
                <a:latin typeface="+mn-lt"/>
                <a:ea typeface="+mn-ea"/>
                <a:cs typeface="+mn-cs"/>
              </a:rPr>
              <a:t>Slide 4: The Risk of Inaction and the Role of BCS</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Presenter Notes:</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Strategic AI governance ensures:</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Strategic AI must be recognised as a core capability—not an outsourced function.</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UK leadership must treat AI deployment as a national asset, capable of transforming sectors like utilities, healthcare, and local government.</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With the right governance and collaboration, the UK can become a trusted global leader in Strategic AI.</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This capability must be measurable—organisations should be assessed on their ability to grow and retain AI and IT leadership.</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 BCS can lead the way</a:t>
            </a:r>
          </a:p>
          <a:p>
            <a:pPr lvl="0"/>
            <a:r>
              <a:rPr lang="en-GB" sz="1200" kern="1200" dirty="0">
                <a:solidFill>
                  <a:schemeClr val="tx1"/>
                </a:solidFill>
                <a:effectLst/>
                <a:latin typeface="+mn-lt"/>
                <a:ea typeface="+mn-ea"/>
                <a:cs typeface="+mn-cs"/>
              </a:rPr>
              <a:t>The BCS has a pivotal role to play: convening expertise, guiding best practice, and safeguarding the UK’s future in AI-enabled business systems.</a:t>
            </a:r>
          </a:p>
          <a:p>
            <a:endParaRPr lang="en-GB" dirty="0"/>
          </a:p>
        </p:txBody>
      </p:sp>
      <p:sp>
        <p:nvSpPr>
          <p:cNvPr id="4" name="Slide Number Placeholder 3"/>
          <p:cNvSpPr>
            <a:spLocks noGrp="1"/>
          </p:cNvSpPr>
          <p:nvPr>
            <p:ph type="sldNum" sz="quarter" idx="5"/>
          </p:nvPr>
        </p:nvSpPr>
        <p:spPr/>
        <p:txBody>
          <a:bodyPr/>
          <a:lstStyle/>
          <a:p>
            <a:fld id="{4B53EE7A-5B7B-46BD-B489-8B496CF5772D}" type="slidenum">
              <a:rPr lang="en-GB" smtClean="0"/>
              <a:t>7</a:t>
            </a:fld>
            <a:endParaRPr lang="en-GB" dirty="0"/>
          </a:p>
        </p:txBody>
      </p:sp>
    </p:spTree>
    <p:extLst>
      <p:ext uri="{BB962C8B-B14F-4D97-AF65-F5344CB8AC3E}">
        <p14:creationId xmlns:p14="http://schemas.microsoft.com/office/powerpoint/2010/main" val="3694587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5065221"/>
            <a:ext cx="5486400" cy="3916115"/>
          </a:xfrm>
        </p:spPr>
        <p:txBody>
          <a:bodyPr/>
          <a:lstStyle/>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4B53EE7A-5B7B-46BD-B489-8B496CF5772D}" type="slidenum">
              <a:rPr lang="en-GB" smtClean="0"/>
              <a:t>9</a:t>
            </a:fld>
            <a:endParaRPr lang="en-GB" dirty="0"/>
          </a:p>
        </p:txBody>
      </p:sp>
    </p:spTree>
    <p:extLst>
      <p:ext uri="{BB962C8B-B14F-4D97-AF65-F5344CB8AC3E}">
        <p14:creationId xmlns:p14="http://schemas.microsoft.com/office/powerpoint/2010/main" val="1601653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5065221"/>
            <a:ext cx="5486400" cy="391611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84613" y="9446678"/>
            <a:ext cx="2971800" cy="4990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3F56-3285-A6BA-D66F-C10F1A00A3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758BACD-EA47-A968-7BFF-1E83FD3D6A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4650F25-E110-481E-4FF0-63CD4CC591A0}"/>
              </a:ext>
            </a:extLst>
          </p:cNvPr>
          <p:cNvSpPr>
            <a:spLocks noGrp="1"/>
          </p:cNvSpPr>
          <p:nvPr>
            <p:ph type="dt" sz="half" idx="10"/>
          </p:nvPr>
        </p:nvSpPr>
        <p:spPr/>
        <p:txBody>
          <a:bodyPr/>
          <a:lstStyle/>
          <a:p>
            <a:fld id="{7BA7D281-8065-4C86-84F5-58F4C741CE32}" type="datetimeFigureOut">
              <a:rPr lang="en-GB" smtClean="0"/>
              <a:t>25/11/2025</a:t>
            </a:fld>
            <a:endParaRPr lang="en-GB" dirty="0"/>
          </a:p>
        </p:txBody>
      </p:sp>
      <p:sp>
        <p:nvSpPr>
          <p:cNvPr id="5" name="Footer Placeholder 4">
            <a:extLst>
              <a:ext uri="{FF2B5EF4-FFF2-40B4-BE49-F238E27FC236}">
                <a16:creationId xmlns:a16="http://schemas.microsoft.com/office/drawing/2014/main" id="{3552EF8D-9ED6-F8DF-49F4-AFD75E1DACB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3C1FCD2-05AC-6D64-7FCF-2C2872458879}"/>
              </a:ext>
            </a:extLst>
          </p:cNvPr>
          <p:cNvSpPr>
            <a:spLocks noGrp="1"/>
          </p:cNvSpPr>
          <p:nvPr>
            <p:ph type="sldNum" sz="quarter" idx="12"/>
          </p:nvPr>
        </p:nvSpPr>
        <p:spPr/>
        <p:txBody>
          <a:bodyPr/>
          <a:lstStyle/>
          <a:p>
            <a:fld id="{79792562-D6D4-4ACB-BA22-C4FFFF76CB2B}" type="slidenum">
              <a:rPr lang="en-GB" smtClean="0"/>
              <a:t>‹#›</a:t>
            </a:fld>
            <a:endParaRPr lang="en-GB" dirty="0"/>
          </a:p>
        </p:txBody>
      </p:sp>
    </p:spTree>
    <p:extLst>
      <p:ext uri="{BB962C8B-B14F-4D97-AF65-F5344CB8AC3E}">
        <p14:creationId xmlns:p14="http://schemas.microsoft.com/office/powerpoint/2010/main" val="665317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27DD2-1F98-909C-E877-9482B4993D1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D93333E-0F9C-9ACB-A59A-549DCAE619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74DDD8-BACE-7CEB-C667-D0F6ECE11C4B}"/>
              </a:ext>
            </a:extLst>
          </p:cNvPr>
          <p:cNvSpPr>
            <a:spLocks noGrp="1"/>
          </p:cNvSpPr>
          <p:nvPr>
            <p:ph type="dt" sz="half" idx="10"/>
          </p:nvPr>
        </p:nvSpPr>
        <p:spPr/>
        <p:txBody>
          <a:bodyPr/>
          <a:lstStyle/>
          <a:p>
            <a:fld id="{7BA7D281-8065-4C86-84F5-58F4C741CE32}" type="datetimeFigureOut">
              <a:rPr lang="en-GB" smtClean="0"/>
              <a:t>25/11/2025</a:t>
            </a:fld>
            <a:endParaRPr lang="en-GB" dirty="0"/>
          </a:p>
        </p:txBody>
      </p:sp>
      <p:sp>
        <p:nvSpPr>
          <p:cNvPr id="5" name="Footer Placeholder 4">
            <a:extLst>
              <a:ext uri="{FF2B5EF4-FFF2-40B4-BE49-F238E27FC236}">
                <a16:creationId xmlns:a16="http://schemas.microsoft.com/office/drawing/2014/main" id="{C28522A1-B582-7884-D62B-D5D3F2F8725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ACEED5B-3478-F9FD-A5CD-388EF3FB1CC0}"/>
              </a:ext>
            </a:extLst>
          </p:cNvPr>
          <p:cNvSpPr>
            <a:spLocks noGrp="1"/>
          </p:cNvSpPr>
          <p:nvPr>
            <p:ph type="sldNum" sz="quarter" idx="12"/>
          </p:nvPr>
        </p:nvSpPr>
        <p:spPr/>
        <p:txBody>
          <a:bodyPr/>
          <a:lstStyle/>
          <a:p>
            <a:fld id="{79792562-D6D4-4ACB-BA22-C4FFFF76CB2B}" type="slidenum">
              <a:rPr lang="en-GB" smtClean="0"/>
              <a:t>‹#›</a:t>
            </a:fld>
            <a:endParaRPr lang="en-GB" dirty="0"/>
          </a:p>
        </p:txBody>
      </p:sp>
    </p:spTree>
    <p:extLst>
      <p:ext uri="{BB962C8B-B14F-4D97-AF65-F5344CB8AC3E}">
        <p14:creationId xmlns:p14="http://schemas.microsoft.com/office/powerpoint/2010/main" val="1952163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CA2E22-AF08-5715-1A10-092569D8A56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76D9A59-F2E2-75E2-9512-E9ABB14B89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D86022-28BD-52E9-1351-37F30E855999}"/>
              </a:ext>
            </a:extLst>
          </p:cNvPr>
          <p:cNvSpPr>
            <a:spLocks noGrp="1"/>
          </p:cNvSpPr>
          <p:nvPr>
            <p:ph type="dt" sz="half" idx="10"/>
          </p:nvPr>
        </p:nvSpPr>
        <p:spPr/>
        <p:txBody>
          <a:bodyPr/>
          <a:lstStyle/>
          <a:p>
            <a:fld id="{7BA7D281-8065-4C86-84F5-58F4C741CE32}" type="datetimeFigureOut">
              <a:rPr lang="en-GB" smtClean="0"/>
              <a:t>25/11/2025</a:t>
            </a:fld>
            <a:endParaRPr lang="en-GB" dirty="0"/>
          </a:p>
        </p:txBody>
      </p:sp>
      <p:sp>
        <p:nvSpPr>
          <p:cNvPr id="5" name="Footer Placeholder 4">
            <a:extLst>
              <a:ext uri="{FF2B5EF4-FFF2-40B4-BE49-F238E27FC236}">
                <a16:creationId xmlns:a16="http://schemas.microsoft.com/office/drawing/2014/main" id="{14A263DF-407B-7428-D463-A481D24F138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2F0FE36-7C4C-1CB0-5C92-06F65B5BC4F8}"/>
              </a:ext>
            </a:extLst>
          </p:cNvPr>
          <p:cNvSpPr>
            <a:spLocks noGrp="1"/>
          </p:cNvSpPr>
          <p:nvPr>
            <p:ph type="sldNum" sz="quarter" idx="12"/>
          </p:nvPr>
        </p:nvSpPr>
        <p:spPr/>
        <p:txBody>
          <a:bodyPr/>
          <a:lstStyle/>
          <a:p>
            <a:fld id="{79792562-D6D4-4ACB-BA22-C4FFFF76CB2B}" type="slidenum">
              <a:rPr lang="en-GB" smtClean="0"/>
              <a:t>‹#›</a:t>
            </a:fld>
            <a:endParaRPr lang="en-GB" dirty="0"/>
          </a:p>
        </p:txBody>
      </p:sp>
    </p:spTree>
    <p:extLst>
      <p:ext uri="{BB962C8B-B14F-4D97-AF65-F5344CB8AC3E}">
        <p14:creationId xmlns:p14="http://schemas.microsoft.com/office/powerpoint/2010/main" val="1634543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52A3C-6184-60E2-64DD-4AA96AD6F6A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CA2CDA8-B70D-E619-FC77-1E06A2F0A0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59BFF8-3F61-F9E5-EFB3-4565221B8425}"/>
              </a:ext>
            </a:extLst>
          </p:cNvPr>
          <p:cNvSpPr>
            <a:spLocks noGrp="1"/>
          </p:cNvSpPr>
          <p:nvPr>
            <p:ph type="dt" sz="half" idx="10"/>
          </p:nvPr>
        </p:nvSpPr>
        <p:spPr/>
        <p:txBody>
          <a:bodyPr/>
          <a:lstStyle/>
          <a:p>
            <a:fld id="{7BA7D281-8065-4C86-84F5-58F4C741CE32}" type="datetimeFigureOut">
              <a:rPr lang="en-GB" smtClean="0"/>
              <a:t>25/11/2025</a:t>
            </a:fld>
            <a:endParaRPr lang="en-GB" dirty="0"/>
          </a:p>
        </p:txBody>
      </p:sp>
      <p:sp>
        <p:nvSpPr>
          <p:cNvPr id="5" name="Footer Placeholder 4">
            <a:extLst>
              <a:ext uri="{FF2B5EF4-FFF2-40B4-BE49-F238E27FC236}">
                <a16:creationId xmlns:a16="http://schemas.microsoft.com/office/drawing/2014/main" id="{5D3C21FC-460D-1BD0-4B51-0BE93C4835B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37BB234-07F3-0A42-98F2-2860DF857DA2}"/>
              </a:ext>
            </a:extLst>
          </p:cNvPr>
          <p:cNvSpPr>
            <a:spLocks noGrp="1"/>
          </p:cNvSpPr>
          <p:nvPr>
            <p:ph type="sldNum" sz="quarter" idx="12"/>
          </p:nvPr>
        </p:nvSpPr>
        <p:spPr/>
        <p:txBody>
          <a:bodyPr/>
          <a:lstStyle/>
          <a:p>
            <a:fld id="{79792562-D6D4-4ACB-BA22-C4FFFF76CB2B}" type="slidenum">
              <a:rPr lang="en-GB" smtClean="0"/>
              <a:t>‹#›</a:t>
            </a:fld>
            <a:endParaRPr lang="en-GB" dirty="0"/>
          </a:p>
        </p:txBody>
      </p:sp>
    </p:spTree>
    <p:extLst>
      <p:ext uri="{BB962C8B-B14F-4D97-AF65-F5344CB8AC3E}">
        <p14:creationId xmlns:p14="http://schemas.microsoft.com/office/powerpoint/2010/main" val="4226876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A5997-BB2C-6C05-BF58-ACFBE4BA00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5C7F34C-39B0-7D7A-41F9-FD28CDADB13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32D92E-2CEA-9787-41C8-F5D63E35E50D}"/>
              </a:ext>
            </a:extLst>
          </p:cNvPr>
          <p:cNvSpPr>
            <a:spLocks noGrp="1"/>
          </p:cNvSpPr>
          <p:nvPr>
            <p:ph type="dt" sz="half" idx="10"/>
          </p:nvPr>
        </p:nvSpPr>
        <p:spPr/>
        <p:txBody>
          <a:bodyPr/>
          <a:lstStyle/>
          <a:p>
            <a:fld id="{7BA7D281-8065-4C86-84F5-58F4C741CE32}" type="datetimeFigureOut">
              <a:rPr lang="en-GB" smtClean="0"/>
              <a:t>25/11/2025</a:t>
            </a:fld>
            <a:endParaRPr lang="en-GB" dirty="0"/>
          </a:p>
        </p:txBody>
      </p:sp>
      <p:sp>
        <p:nvSpPr>
          <p:cNvPr id="5" name="Footer Placeholder 4">
            <a:extLst>
              <a:ext uri="{FF2B5EF4-FFF2-40B4-BE49-F238E27FC236}">
                <a16:creationId xmlns:a16="http://schemas.microsoft.com/office/drawing/2014/main" id="{424D4E6E-BC69-2F4B-978A-C251391E516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3442964-B381-97A0-B67E-D39BE5CFC671}"/>
              </a:ext>
            </a:extLst>
          </p:cNvPr>
          <p:cNvSpPr>
            <a:spLocks noGrp="1"/>
          </p:cNvSpPr>
          <p:nvPr>
            <p:ph type="sldNum" sz="quarter" idx="12"/>
          </p:nvPr>
        </p:nvSpPr>
        <p:spPr/>
        <p:txBody>
          <a:bodyPr/>
          <a:lstStyle/>
          <a:p>
            <a:fld id="{79792562-D6D4-4ACB-BA22-C4FFFF76CB2B}" type="slidenum">
              <a:rPr lang="en-GB" smtClean="0"/>
              <a:t>‹#›</a:t>
            </a:fld>
            <a:endParaRPr lang="en-GB" dirty="0"/>
          </a:p>
        </p:txBody>
      </p:sp>
    </p:spTree>
    <p:extLst>
      <p:ext uri="{BB962C8B-B14F-4D97-AF65-F5344CB8AC3E}">
        <p14:creationId xmlns:p14="http://schemas.microsoft.com/office/powerpoint/2010/main" val="1079065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FC706-56B6-D485-6BB4-A5A8036EFE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616BE50-BC6C-3093-18D4-B3C779C312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313F5D0-4267-0AD1-3666-B8E1EFE889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73039FF-1DFC-ECBB-065A-F960503C275D}"/>
              </a:ext>
            </a:extLst>
          </p:cNvPr>
          <p:cNvSpPr>
            <a:spLocks noGrp="1"/>
          </p:cNvSpPr>
          <p:nvPr>
            <p:ph type="dt" sz="half" idx="10"/>
          </p:nvPr>
        </p:nvSpPr>
        <p:spPr/>
        <p:txBody>
          <a:bodyPr/>
          <a:lstStyle/>
          <a:p>
            <a:fld id="{7BA7D281-8065-4C86-84F5-58F4C741CE32}" type="datetimeFigureOut">
              <a:rPr lang="en-GB" smtClean="0"/>
              <a:t>25/11/2025</a:t>
            </a:fld>
            <a:endParaRPr lang="en-GB" dirty="0"/>
          </a:p>
        </p:txBody>
      </p:sp>
      <p:sp>
        <p:nvSpPr>
          <p:cNvPr id="6" name="Footer Placeholder 5">
            <a:extLst>
              <a:ext uri="{FF2B5EF4-FFF2-40B4-BE49-F238E27FC236}">
                <a16:creationId xmlns:a16="http://schemas.microsoft.com/office/drawing/2014/main" id="{A71D8779-106C-AC92-B2B0-47C4C7FA2EA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9A81748-33A2-EE59-F1F3-0F0ABE7A35B8}"/>
              </a:ext>
            </a:extLst>
          </p:cNvPr>
          <p:cNvSpPr>
            <a:spLocks noGrp="1"/>
          </p:cNvSpPr>
          <p:nvPr>
            <p:ph type="sldNum" sz="quarter" idx="12"/>
          </p:nvPr>
        </p:nvSpPr>
        <p:spPr/>
        <p:txBody>
          <a:bodyPr/>
          <a:lstStyle/>
          <a:p>
            <a:fld id="{79792562-D6D4-4ACB-BA22-C4FFFF76CB2B}" type="slidenum">
              <a:rPr lang="en-GB" smtClean="0"/>
              <a:t>‹#›</a:t>
            </a:fld>
            <a:endParaRPr lang="en-GB" dirty="0"/>
          </a:p>
        </p:txBody>
      </p:sp>
    </p:spTree>
    <p:extLst>
      <p:ext uri="{BB962C8B-B14F-4D97-AF65-F5344CB8AC3E}">
        <p14:creationId xmlns:p14="http://schemas.microsoft.com/office/powerpoint/2010/main" val="3051577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BF132-52A2-8D29-9E14-C0B491D84DF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7EEE729-24B6-B004-E07A-1E2D5A92BA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382544-EEB8-BCC5-AC52-4CE2135113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1CA3566-2022-46C4-53DE-DC1A1A9A22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1ACB55-E41D-1E66-208F-AF649B1F0D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968FB55-DB90-CF84-CB4C-AB327030DE8C}"/>
              </a:ext>
            </a:extLst>
          </p:cNvPr>
          <p:cNvSpPr>
            <a:spLocks noGrp="1"/>
          </p:cNvSpPr>
          <p:nvPr>
            <p:ph type="dt" sz="half" idx="10"/>
          </p:nvPr>
        </p:nvSpPr>
        <p:spPr/>
        <p:txBody>
          <a:bodyPr/>
          <a:lstStyle/>
          <a:p>
            <a:fld id="{7BA7D281-8065-4C86-84F5-58F4C741CE32}" type="datetimeFigureOut">
              <a:rPr lang="en-GB" smtClean="0"/>
              <a:t>25/11/2025</a:t>
            </a:fld>
            <a:endParaRPr lang="en-GB" dirty="0"/>
          </a:p>
        </p:txBody>
      </p:sp>
      <p:sp>
        <p:nvSpPr>
          <p:cNvPr id="8" name="Footer Placeholder 7">
            <a:extLst>
              <a:ext uri="{FF2B5EF4-FFF2-40B4-BE49-F238E27FC236}">
                <a16:creationId xmlns:a16="http://schemas.microsoft.com/office/drawing/2014/main" id="{651B08CC-0BAE-4F33-1602-99E0C7FEA4C5}"/>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AF0E053A-FE2A-99B2-2577-C40C6A776A35}"/>
              </a:ext>
            </a:extLst>
          </p:cNvPr>
          <p:cNvSpPr>
            <a:spLocks noGrp="1"/>
          </p:cNvSpPr>
          <p:nvPr>
            <p:ph type="sldNum" sz="quarter" idx="12"/>
          </p:nvPr>
        </p:nvSpPr>
        <p:spPr/>
        <p:txBody>
          <a:bodyPr/>
          <a:lstStyle/>
          <a:p>
            <a:fld id="{79792562-D6D4-4ACB-BA22-C4FFFF76CB2B}" type="slidenum">
              <a:rPr lang="en-GB" smtClean="0"/>
              <a:t>‹#›</a:t>
            </a:fld>
            <a:endParaRPr lang="en-GB" dirty="0"/>
          </a:p>
        </p:txBody>
      </p:sp>
    </p:spTree>
    <p:extLst>
      <p:ext uri="{BB962C8B-B14F-4D97-AF65-F5344CB8AC3E}">
        <p14:creationId xmlns:p14="http://schemas.microsoft.com/office/powerpoint/2010/main" val="4201172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A27B6-0919-FA51-817D-1DCA6AF48CB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2F9439D-ECA0-BE6B-B038-3AC0A926493D}"/>
              </a:ext>
            </a:extLst>
          </p:cNvPr>
          <p:cNvSpPr>
            <a:spLocks noGrp="1"/>
          </p:cNvSpPr>
          <p:nvPr>
            <p:ph type="dt" sz="half" idx="10"/>
          </p:nvPr>
        </p:nvSpPr>
        <p:spPr/>
        <p:txBody>
          <a:bodyPr/>
          <a:lstStyle/>
          <a:p>
            <a:fld id="{7BA7D281-8065-4C86-84F5-58F4C741CE32}" type="datetimeFigureOut">
              <a:rPr lang="en-GB" smtClean="0"/>
              <a:t>25/11/2025</a:t>
            </a:fld>
            <a:endParaRPr lang="en-GB" dirty="0"/>
          </a:p>
        </p:txBody>
      </p:sp>
      <p:sp>
        <p:nvSpPr>
          <p:cNvPr id="4" name="Footer Placeholder 3">
            <a:extLst>
              <a:ext uri="{FF2B5EF4-FFF2-40B4-BE49-F238E27FC236}">
                <a16:creationId xmlns:a16="http://schemas.microsoft.com/office/drawing/2014/main" id="{DCE56926-72C0-7916-2D31-C6084704B8F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9C707E40-A7F7-4080-4125-D9C5AC0CB1FD}"/>
              </a:ext>
            </a:extLst>
          </p:cNvPr>
          <p:cNvSpPr>
            <a:spLocks noGrp="1"/>
          </p:cNvSpPr>
          <p:nvPr>
            <p:ph type="sldNum" sz="quarter" idx="12"/>
          </p:nvPr>
        </p:nvSpPr>
        <p:spPr/>
        <p:txBody>
          <a:bodyPr/>
          <a:lstStyle/>
          <a:p>
            <a:fld id="{79792562-D6D4-4ACB-BA22-C4FFFF76CB2B}" type="slidenum">
              <a:rPr lang="en-GB" smtClean="0"/>
              <a:t>‹#›</a:t>
            </a:fld>
            <a:endParaRPr lang="en-GB" dirty="0"/>
          </a:p>
        </p:txBody>
      </p:sp>
    </p:spTree>
    <p:extLst>
      <p:ext uri="{BB962C8B-B14F-4D97-AF65-F5344CB8AC3E}">
        <p14:creationId xmlns:p14="http://schemas.microsoft.com/office/powerpoint/2010/main" val="4048158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6E6101-E1B0-FABF-13CF-3157F346F870}"/>
              </a:ext>
            </a:extLst>
          </p:cNvPr>
          <p:cNvSpPr>
            <a:spLocks noGrp="1"/>
          </p:cNvSpPr>
          <p:nvPr>
            <p:ph type="dt" sz="half" idx="10"/>
          </p:nvPr>
        </p:nvSpPr>
        <p:spPr/>
        <p:txBody>
          <a:bodyPr/>
          <a:lstStyle/>
          <a:p>
            <a:fld id="{7BA7D281-8065-4C86-84F5-58F4C741CE32}" type="datetimeFigureOut">
              <a:rPr lang="en-GB" smtClean="0"/>
              <a:t>25/11/2025</a:t>
            </a:fld>
            <a:endParaRPr lang="en-GB" dirty="0"/>
          </a:p>
        </p:txBody>
      </p:sp>
      <p:sp>
        <p:nvSpPr>
          <p:cNvPr id="3" name="Footer Placeholder 2">
            <a:extLst>
              <a:ext uri="{FF2B5EF4-FFF2-40B4-BE49-F238E27FC236}">
                <a16:creationId xmlns:a16="http://schemas.microsoft.com/office/drawing/2014/main" id="{7391CE9B-DDB4-8045-237F-149D0CD87CF0}"/>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D337CAF2-1B7D-C9D4-39D5-45141FC46499}"/>
              </a:ext>
            </a:extLst>
          </p:cNvPr>
          <p:cNvSpPr>
            <a:spLocks noGrp="1"/>
          </p:cNvSpPr>
          <p:nvPr>
            <p:ph type="sldNum" sz="quarter" idx="12"/>
          </p:nvPr>
        </p:nvSpPr>
        <p:spPr/>
        <p:txBody>
          <a:bodyPr/>
          <a:lstStyle/>
          <a:p>
            <a:fld id="{79792562-D6D4-4ACB-BA22-C4FFFF76CB2B}" type="slidenum">
              <a:rPr lang="en-GB" smtClean="0"/>
              <a:t>‹#›</a:t>
            </a:fld>
            <a:endParaRPr lang="en-GB" dirty="0"/>
          </a:p>
        </p:txBody>
      </p:sp>
    </p:spTree>
    <p:extLst>
      <p:ext uri="{BB962C8B-B14F-4D97-AF65-F5344CB8AC3E}">
        <p14:creationId xmlns:p14="http://schemas.microsoft.com/office/powerpoint/2010/main" val="1577914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6F545-AF80-B61A-AE35-873390466A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8DD4EEC-2EF7-D313-3D83-AD96BC0796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620A41F-E3A9-4B9A-1F90-E79E1D0E4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183FEB-948E-EADA-E039-CBC498466F94}"/>
              </a:ext>
            </a:extLst>
          </p:cNvPr>
          <p:cNvSpPr>
            <a:spLocks noGrp="1"/>
          </p:cNvSpPr>
          <p:nvPr>
            <p:ph type="dt" sz="half" idx="10"/>
          </p:nvPr>
        </p:nvSpPr>
        <p:spPr/>
        <p:txBody>
          <a:bodyPr/>
          <a:lstStyle/>
          <a:p>
            <a:fld id="{7BA7D281-8065-4C86-84F5-58F4C741CE32}" type="datetimeFigureOut">
              <a:rPr lang="en-GB" smtClean="0"/>
              <a:t>25/11/2025</a:t>
            </a:fld>
            <a:endParaRPr lang="en-GB" dirty="0"/>
          </a:p>
        </p:txBody>
      </p:sp>
      <p:sp>
        <p:nvSpPr>
          <p:cNvPr id="6" name="Footer Placeholder 5">
            <a:extLst>
              <a:ext uri="{FF2B5EF4-FFF2-40B4-BE49-F238E27FC236}">
                <a16:creationId xmlns:a16="http://schemas.microsoft.com/office/drawing/2014/main" id="{FCB1A17B-1243-41CA-08D6-09CFB7F2E6A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093403D-ED24-52E3-6823-FDD9F9841612}"/>
              </a:ext>
            </a:extLst>
          </p:cNvPr>
          <p:cNvSpPr>
            <a:spLocks noGrp="1"/>
          </p:cNvSpPr>
          <p:nvPr>
            <p:ph type="sldNum" sz="quarter" idx="12"/>
          </p:nvPr>
        </p:nvSpPr>
        <p:spPr/>
        <p:txBody>
          <a:bodyPr/>
          <a:lstStyle/>
          <a:p>
            <a:fld id="{79792562-D6D4-4ACB-BA22-C4FFFF76CB2B}" type="slidenum">
              <a:rPr lang="en-GB" smtClean="0"/>
              <a:t>‹#›</a:t>
            </a:fld>
            <a:endParaRPr lang="en-GB" dirty="0"/>
          </a:p>
        </p:txBody>
      </p:sp>
    </p:spTree>
    <p:extLst>
      <p:ext uri="{BB962C8B-B14F-4D97-AF65-F5344CB8AC3E}">
        <p14:creationId xmlns:p14="http://schemas.microsoft.com/office/powerpoint/2010/main" val="1874072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53A1E-625D-A5A6-CECD-47CD3E3E37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4F5C300-707D-F36D-21E1-E4D06241A2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3823E04E-7C6A-4340-E158-430E8076C9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8DDE6C-0483-097A-3E8F-853A892ED95B}"/>
              </a:ext>
            </a:extLst>
          </p:cNvPr>
          <p:cNvSpPr>
            <a:spLocks noGrp="1"/>
          </p:cNvSpPr>
          <p:nvPr>
            <p:ph type="dt" sz="half" idx="10"/>
          </p:nvPr>
        </p:nvSpPr>
        <p:spPr/>
        <p:txBody>
          <a:bodyPr/>
          <a:lstStyle/>
          <a:p>
            <a:fld id="{7BA7D281-8065-4C86-84F5-58F4C741CE32}" type="datetimeFigureOut">
              <a:rPr lang="en-GB" smtClean="0"/>
              <a:t>25/11/2025</a:t>
            </a:fld>
            <a:endParaRPr lang="en-GB" dirty="0"/>
          </a:p>
        </p:txBody>
      </p:sp>
      <p:sp>
        <p:nvSpPr>
          <p:cNvPr id="6" name="Footer Placeholder 5">
            <a:extLst>
              <a:ext uri="{FF2B5EF4-FFF2-40B4-BE49-F238E27FC236}">
                <a16:creationId xmlns:a16="http://schemas.microsoft.com/office/drawing/2014/main" id="{555F7476-00A6-6048-1E0A-348B2A07EE3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B893502-3BD3-43C3-D22E-7F542E714530}"/>
              </a:ext>
            </a:extLst>
          </p:cNvPr>
          <p:cNvSpPr>
            <a:spLocks noGrp="1"/>
          </p:cNvSpPr>
          <p:nvPr>
            <p:ph type="sldNum" sz="quarter" idx="12"/>
          </p:nvPr>
        </p:nvSpPr>
        <p:spPr/>
        <p:txBody>
          <a:bodyPr/>
          <a:lstStyle/>
          <a:p>
            <a:fld id="{79792562-D6D4-4ACB-BA22-C4FFFF76CB2B}" type="slidenum">
              <a:rPr lang="en-GB" smtClean="0"/>
              <a:t>‹#›</a:t>
            </a:fld>
            <a:endParaRPr lang="en-GB" dirty="0"/>
          </a:p>
        </p:txBody>
      </p:sp>
    </p:spTree>
    <p:extLst>
      <p:ext uri="{BB962C8B-B14F-4D97-AF65-F5344CB8AC3E}">
        <p14:creationId xmlns:p14="http://schemas.microsoft.com/office/powerpoint/2010/main" val="2991395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584911-1ED2-D1F5-8C49-5951BF1976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55F896A-9225-44AA-305E-102779DB96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5074DA-49AD-795E-37F0-6FA6913793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BA7D281-8065-4C86-84F5-58F4C741CE32}" type="datetimeFigureOut">
              <a:rPr lang="en-GB" smtClean="0"/>
              <a:t>25/11/2025</a:t>
            </a:fld>
            <a:endParaRPr lang="en-GB" dirty="0"/>
          </a:p>
        </p:txBody>
      </p:sp>
      <p:sp>
        <p:nvSpPr>
          <p:cNvPr id="5" name="Footer Placeholder 4">
            <a:extLst>
              <a:ext uri="{FF2B5EF4-FFF2-40B4-BE49-F238E27FC236}">
                <a16:creationId xmlns:a16="http://schemas.microsoft.com/office/drawing/2014/main" id="{37EFC580-55DA-D74C-AF1E-BA430E2C1E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dirty="0"/>
          </a:p>
        </p:txBody>
      </p:sp>
      <p:sp>
        <p:nvSpPr>
          <p:cNvPr id="6" name="Slide Number Placeholder 5">
            <a:extLst>
              <a:ext uri="{FF2B5EF4-FFF2-40B4-BE49-F238E27FC236}">
                <a16:creationId xmlns:a16="http://schemas.microsoft.com/office/drawing/2014/main" id="{8E45026F-9884-9695-4027-F19B07A57E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9792562-D6D4-4ACB-BA22-C4FFFF76CB2B}" type="slidenum">
              <a:rPr lang="en-GB" smtClean="0"/>
              <a:t>‹#›</a:t>
            </a:fld>
            <a:endParaRPr lang="en-GB" dirty="0"/>
          </a:p>
        </p:txBody>
      </p:sp>
    </p:spTree>
    <p:extLst>
      <p:ext uri="{BB962C8B-B14F-4D97-AF65-F5344CB8AC3E}">
        <p14:creationId xmlns:p14="http://schemas.microsoft.com/office/powerpoint/2010/main" val="3260407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mailto:craig@siliconglen.com" TargetMode="External"/><Relationship Id="rId4" Type="http://schemas.openxmlformats.org/officeDocument/2006/relationships/hyperlink" Target="http://www.craigcockburn.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hyperlink" Target="https://dx.doi.org/10.2139/ssrn.5525340" TargetMode="Externa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16.jpeg"/><Relationship Id="rId4" Type="http://schemas.openxmlformats.org/officeDocument/2006/relationships/diagramData" Target="../diagrams/data1.xml"/><Relationship Id="rId9" Type="http://schemas.openxmlformats.org/officeDocument/2006/relationships/image" Target="../media/image15.png"/></Relationships>
</file>

<file path=ppt/slides/_rels/slide32.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6.jpeg"/><Relationship Id="rId7" Type="http://schemas.openxmlformats.org/officeDocument/2006/relationships/diagramQuickStyle" Target="../diagrams/quickStyle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18.jpeg"/><Relationship Id="rId4" Type="http://schemas.openxmlformats.org/officeDocument/2006/relationships/image" Target="../media/image17.jpeg"/><Relationship Id="rId9" Type="http://schemas.microsoft.com/office/2007/relationships/diagramDrawing" Target="../diagrams/drawing2.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22.sv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8" Type="http://schemas.openxmlformats.org/officeDocument/2006/relationships/hyperlink" Target="https://dx.doi.org/10.2139/ssrn.5525340" TargetMode="External"/><Relationship Id="rId3" Type="http://schemas.openxmlformats.org/officeDocument/2006/relationships/image" Target="../media/image6.jpeg"/><Relationship Id="rId7"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www.ssrn.com/author=7847528" TargetMode="External"/><Relationship Id="rId5" Type="http://schemas.openxmlformats.org/officeDocument/2006/relationships/hyperlink" Target="http://linkedin.com/in/vshabad" TargetMode="External"/><Relationship Id="rId4" Type="http://schemas.openxmlformats.org/officeDocument/2006/relationships/hyperlink" Target="mailto:vshabad@vshabad.com"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47914-2E7F-4048-93EE-20382443C96C}"/>
              </a:ext>
            </a:extLst>
          </p:cNvPr>
          <p:cNvSpPr>
            <a:spLocks noGrp="1"/>
          </p:cNvSpPr>
          <p:nvPr>
            <p:ph type="ctrTitle"/>
          </p:nvPr>
        </p:nvSpPr>
        <p:spPr>
          <a:xfrm>
            <a:off x="642244" y="330201"/>
            <a:ext cx="7618078" cy="2792757"/>
          </a:xfrm>
        </p:spPr>
        <p:txBody>
          <a:bodyPr>
            <a:normAutofit fontScale="90000"/>
          </a:bodyPr>
          <a:lstStyle/>
          <a:p>
            <a:br>
              <a:rPr lang="en-GB" dirty="0">
                <a:solidFill>
                  <a:schemeClr val="accent1"/>
                </a:solidFill>
              </a:rPr>
            </a:br>
            <a:r>
              <a:rPr lang="en-GB" dirty="0">
                <a:solidFill>
                  <a:schemeClr val="accent1"/>
                </a:solidFill>
              </a:rPr>
              <a:t>BCS ITLF Symposium: Suggested Topic Priority for 2026</a:t>
            </a:r>
          </a:p>
        </p:txBody>
      </p:sp>
      <p:sp>
        <p:nvSpPr>
          <p:cNvPr id="3" name="Subtitle 2">
            <a:extLst>
              <a:ext uri="{FF2B5EF4-FFF2-40B4-BE49-F238E27FC236}">
                <a16:creationId xmlns:a16="http://schemas.microsoft.com/office/drawing/2014/main" id="{75B3806E-BE43-6A51-D6BA-944FBA17B074}"/>
              </a:ext>
            </a:extLst>
          </p:cNvPr>
          <p:cNvSpPr>
            <a:spLocks noGrp="1"/>
          </p:cNvSpPr>
          <p:nvPr>
            <p:ph type="subTitle" idx="1"/>
          </p:nvPr>
        </p:nvSpPr>
        <p:spPr>
          <a:xfrm>
            <a:off x="1177462" y="3429000"/>
            <a:ext cx="6757849" cy="2067145"/>
          </a:xfrm>
        </p:spPr>
        <p:txBody>
          <a:bodyPr>
            <a:noAutofit/>
          </a:bodyPr>
          <a:lstStyle/>
          <a:p>
            <a:endParaRPr lang="en-GB" sz="2800" dirty="0"/>
          </a:p>
          <a:p>
            <a:r>
              <a:rPr lang="en-GB" sz="2800" dirty="0"/>
              <a:t>Chair: Kevin Eagles</a:t>
            </a:r>
          </a:p>
        </p:txBody>
      </p:sp>
      <p:pic>
        <p:nvPicPr>
          <p:cNvPr id="9" name="Picture 2" descr="The Cyber Security and Resilience Bill - what it means for IT Leaders">
            <a:extLst>
              <a:ext uri="{FF2B5EF4-FFF2-40B4-BE49-F238E27FC236}">
                <a16:creationId xmlns:a16="http://schemas.microsoft.com/office/drawing/2014/main" id="{33DDC312-E652-F49F-F997-FFC14DC068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8209" y="5067300"/>
            <a:ext cx="2497330" cy="124866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black and white logo&#10;&#10;AI-generated content may be incorrect.">
            <a:extLst>
              <a:ext uri="{FF2B5EF4-FFF2-40B4-BE49-F238E27FC236}">
                <a16:creationId xmlns:a16="http://schemas.microsoft.com/office/drawing/2014/main" id="{4898A521-6D03-1318-00BA-6D1B42ED63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8698" y="330201"/>
            <a:ext cx="2668120" cy="1153366"/>
          </a:xfrm>
          <a:prstGeom prst="rect">
            <a:avLst/>
          </a:prstGeom>
        </p:spPr>
      </p:pic>
      <p:sp>
        <p:nvSpPr>
          <p:cNvPr id="11" name="TextBox 10">
            <a:extLst>
              <a:ext uri="{FF2B5EF4-FFF2-40B4-BE49-F238E27FC236}">
                <a16:creationId xmlns:a16="http://schemas.microsoft.com/office/drawing/2014/main" id="{4DF01D73-E5B3-775E-143E-5100FA5B1D6F}"/>
              </a:ext>
            </a:extLst>
          </p:cNvPr>
          <p:cNvSpPr txBox="1"/>
          <p:nvPr/>
        </p:nvSpPr>
        <p:spPr>
          <a:xfrm>
            <a:off x="8387255" y="2479040"/>
            <a:ext cx="3508284" cy="954107"/>
          </a:xfrm>
          <a:prstGeom prst="rect">
            <a:avLst/>
          </a:prstGeom>
          <a:noFill/>
        </p:spPr>
        <p:txBody>
          <a:bodyPr wrap="square" rtlCol="0">
            <a:spAutoFit/>
          </a:bodyPr>
          <a:lstStyle/>
          <a:p>
            <a:pPr algn="ctr"/>
            <a:r>
              <a:rPr lang="en-GB" sz="2800" b="1" dirty="0"/>
              <a:t>Symposium</a:t>
            </a:r>
          </a:p>
          <a:p>
            <a:r>
              <a:rPr lang="en-GB" sz="2800" dirty="0"/>
              <a:t>13</a:t>
            </a:r>
            <a:r>
              <a:rPr lang="en-GB" sz="2800" baseline="30000" dirty="0"/>
              <a:t>th</a:t>
            </a:r>
            <a:r>
              <a:rPr lang="en-GB" sz="2800" dirty="0"/>
              <a:t> November 2025</a:t>
            </a:r>
          </a:p>
        </p:txBody>
      </p:sp>
    </p:spTree>
    <p:extLst>
      <p:ext uri="{BB962C8B-B14F-4D97-AF65-F5344CB8AC3E}">
        <p14:creationId xmlns:p14="http://schemas.microsoft.com/office/powerpoint/2010/main" val="3516866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F9DD01-291C-7749-2C56-709F8403D8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AC2CFB-21A8-FB8C-4604-CFDF4F334C17}"/>
              </a:ext>
            </a:extLst>
          </p:cNvPr>
          <p:cNvSpPr>
            <a:spLocks noGrp="1"/>
          </p:cNvSpPr>
          <p:nvPr>
            <p:ph type="title"/>
          </p:nvPr>
        </p:nvSpPr>
        <p:spPr/>
        <p:txBody>
          <a:bodyPr/>
          <a:lstStyle/>
          <a:p>
            <a:r>
              <a:rPr lang="en-GB" dirty="0">
                <a:solidFill>
                  <a:schemeClr val="accent1"/>
                </a:solidFill>
              </a:rPr>
              <a:t>Decision making in business</a:t>
            </a:r>
          </a:p>
        </p:txBody>
      </p:sp>
      <p:grpSp>
        <p:nvGrpSpPr>
          <p:cNvPr id="13" name="Group 12">
            <a:extLst>
              <a:ext uri="{FF2B5EF4-FFF2-40B4-BE49-F238E27FC236}">
                <a16:creationId xmlns:a16="http://schemas.microsoft.com/office/drawing/2014/main" id="{E1294C73-5625-4B68-9A05-FA94E844184D}"/>
              </a:ext>
            </a:extLst>
          </p:cNvPr>
          <p:cNvGrpSpPr/>
          <p:nvPr/>
        </p:nvGrpSpPr>
        <p:grpSpPr>
          <a:xfrm>
            <a:off x="9308698" y="330201"/>
            <a:ext cx="2668120" cy="5985764"/>
            <a:chOff x="9308698" y="330201"/>
            <a:chExt cx="2668120" cy="5985764"/>
          </a:xfrm>
        </p:grpSpPr>
        <p:pic>
          <p:nvPicPr>
            <p:cNvPr id="14" name="Picture 2" descr="The Cyber Security and Resilience Bill - what it means for IT Leaders">
              <a:extLst>
                <a:ext uri="{FF2B5EF4-FFF2-40B4-BE49-F238E27FC236}">
                  <a16:creationId xmlns:a16="http://schemas.microsoft.com/office/drawing/2014/main" id="{BEE34207-C582-DCC0-F450-6473811565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8209" y="5067300"/>
              <a:ext cx="2497330" cy="124866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black and white logo&#10;&#10;AI-generated content may be incorrect.">
              <a:extLst>
                <a:ext uri="{FF2B5EF4-FFF2-40B4-BE49-F238E27FC236}">
                  <a16:creationId xmlns:a16="http://schemas.microsoft.com/office/drawing/2014/main" id="{02EC64D2-D14C-7376-3D89-A5EB7C69E7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8698" y="330201"/>
              <a:ext cx="2668120" cy="1153366"/>
            </a:xfrm>
            <a:prstGeom prst="rect">
              <a:avLst/>
            </a:prstGeom>
          </p:spPr>
        </p:pic>
      </p:grpSp>
      <p:sp>
        <p:nvSpPr>
          <p:cNvPr id="4" name="TextBox 3">
            <a:extLst>
              <a:ext uri="{FF2B5EF4-FFF2-40B4-BE49-F238E27FC236}">
                <a16:creationId xmlns:a16="http://schemas.microsoft.com/office/drawing/2014/main" id="{6111BFE8-E028-A952-5E09-FF32D6F7963A}"/>
              </a:ext>
            </a:extLst>
          </p:cNvPr>
          <p:cNvSpPr txBox="1"/>
          <p:nvPr/>
        </p:nvSpPr>
        <p:spPr>
          <a:xfrm>
            <a:off x="9308698" y="2479040"/>
            <a:ext cx="2883301" cy="830997"/>
          </a:xfrm>
          <a:prstGeom prst="rect">
            <a:avLst/>
          </a:prstGeom>
          <a:noFill/>
        </p:spPr>
        <p:txBody>
          <a:bodyPr wrap="square" rtlCol="0">
            <a:spAutoFit/>
          </a:bodyPr>
          <a:lstStyle/>
          <a:p>
            <a:pPr algn="ctr"/>
            <a:r>
              <a:rPr lang="en-GB" sz="2400" b="1" dirty="0"/>
              <a:t>Symposium</a:t>
            </a:r>
          </a:p>
          <a:p>
            <a:r>
              <a:rPr lang="en-GB" sz="2400" dirty="0"/>
              <a:t>13</a:t>
            </a:r>
            <a:r>
              <a:rPr lang="en-GB" sz="2400" baseline="30000" dirty="0"/>
              <a:t>th</a:t>
            </a:r>
            <a:r>
              <a:rPr lang="en-GB" sz="2400" dirty="0"/>
              <a:t> November 2025</a:t>
            </a:r>
          </a:p>
        </p:txBody>
      </p:sp>
      <p:pic>
        <p:nvPicPr>
          <p:cNvPr id="1026" name="Picture 2">
            <a:extLst>
              <a:ext uri="{FF2B5EF4-FFF2-40B4-BE49-F238E27FC236}">
                <a16:creationId xmlns:a16="http://schemas.microsoft.com/office/drawing/2014/main" id="{D3AFDFE9-3097-E346-AC0E-B6723EEB43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3713" y="1409996"/>
            <a:ext cx="6751803" cy="5229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4625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CFE09-F3A6-6A7F-D05F-E20EF706C4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7140A6-D957-A11A-5C42-4489212B599D}"/>
              </a:ext>
            </a:extLst>
          </p:cNvPr>
          <p:cNvSpPr>
            <a:spLocks noGrp="1"/>
          </p:cNvSpPr>
          <p:nvPr>
            <p:ph type="title"/>
          </p:nvPr>
        </p:nvSpPr>
        <p:spPr>
          <a:xfrm>
            <a:off x="838200" y="144415"/>
            <a:ext cx="10515600" cy="1325563"/>
          </a:xfrm>
        </p:spPr>
        <p:txBody>
          <a:bodyPr/>
          <a:lstStyle/>
          <a:p>
            <a:r>
              <a:rPr lang="en-GB" dirty="0">
                <a:solidFill>
                  <a:schemeClr val="accent1"/>
                </a:solidFill>
              </a:rPr>
              <a:t>Decision making in business</a:t>
            </a:r>
          </a:p>
        </p:txBody>
      </p:sp>
      <p:grpSp>
        <p:nvGrpSpPr>
          <p:cNvPr id="13" name="Group 12">
            <a:extLst>
              <a:ext uri="{FF2B5EF4-FFF2-40B4-BE49-F238E27FC236}">
                <a16:creationId xmlns:a16="http://schemas.microsoft.com/office/drawing/2014/main" id="{4DBA840C-80BC-5C3C-2172-835FC2E7BF58}"/>
              </a:ext>
            </a:extLst>
          </p:cNvPr>
          <p:cNvGrpSpPr/>
          <p:nvPr/>
        </p:nvGrpSpPr>
        <p:grpSpPr>
          <a:xfrm>
            <a:off x="9308698" y="330201"/>
            <a:ext cx="2668120" cy="5985764"/>
            <a:chOff x="9308698" y="330201"/>
            <a:chExt cx="2668120" cy="5985764"/>
          </a:xfrm>
        </p:grpSpPr>
        <p:pic>
          <p:nvPicPr>
            <p:cNvPr id="14" name="Picture 2" descr="The Cyber Security and Resilience Bill - what it means for IT Leaders">
              <a:extLst>
                <a:ext uri="{FF2B5EF4-FFF2-40B4-BE49-F238E27FC236}">
                  <a16:creationId xmlns:a16="http://schemas.microsoft.com/office/drawing/2014/main" id="{5C87DC56-8D9B-3758-76C1-4F409379E7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8209" y="5067300"/>
              <a:ext cx="2497330" cy="124866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black and white logo&#10;&#10;AI-generated content may be incorrect.">
              <a:extLst>
                <a:ext uri="{FF2B5EF4-FFF2-40B4-BE49-F238E27FC236}">
                  <a16:creationId xmlns:a16="http://schemas.microsoft.com/office/drawing/2014/main" id="{A688A71C-2515-C782-0480-D2BE585E94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8698" y="330201"/>
              <a:ext cx="2668120" cy="1153366"/>
            </a:xfrm>
            <a:prstGeom prst="rect">
              <a:avLst/>
            </a:prstGeom>
          </p:spPr>
        </p:pic>
      </p:grpSp>
      <p:sp>
        <p:nvSpPr>
          <p:cNvPr id="4" name="TextBox 3">
            <a:extLst>
              <a:ext uri="{FF2B5EF4-FFF2-40B4-BE49-F238E27FC236}">
                <a16:creationId xmlns:a16="http://schemas.microsoft.com/office/drawing/2014/main" id="{1D348593-3420-30AD-D9A5-64ABE229F514}"/>
              </a:ext>
            </a:extLst>
          </p:cNvPr>
          <p:cNvSpPr txBox="1"/>
          <p:nvPr/>
        </p:nvSpPr>
        <p:spPr>
          <a:xfrm>
            <a:off x="9308698" y="2479040"/>
            <a:ext cx="2883301" cy="830997"/>
          </a:xfrm>
          <a:prstGeom prst="rect">
            <a:avLst/>
          </a:prstGeom>
          <a:noFill/>
        </p:spPr>
        <p:txBody>
          <a:bodyPr wrap="square" rtlCol="0">
            <a:spAutoFit/>
          </a:bodyPr>
          <a:lstStyle/>
          <a:p>
            <a:pPr algn="ctr"/>
            <a:r>
              <a:rPr lang="en-GB" sz="2400" b="1" dirty="0"/>
              <a:t>Symposium</a:t>
            </a:r>
          </a:p>
          <a:p>
            <a:r>
              <a:rPr lang="en-GB" sz="2400" dirty="0"/>
              <a:t>13</a:t>
            </a:r>
            <a:r>
              <a:rPr lang="en-GB" sz="2400" baseline="30000" dirty="0"/>
              <a:t>th</a:t>
            </a:r>
            <a:r>
              <a:rPr lang="en-GB" sz="2400" dirty="0"/>
              <a:t> November 2025</a:t>
            </a:r>
          </a:p>
        </p:txBody>
      </p:sp>
      <p:pic>
        <p:nvPicPr>
          <p:cNvPr id="2050" name="Picture 1">
            <a:extLst>
              <a:ext uri="{FF2B5EF4-FFF2-40B4-BE49-F238E27FC236}">
                <a16:creationId xmlns:a16="http://schemas.microsoft.com/office/drawing/2014/main" id="{5A94FA9A-14AA-518C-EB87-C669FF6C86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183" y="956441"/>
            <a:ext cx="9012900" cy="5728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9714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257A1-EB7E-7283-7CE5-6C77100D3FB3}"/>
              </a:ext>
            </a:extLst>
          </p:cNvPr>
          <p:cNvSpPr>
            <a:spLocks noGrp="1"/>
          </p:cNvSpPr>
          <p:nvPr>
            <p:ph type="title"/>
          </p:nvPr>
        </p:nvSpPr>
        <p:spPr/>
        <p:txBody>
          <a:bodyPr/>
          <a:lstStyle/>
          <a:p>
            <a:r>
              <a:rPr lang="en-GB" dirty="0">
                <a:solidFill>
                  <a:schemeClr val="accent1"/>
                </a:solidFill>
              </a:rPr>
              <a:t>Decision making in business</a:t>
            </a:r>
          </a:p>
        </p:txBody>
      </p:sp>
      <p:sp>
        <p:nvSpPr>
          <p:cNvPr id="3" name="Content Placeholder 2">
            <a:extLst>
              <a:ext uri="{FF2B5EF4-FFF2-40B4-BE49-F238E27FC236}">
                <a16:creationId xmlns:a16="http://schemas.microsoft.com/office/drawing/2014/main" id="{CD8B013B-E543-4931-3541-D865FCACB4F3}"/>
              </a:ext>
            </a:extLst>
          </p:cNvPr>
          <p:cNvSpPr>
            <a:spLocks noGrp="1"/>
          </p:cNvSpPr>
          <p:nvPr>
            <p:ph idx="1"/>
          </p:nvPr>
        </p:nvSpPr>
        <p:spPr>
          <a:xfrm>
            <a:off x="838200" y="1825625"/>
            <a:ext cx="8470498" cy="4351338"/>
          </a:xfrm>
        </p:spPr>
        <p:txBody>
          <a:bodyPr>
            <a:normAutofit/>
          </a:bodyPr>
          <a:lstStyle/>
          <a:p>
            <a:r>
              <a:rPr lang="en-GB" dirty="0"/>
              <a:t>What is critical thinking, history and applications</a:t>
            </a:r>
          </a:p>
          <a:p>
            <a:r>
              <a:rPr lang="en-GB" dirty="0"/>
              <a:t>How it has been adapted to business</a:t>
            </a:r>
          </a:p>
          <a:p>
            <a:r>
              <a:rPr lang="en-GB" dirty="0"/>
              <a:t>How it works</a:t>
            </a:r>
          </a:p>
          <a:p>
            <a:r>
              <a:rPr lang="en-GB" dirty="0"/>
              <a:t>Why it matters</a:t>
            </a:r>
          </a:p>
          <a:p>
            <a:r>
              <a:rPr lang="en-GB" dirty="0"/>
              <a:t>Feedback and praise from business leaders</a:t>
            </a:r>
          </a:p>
          <a:p>
            <a:r>
              <a:rPr lang="en-GB" dirty="0"/>
              <a:t>A few practices</a:t>
            </a:r>
          </a:p>
          <a:p>
            <a:r>
              <a:rPr lang="en-GB" dirty="0"/>
              <a:t>My experience in this field</a:t>
            </a:r>
          </a:p>
          <a:p>
            <a:r>
              <a:rPr lang="en-GB" dirty="0"/>
              <a:t>How can you get started?</a:t>
            </a:r>
          </a:p>
          <a:p>
            <a:endParaRPr lang="en-GB" dirty="0">
              <a:highlight>
                <a:srgbClr val="FFFF00"/>
              </a:highlight>
            </a:endParaRPr>
          </a:p>
          <a:p>
            <a:endParaRPr lang="en-GB" dirty="0">
              <a:highlight>
                <a:srgbClr val="FFFF00"/>
              </a:highlight>
            </a:endParaRPr>
          </a:p>
          <a:p>
            <a:pPr lvl="1"/>
            <a:endParaRPr lang="en-GB" dirty="0"/>
          </a:p>
        </p:txBody>
      </p:sp>
      <p:grpSp>
        <p:nvGrpSpPr>
          <p:cNvPr id="13" name="Group 12">
            <a:extLst>
              <a:ext uri="{FF2B5EF4-FFF2-40B4-BE49-F238E27FC236}">
                <a16:creationId xmlns:a16="http://schemas.microsoft.com/office/drawing/2014/main" id="{C0D80D99-70BA-B7DE-6C37-46BB0087F256}"/>
              </a:ext>
            </a:extLst>
          </p:cNvPr>
          <p:cNvGrpSpPr/>
          <p:nvPr/>
        </p:nvGrpSpPr>
        <p:grpSpPr>
          <a:xfrm>
            <a:off x="9308698" y="330201"/>
            <a:ext cx="2668120" cy="5985764"/>
            <a:chOff x="9308698" y="330201"/>
            <a:chExt cx="2668120" cy="5985764"/>
          </a:xfrm>
        </p:grpSpPr>
        <p:pic>
          <p:nvPicPr>
            <p:cNvPr id="14" name="Picture 2" descr="The Cyber Security and Resilience Bill - what it means for IT Leaders">
              <a:extLst>
                <a:ext uri="{FF2B5EF4-FFF2-40B4-BE49-F238E27FC236}">
                  <a16:creationId xmlns:a16="http://schemas.microsoft.com/office/drawing/2014/main" id="{8AB233B0-6A2A-3EF7-D6B5-2F877CF5D4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8209" y="5067300"/>
              <a:ext cx="2497330" cy="124866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black and white logo&#10;&#10;AI-generated content may be incorrect.">
              <a:extLst>
                <a:ext uri="{FF2B5EF4-FFF2-40B4-BE49-F238E27FC236}">
                  <a16:creationId xmlns:a16="http://schemas.microsoft.com/office/drawing/2014/main" id="{C794512E-675B-085F-49F7-9D51926DB8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8698" y="330201"/>
              <a:ext cx="2668120" cy="1153366"/>
            </a:xfrm>
            <a:prstGeom prst="rect">
              <a:avLst/>
            </a:prstGeom>
          </p:spPr>
        </p:pic>
      </p:grpSp>
      <p:sp>
        <p:nvSpPr>
          <p:cNvPr id="4" name="TextBox 3">
            <a:extLst>
              <a:ext uri="{FF2B5EF4-FFF2-40B4-BE49-F238E27FC236}">
                <a16:creationId xmlns:a16="http://schemas.microsoft.com/office/drawing/2014/main" id="{BA34E398-A037-6AB7-191D-9E91F7B3A610}"/>
              </a:ext>
            </a:extLst>
          </p:cNvPr>
          <p:cNvSpPr txBox="1"/>
          <p:nvPr/>
        </p:nvSpPr>
        <p:spPr>
          <a:xfrm>
            <a:off x="9308698" y="2479040"/>
            <a:ext cx="2883301" cy="830997"/>
          </a:xfrm>
          <a:prstGeom prst="rect">
            <a:avLst/>
          </a:prstGeom>
          <a:noFill/>
        </p:spPr>
        <p:txBody>
          <a:bodyPr wrap="square" rtlCol="0">
            <a:spAutoFit/>
          </a:bodyPr>
          <a:lstStyle/>
          <a:p>
            <a:pPr algn="ctr"/>
            <a:r>
              <a:rPr lang="en-GB" sz="2400" b="1" dirty="0"/>
              <a:t>Symposium</a:t>
            </a:r>
          </a:p>
          <a:p>
            <a:r>
              <a:rPr lang="en-GB" sz="2400" dirty="0"/>
              <a:t>13</a:t>
            </a:r>
            <a:r>
              <a:rPr lang="en-GB" sz="2400" baseline="30000" dirty="0"/>
              <a:t>th</a:t>
            </a:r>
            <a:r>
              <a:rPr lang="en-GB" sz="2400" dirty="0"/>
              <a:t> November 2025</a:t>
            </a:r>
          </a:p>
        </p:txBody>
      </p:sp>
    </p:spTree>
    <p:extLst>
      <p:ext uri="{BB962C8B-B14F-4D97-AF65-F5344CB8AC3E}">
        <p14:creationId xmlns:p14="http://schemas.microsoft.com/office/powerpoint/2010/main" val="1013158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D9BFE-5EFA-971D-9CA3-1E844F9AA920}"/>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id="{9739426C-8D67-786B-FB9D-34B720F9D92E}"/>
              </a:ext>
            </a:extLst>
          </p:cNvPr>
          <p:cNvGrpSpPr/>
          <p:nvPr/>
        </p:nvGrpSpPr>
        <p:grpSpPr>
          <a:xfrm>
            <a:off x="9308698" y="330201"/>
            <a:ext cx="2668120" cy="5985764"/>
            <a:chOff x="9308698" y="330201"/>
            <a:chExt cx="2668120" cy="5985764"/>
          </a:xfrm>
        </p:grpSpPr>
        <p:pic>
          <p:nvPicPr>
            <p:cNvPr id="14" name="Picture 2" descr="The Cyber Security and Resilience Bill - what it means for IT Leaders">
              <a:extLst>
                <a:ext uri="{FF2B5EF4-FFF2-40B4-BE49-F238E27FC236}">
                  <a16:creationId xmlns:a16="http://schemas.microsoft.com/office/drawing/2014/main" id="{57D5352E-EC3A-40CF-A653-888E51B500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8209" y="5067300"/>
              <a:ext cx="2497330" cy="124866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black and white logo&#10;&#10;AI-generated content may be incorrect.">
              <a:extLst>
                <a:ext uri="{FF2B5EF4-FFF2-40B4-BE49-F238E27FC236}">
                  <a16:creationId xmlns:a16="http://schemas.microsoft.com/office/drawing/2014/main" id="{559D2B48-CB91-BD48-71B4-5601BA8732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8698" y="330201"/>
              <a:ext cx="2668120" cy="1153366"/>
            </a:xfrm>
            <a:prstGeom prst="rect">
              <a:avLst/>
            </a:prstGeom>
          </p:spPr>
        </p:pic>
      </p:grpSp>
      <p:sp>
        <p:nvSpPr>
          <p:cNvPr id="4" name="TextBox 3">
            <a:extLst>
              <a:ext uri="{FF2B5EF4-FFF2-40B4-BE49-F238E27FC236}">
                <a16:creationId xmlns:a16="http://schemas.microsoft.com/office/drawing/2014/main" id="{C8087471-48EE-6DFC-AC59-1B3934A2AC08}"/>
              </a:ext>
            </a:extLst>
          </p:cNvPr>
          <p:cNvSpPr txBox="1"/>
          <p:nvPr/>
        </p:nvSpPr>
        <p:spPr>
          <a:xfrm>
            <a:off x="9308698" y="2479040"/>
            <a:ext cx="2883301" cy="830997"/>
          </a:xfrm>
          <a:prstGeom prst="rect">
            <a:avLst/>
          </a:prstGeom>
          <a:noFill/>
        </p:spPr>
        <p:txBody>
          <a:bodyPr wrap="square" rtlCol="0">
            <a:spAutoFit/>
          </a:bodyPr>
          <a:lstStyle/>
          <a:p>
            <a:pPr algn="ctr"/>
            <a:r>
              <a:rPr lang="en-GB" sz="2400" b="1" dirty="0"/>
              <a:t>Symposium</a:t>
            </a:r>
          </a:p>
          <a:p>
            <a:r>
              <a:rPr lang="en-GB" sz="2400" dirty="0"/>
              <a:t>13</a:t>
            </a:r>
            <a:r>
              <a:rPr lang="en-GB" sz="2400" baseline="30000" dirty="0"/>
              <a:t>th</a:t>
            </a:r>
            <a:r>
              <a:rPr lang="en-GB" sz="2400" dirty="0"/>
              <a:t> November 2025</a:t>
            </a:r>
          </a:p>
        </p:txBody>
      </p:sp>
      <p:sp>
        <p:nvSpPr>
          <p:cNvPr id="9" name="Title 1">
            <a:extLst>
              <a:ext uri="{FF2B5EF4-FFF2-40B4-BE49-F238E27FC236}">
                <a16:creationId xmlns:a16="http://schemas.microsoft.com/office/drawing/2014/main" id="{D3532D54-1C56-7F8C-54BE-A9AA8123CDBC}"/>
              </a:ext>
            </a:extLst>
          </p:cNvPr>
          <p:cNvSpPr txBox="1">
            <a:spLocks/>
          </p:cNvSpPr>
          <p:nvPr/>
        </p:nvSpPr>
        <p:spPr>
          <a:xfrm>
            <a:off x="2690647" y="806823"/>
            <a:ext cx="5304361" cy="11298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chemeClr val="accent1"/>
                </a:solidFill>
              </a:rPr>
              <a:t>Thank you </a:t>
            </a:r>
          </a:p>
        </p:txBody>
      </p:sp>
      <p:sp>
        <p:nvSpPr>
          <p:cNvPr id="10" name="Subtitle 2">
            <a:extLst>
              <a:ext uri="{FF2B5EF4-FFF2-40B4-BE49-F238E27FC236}">
                <a16:creationId xmlns:a16="http://schemas.microsoft.com/office/drawing/2014/main" id="{B82685EF-7744-629A-976E-DCDDD84016E2}"/>
              </a:ext>
            </a:extLst>
          </p:cNvPr>
          <p:cNvSpPr txBox="1">
            <a:spLocks/>
          </p:cNvSpPr>
          <p:nvPr/>
        </p:nvSpPr>
        <p:spPr>
          <a:xfrm>
            <a:off x="612003" y="3146205"/>
            <a:ext cx="7281217" cy="1038225"/>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t>Craig Cockburn</a:t>
            </a:r>
          </a:p>
          <a:p>
            <a:pPr algn="ctr"/>
            <a:r>
              <a:rPr lang="en-GB" dirty="0">
                <a:hlinkClick r:id="rId4"/>
              </a:rPr>
              <a:t>www.craigcockburn.com</a:t>
            </a:r>
            <a:endParaRPr lang="en-GB" dirty="0"/>
          </a:p>
          <a:p>
            <a:pPr algn="ctr"/>
            <a:r>
              <a:rPr lang="en-GB" dirty="0">
                <a:hlinkClick r:id="rId5"/>
              </a:rPr>
              <a:t>craig@siliconglen.com</a:t>
            </a:r>
            <a:endParaRPr lang="en-GB" dirty="0"/>
          </a:p>
          <a:p>
            <a:pPr algn="ctr"/>
            <a:endParaRPr lang="en-GB" dirty="0">
              <a:highlight>
                <a:srgbClr val="FFFF00"/>
              </a:highlight>
            </a:endParaRPr>
          </a:p>
          <a:p>
            <a:pPr algn="ctr"/>
            <a:endParaRPr lang="en-GB" dirty="0"/>
          </a:p>
        </p:txBody>
      </p:sp>
    </p:spTree>
    <p:extLst>
      <p:ext uri="{BB962C8B-B14F-4D97-AF65-F5344CB8AC3E}">
        <p14:creationId xmlns:p14="http://schemas.microsoft.com/office/powerpoint/2010/main" val="878789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642244" y="330201"/>
            <a:ext cx="7618078" cy="2792757"/>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accent1"/>
              </a:buClr>
              <a:buSzPct val="100000"/>
              <a:buFont typeface="Play"/>
              <a:buNone/>
            </a:pPr>
            <a:br>
              <a:rPr lang="en-GB" dirty="0">
                <a:solidFill>
                  <a:schemeClr val="accent1"/>
                </a:solidFill>
              </a:rPr>
            </a:br>
            <a:r>
              <a:rPr lang="en-GB" dirty="0">
                <a:solidFill>
                  <a:schemeClr val="accent1"/>
                </a:solidFill>
              </a:rPr>
              <a:t>BCS ITLF Symposium: Suggested Topic Priority for 2026</a:t>
            </a:r>
            <a:endParaRPr dirty="0"/>
          </a:p>
        </p:txBody>
      </p:sp>
      <p:sp>
        <p:nvSpPr>
          <p:cNvPr id="90" name="Google Shape;90;p1"/>
          <p:cNvSpPr txBox="1">
            <a:spLocks noGrp="1"/>
          </p:cNvSpPr>
          <p:nvPr>
            <p:ph type="subTitle" idx="1"/>
          </p:nvPr>
        </p:nvSpPr>
        <p:spPr>
          <a:xfrm>
            <a:off x="1177462" y="3429000"/>
            <a:ext cx="6757849" cy="206714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800"/>
              <a:buNone/>
            </a:pPr>
            <a:endParaRPr sz="2800" dirty="0"/>
          </a:p>
          <a:p>
            <a:pPr marL="0" lvl="0" indent="0" algn="ctr" rtl="0">
              <a:lnSpc>
                <a:spcPct val="90000"/>
              </a:lnSpc>
              <a:spcBef>
                <a:spcPts val="1000"/>
              </a:spcBef>
              <a:spcAft>
                <a:spcPts val="0"/>
              </a:spcAft>
              <a:buClr>
                <a:schemeClr val="dk1"/>
              </a:buClr>
              <a:buSzPts val="2800"/>
              <a:buNone/>
            </a:pPr>
            <a:r>
              <a:rPr lang="en-GB" sz="2800" dirty="0">
                <a:highlight>
                  <a:schemeClr val="lt1"/>
                </a:highlight>
              </a:rPr>
              <a:t>Architecting Resilience</a:t>
            </a:r>
            <a:endParaRPr dirty="0">
              <a:highlight>
                <a:schemeClr val="lt1"/>
              </a:highlight>
            </a:endParaRPr>
          </a:p>
          <a:p>
            <a:pPr marL="0" lvl="0" indent="0" algn="ctr" rtl="0">
              <a:lnSpc>
                <a:spcPct val="90000"/>
              </a:lnSpc>
              <a:spcBef>
                <a:spcPts val="1000"/>
              </a:spcBef>
              <a:spcAft>
                <a:spcPts val="0"/>
              </a:spcAft>
              <a:buClr>
                <a:schemeClr val="dk1"/>
              </a:buClr>
              <a:buSzPts val="2800"/>
              <a:buNone/>
            </a:pPr>
            <a:r>
              <a:rPr lang="en-GB" sz="2800" dirty="0">
                <a:highlight>
                  <a:schemeClr val="lt1"/>
                </a:highlight>
              </a:rPr>
              <a:t>Paul Reason</a:t>
            </a:r>
            <a:endParaRPr dirty="0">
              <a:highlight>
                <a:schemeClr val="lt1"/>
              </a:highlight>
            </a:endParaRPr>
          </a:p>
        </p:txBody>
      </p:sp>
      <p:pic>
        <p:nvPicPr>
          <p:cNvPr id="91" name="Google Shape;91;p1" descr="The Cyber Security and Resilience Bill - what it means for IT Leaders"/>
          <p:cNvPicPr preferRelativeResize="0"/>
          <p:nvPr/>
        </p:nvPicPr>
        <p:blipFill rotWithShape="1">
          <a:blip r:embed="rId3">
            <a:alphaModFix/>
          </a:blip>
          <a:srcRect/>
          <a:stretch/>
        </p:blipFill>
        <p:spPr>
          <a:xfrm>
            <a:off x="9398209" y="5067300"/>
            <a:ext cx="2497330" cy="1248665"/>
          </a:xfrm>
          <a:prstGeom prst="rect">
            <a:avLst/>
          </a:prstGeom>
          <a:noFill/>
          <a:ln>
            <a:noFill/>
          </a:ln>
        </p:spPr>
      </p:pic>
      <p:pic>
        <p:nvPicPr>
          <p:cNvPr id="92" name="Google Shape;92;p1" descr="A black and white logo&#10;&#10;AI-generated content may be incorrect."/>
          <p:cNvPicPr preferRelativeResize="0"/>
          <p:nvPr/>
        </p:nvPicPr>
        <p:blipFill rotWithShape="1">
          <a:blip r:embed="rId4">
            <a:alphaModFix/>
          </a:blip>
          <a:srcRect/>
          <a:stretch/>
        </p:blipFill>
        <p:spPr>
          <a:xfrm>
            <a:off x="9308698" y="330201"/>
            <a:ext cx="2668120" cy="1153366"/>
          </a:xfrm>
          <a:prstGeom prst="rect">
            <a:avLst/>
          </a:prstGeom>
          <a:noFill/>
          <a:ln>
            <a:noFill/>
          </a:ln>
        </p:spPr>
      </p:pic>
      <p:sp>
        <p:nvSpPr>
          <p:cNvPr id="93" name="Google Shape;93;p1"/>
          <p:cNvSpPr txBox="1"/>
          <p:nvPr/>
        </p:nvSpPr>
        <p:spPr>
          <a:xfrm>
            <a:off x="8387255" y="2479040"/>
            <a:ext cx="3508284"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1" i="0" u="none" strike="noStrike" cap="none" dirty="0">
                <a:solidFill>
                  <a:schemeClr val="dk1"/>
                </a:solidFill>
                <a:latin typeface="Arial"/>
                <a:ea typeface="Arial"/>
                <a:cs typeface="Arial"/>
                <a:sym typeface="Arial"/>
              </a:rPr>
              <a:t>Symposium</a:t>
            </a:r>
            <a:endParaRPr dirty="0"/>
          </a:p>
          <a:p>
            <a:pPr marL="0" marR="0" lvl="0" indent="0" algn="l" rtl="0">
              <a:spcBef>
                <a:spcPts val="0"/>
              </a:spcBef>
              <a:spcAft>
                <a:spcPts val="0"/>
              </a:spcAft>
              <a:buNone/>
            </a:pPr>
            <a:r>
              <a:rPr lang="en-GB" sz="2800" b="0" i="0" u="none" strike="noStrike" cap="none" dirty="0">
                <a:solidFill>
                  <a:schemeClr val="dk1"/>
                </a:solidFill>
                <a:latin typeface="Arial"/>
                <a:ea typeface="Arial"/>
                <a:cs typeface="Arial"/>
                <a:sym typeface="Arial"/>
              </a:rPr>
              <a:t>13</a:t>
            </a:r>
            <a:r>
              <a:rPr lang="en-GB" sz="2800" b="0" i="0" u="none" strike="noStrike" cap="none" baseline="30000" dirty="0">
                <a:solidFill>
                  <a:schemeClr val="dk1"/>
                </a:solidFill>
                <a:latin typeface="Arial"/>
                <a:ea typeface="Arial"/>
                <a:cs typeface="Arial"/>
                <a:sym typeface="Arial"/>
              </a:rPr>
              <a:t>th</a:t>
            </a:r>
            <a:r>
              <a:rPr lang="en-GB" sz="2800" b="0" i="0" u="none" strike="noStrike" cap="none" dirty="0">
                <a:solidFill>
                  <a:schemeClr val="dk1"/>
                </a:solidFill>
                <a:latin typeface="Arial"/>
                <a:ea typeface="Arial"/>
                <a:cs typeface="Arial"/>
                <a:sym typeface="Arial"/>
              </a:rPr>
              <a:t> November 2025</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398e0ff7ad3_0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000"/>
              <a:buFont typeface="Play"/>
              <a:buNone/>
            </a:pPr>
            <a:r>
              <a:rPr lang="en-GB" sz="4000" dirty="0"/>
              <a:t>Background</a:t>
            </a:r>
            <a:endParaRPr dirty="0">
              <a:solidFill>
                <a:schemeClr val="accent1"/>
              </a:solidFill>
              <a:highlight>
                <a:srgbClr val="FFFF00"/>
              </a:highlight>
            </a:endParaRPr>
          </a:p>
        </p:txBody>
      </p:sp>
      <p:sp>
        <p:nvSpPr>
          <p:cNvPr id="99" name="Google Shape;99;g398e0ff7ad3_0_0"/>
          <p:cNvSpPr txBox="1">
            <a:spLocks noGrp="1"/>
          </p:cNvSpPr>
          <p:nvPr>
            <p:ph type="body" idx="1"/>
          </p:nvPr>
        </p:nvSpPr>
        <p:spPr>
          <a:xfrm>
            <a:off x="838200" y="1825625"/>
            <a:ext cx="8470500" cy="4351200"/>
          </a:xfrm>
          <a:prstGeom prst="rect">
            <a:avLst/>
          </a:prstGeom>
          <a:noFill/>
          <a:ln>
            <a:noFill/>
          </a:ln>
        </p:spPr>
        <p:txBody>
          <a:bodyPr spcFirstLastPara="1" wrap="square" lIns="91425" tIns="45700" rIns="91425" bIns="45700" anchor="t" anchorCtr="0">
            <a:normAutofit lnSpcReduction="10000"/>
          </a:bodyPr>
          <a:lstStyle/>
          <a:p>
            <a:pPr marL="0" lvl="1" indent="0" algn="l" rtl="0">
              <a:lnSpc>
                <a:spcPct val="100000"/>
              </a:lnSpc>
              <a:spcBef>
                <a:spcPts val="0"/>
              </a:spcBef>
              <a:spcAft>
                <a:spcPts val="0"/>
              </a:spcAft>
              <a:buNone/>
            </a:pPr>
            <a:r>
              <a:rPr lang="en-GB" sz="1800" dirty="0"/>
              <a:t>Recent news about Major Companies being ‘hacked’ in a way that that they cannot recover their operation for weeks and months to fully complete the recovery.</a:t>
            </a:r>
            <a:endParaRPr sz="1800" dirty="0"/>
          </a:p>
          <a:p>
            <a:pPr marL="457200" lvl="1" indent="0" algn="l" rtl="0">
              <a:lnSpc>
                <a:spcPct val="100000"/>
              </a:lnSpc>
              <a:spcBef>
                <a:spcPts val="0"/>
              </a:spcBef>
              <a:spcAft>
                <a:spcPts val="0"/>
              </a:spcAft>
              <a:buNone/>
            </a:pPr>
            <a:endParaRPr sz="1800" dirty="0"/>
          </a:p>
          <a:p>
            <a:pPr marL="0" lvl="1" indent="0" algn="l" rtl="0">
              <a:lnSpc>
                <a:spcPct val="100000"/>
              </a:lnSpc>
              <a:spcBef>
                <a:spcPts val="0"/>
              </a:spcBef>
              <a:spcAft>
                <a:spcPts val="0"/>
              </a:spcAft>
              <a:buNone/>
            </a:pPr>
            <a:r>
              <a:rPr lang="en-GB" sz="1800" dirty="0"/>
              <a:t>The cost to the organisation is significant and is impacting the GDP of the country.</a:t>
            </a:r>
            <a:endParaRPr sz="1800" dirty="0"/>
          </a:p>
          <a:p>
            <a:pPr marL="457200" lvl="1" indent="0" algn="l" rtl="0">
              <a:lnSpc>
                <a:spcPct val="100000"/>
              </a:lnSpc>
              <a:spcBef>
                <a:spcPts val="0"/>
              </a:spcBef>
              <a:spcAft>
                <a:spcPts val="0"/>
              </a:spcAft>
              <a:buNone/>
            </a:pPr>
            <a:endParaRPr sz="1800" dirty="0"/>
          </a:p>
          <a:p>
            <a:pPr marL="0" lvl="1" indent="0" algn="l" rtl="0">
              <a:lnSpc>
                <a:spcPct val="100000"/>
              </a:lnSpc>
              <a:spcBef>
                <a:spcPts val="0"/>
              </a:spcBef>
              <a:spcAft>
                <a:spcPts val="0"/>
              </a:spcAft>
              <a:buNone/>
            </a:pPr>
            <a:r>
              <a:rPr lang="en-GB" sz="1800" dirty="0"/>
              <a:t>Assumptions about the company:</a:t>
            </a:r>
            <a:endParaRPr sz="1800" dirty="0"/>
          </a:p>
          <a:p>
            <a:pPr marL="914400" lvl="0" indent="-334327" algn="l" rtl="0">
              <a:lnSpc>
                <a:spcPct val="100000"/>
              </a:lnSpc>
              <a:spcBef>
                <a:spcPts val="0"/>
              </a:spcBef>
              <a:spcAft>
                <a:spcPts val="0"/>
              </a:spcAft>
              <a:buSzPct val="100000"/>
              <a:buChar char="●"/>
            </a:pPr>
            <a:r>
              <a:rPr lang="en-GB" sz="1800" dirty="0"/>
              <a:t>Systems are highly integrated including suppliers and other 3rd parties</a:t>
            </a:r>
            <a:endParaRPr sz="1800" dirty="0"/>
          </a:p>
          <a:p>
            <a:pPr marL="914400" lvl="0" indent="-334327" algn="l" rtl="0">
              <a:lnSpc>
                <a:spcPct val="100000"/>
              </a:lnSpc>
              <a:spcBef>
                <a:spcPts val="0"/>
              </a:spcBef>
              <a:spcAft>
                <a:spcPts val="0"/>
              </a:spcAft>
              <a:buSzPct val="100000"/>
              <a:buChar char="●"/>
            </a:pPr>
            <a:r>
              <a:rPr lang="en-GB" sz="1800" dirty="0"/>
              <a:t>Integration is place, tooling that provide data, application and business mechanisms</a:t>
            </a:r>
            <a:endParaRPr sz="1800" dirty="0"/>
          </a:p>
          <a:p>
            <a:pPr marL="914400" lvl="0" indent="-334327" algn="l" rtl="0">
              <a:lnSpc>
                <a:spcPct val="100000"/>
              </a:lnSpc>
              <a:spcBef>
                <a:spcPts val="0"/>
              </a:spcBef>
              <a:spcAft>
                <a:spcPts val="0"/>
              </a:spcAft>
              <a:buSzPct val="100000"/>
              <a:buChar char="●"/>
            </a:pPr>
            <a:r>
              <a:rPr lang="en-GB" sz="1800" dirty="0"/>
              <a:t>Security in place [but obviously incomplete]</a:t>
            </a:r>
            <a:endParaRPr sz="1800" dirty="0"/>
          </a:p>
          <a:p>
            <a:pPr marL="914400" lvl="0" indent="-334327" algn="l" rtl="0">
              <a:lnSpc>
                <a:spcPct val="100000"/>
              </a:lnSpc>
              <a:spcBef>
                <a:spcPts val="0"/>
              </a:spcBef>
              <a:spcAft>
                <a:spcPts val="0"/>
              </a:spcAft>
              <a:buSzPct val="100000"/>
              <a:buChar char="●"/>
            </a:pPr>
            <a:r>
              <a:rPr lang="en-GB" sz="1800" dirty="0"/>
              <a:t>Have Disaster Recovery (DR) in place and is tested</a:t>
            </a:r>
            <a:endParaRPr sz="1800" dirty="0"/>
          </a:p>
          <a:p>
            <a:pPr marL="914400" lvl="0" indent="-334327" algn="l" rtl="0">
              <a:lnSpc>
                <a:spcPct val="100000"/>
              </a:lnSpc>
              <a:spcBef>
                <a:spcPts val="0"/>
              </a:spcBef>
              <a:spcAft>
                <a:spcPts val="0"/>
              </a:spcAft>
              <a:buSzPct val="100000"/>
              <a:buChar char="●"/>
            </a:pPr>
            <a:r>
              <a:rPr lang="en-GB" sz="1800" dirty="0"/>
              <a:t>Have immutable backups in place </a:t>
            </a:r>
            <a:endParaRPr sz="1800" dirty="0"/>
          </a:p>
          <a:p>
            <a:pPr marL="914400" lvl="0" indent="-334327" algn="l" rtl="0">
              <a:lnSpc>
                <a:spcPct val="100000"/>
              </a:lnSpc>
              <a:spcBef>
                <a:spcPts val="0"/>
              </a:spcBef>
              <a:spcAft>
                <a:spcPts val="0"/>
              </a:spcAft>
              <a:buSzPct val="100000"/>
              <a:buChar char="●"/>
            </a:pPr>
            <a:r>
              <a:rPr lang="en-GB" sz="1800" dirty="0"/>
              <a:t>DR Insurance is in place</a:t>
            </a:r>
            <a:endParaRPr sz="1800" dirty="0"/>
          </a:p>
          <a:p>
            <a:pPr marL="0" lvl="0" indent="0" algn="l" rtl="0">
              <a:lnSpc>
                <a:spcPct val="100000"/>
              </a:lnSpc>
              <a:spcBef>
                <a:spcPts val="0"/>
              </a:spcBef>
              <a:spcAft>
                <a:spcPts val="0"/>
              </a:spcAft>
              <a:buNone/>
            </a:pPr>
            <a:endParaRPr sz="1800" dirty="0"/>
          </a:p>
          <a:p>
            <a:pPr marL="0" lvl="0" indent="0" algn="l" rtl="0">
              <a:lnSpc>
                <a:spcPct val="100000"/>
              </a:lnSpc>
              <a:spcBef>
                <a:spcPts val="0"/>
              </a:spcBef>
              <a:spcAft>
                <a:spcPts val="0"/>
              </a:spcAft>
              <a:buNone/>
            </a:pPr>
            <a:r>
              <a:rPr lang="en-GB" sz="1800" dirty="0"/>
              <a:t>We are looking to discuss what could be improved upon with major changes to the systems</a:t>
            </a:r>
            <a:endParaRPr sz="1800" dirty="0"/>
          </a:p>
          <a:p>
            <a:pPr marL="0" lvl="0" indent="0" algn="l" rtl="0">
              <a:lnSpc>
                <a:spcPct val="90000"/>
              </a:lnSpc>
              <a:spcBef>
                <a:spcPts val="0"/>
              </a:spcBef>
              <a:spcAft>
                <a:spcPts val="0"/>
              </a:spcAft>
              <a:buNone/>
            </a:pPr>
            <a:endParaRPr dirty="0">
              <a:highlight>
                <a:srgbClr val="FFFF00"/>
              </a:highlight>
            </a:endParaRPr>
          </a:p>
          <a:p>
            <a:pPr marL="685800" lvl="1" indent="-76200" algn="l" rtl="0">
              <a:lnSpc>
                <a:spcPct val="90000"/>
              </a:lnSpc>
              <a:spcBef>
                <a:spcPts val="500"/>
              </a:spcBef>
              <a:spcAft>
                <a:spcPts val="0"/>
              </a:spcAft>
              <a:buClr>
                <a:schemeClr val="dk1"/>
              </a:buClr>
              <a:buSzPct val="100000"/>
              <a:buNone/>
            </a:pPr>
            <a:endParaRPr dirty="0"/>
          </a:p>
        </p:txBody>
      </p:sp>
      <p:grpSp>
        <p:nvGrpSpPr>
          <p:cNvPr id="100" name="Google Shape;100;g398e0ff7ad3_0_0"/>
          <p:cNvGrpSpPr/>
          <p:nvPr/>
        </p:nvGrpSpPr>
        <p:grpSpPr>
          <a:xfrm>
            <a:off x="9308698" y="330201"/>
            <a:ext cx="2668122" cy="5985764"/>
            <a:chOff x="9308698" y="330201"/>
            <a:chExt cx="2668122" cy="5985764"/>
          </a:xfrm>
        </p:grpSpPr>
        <p:pic>
          <p:nvPicPr>
            <p:cNvPr id="101" name="Google Shape;101;g398e0ff7ad3_0_0" descr="The Cyber Security and Resilience Bill - what it means for IT Leaders"/>
            <p:cNvPicPr preferRelativeResize="0"/>
            <p:nvPr/>
          </p:nvPicPr>
          <p:blipFill rotWithShape="1">
            <a:blip r:embed="rId3">
              <a:alphaModFix/>
            </a:blip>
            <a:srcRect/>
            <a:stretch/>
          </p:blipFill>
          <p:spPr>
            <a:xfrm>
              <a:off x="9398209" y="5067300"/>
              <a:ext cx="2497330" cy="1248665"/>
            </a:xfrm>
            <a:prstGeom prst="rect">
              <a:avLst/>
            </a:prstGeom>
            <a:noFill/>
            <a:ln>
              <a:noFill/>
            </a:ln>
          </p:spPr>
        </p:pic>
        <p:pic>
          <p:nvPicPr>
            <p:cNvPr id="102" name="Google Shape;102;g398e0ff7ad3_0_0" descr="A black and white logo&#10;&#10;AI-generated content may be incorrect."/>
            <p:cNvPicPr preferRelativeResize="0"/>
            <p:nvPr/>
          </p:nvPicPr>
          <p:blipFill rotWithShape="1">
            <a:blip r:embed="rId4">
              <a:alphaModFix/>
            </a:blip>
            <a:srcRect/>
            <a:stretch/>
          </p:blipFill>
          <p:spPr>
            <a:xfrm>
              <a:off x="9308698" y="330201"/>
              <a:ext cx="2668122" cy="1153367"/>
            </a:xfrm>
            <a:prstGeom prst="rect">
              <a:avLst/>
            </a:prstGeom>
            <a:noFill/>
            <a:ln>
              <a:noFill/>
            </a:ln>
          </p:spPr>
        </p:pic>
      </p:grpSp>
      <p:sp>
        <p:nvSpPr>
          <p:cNvPr id="103" name="Google Shape;103;g398e0ff7ad3_0_0"/>
          <p:cNvSpPr txBox="1"/>
          <p:nvPr/>
        </p:nvSpPr>
        <p:spPr>
          <a:xfrm>
            <a:off x="9308698" y="2479040"/>
            <a:ext cx="28833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dirty="0">
                <a:solidFill>
                  <a:schemeClr val="dk1"/>
                </a:solidFill>
                <a:latin typeface="Arial"/>
                <a:ea typeface="Arial"/>
                <a:cs typeface="Arial"/>
                <a:sym typeface="Arial"/>
              </a:rPr>
              <a:t>Symposium</a:t>
            </a:r>
            <a:endParaRPr dirty="0"/>
          </a:p>
          <a:p>
            <a:pPr marL="0" marR="0" lvl="0" indent="0" algn="l" rtl="0">
              <a:spcBef>
                <a:spcPts val="0"/>
              </a:spcBef>
              <a:spcAft>
                <a:spcPts val="0"/>
              </a:spcAft>
              <a:buNone/>
            </a:pPr>
            <a:r>
              <a:rPr lang="en-GB" sz="2400" dirty="0">
                <a:solidFill>
                  <a:schemeClr val="dk1"/>
                </a:solidFill>
                <a:latin typeface="Arial"/>
                <a:ea typeface="Arial"/>
                <a:cs typeface="Arial"/>
                <a:sym typeface="Arial"/>
              </a:rPr>
              <a:t>13</a:t>
            </a:r>
            <a:r>
              <a:rPr lang="en-GB" sz="2400" baseline="30000" dirty="0">
                <a:solidFill>
                  <a:schemeClr val="dk1"/>
                </a:solidFill>
                <a:latin typeface="Arial"/>
                <a:ea typeface="Arial"/>
                <a:cs typeface="Arial"/>
                <a:sym typeface="Arial"/>
              </a:rPr>
              <a:t>th</a:t>
            </a:r>
            <a:r>
              <a:rPr lang="en-GB" sz="2400" dirty="0">
                <a:solidFill>
                  <a:schemeClr val="dk1"/>
                </a:solidFill>
                <a:latin typeface="Arial"/>
                <a:ea typeface="Arial"/>
                <a:cs typeface="Arial"/>
                <a:sym typeface="Arial"/>
              </a:rPr>
              <a:t> November 2025</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000"/>
              <a:buFont typeface="Play"/>
              <a:buNone/>
            </a:pPr>
            <a:r>
              <a:rPr lang="en-GB" sz="4000" dirty="0"/>
              <a:t>Event</a:t>
            </a:r>
            <a:endParaRPr dirty="0">
              <a:solidFill>
                <a:schemeClr val="accent1"/>
              </a:solidFill>
              <a:highlight>
                <a:srgbClr val="FFFF00"/>
              </a:highlight>
            </a:endParaRPr>
          </a:p>
        </p:txBody>
      </p:sp>
      <p:sp>
        <p:nvSpPr>
          <p:cNvPr id="109" name="Google Shape;109;p2"/>
          <p:cNvSpPr txBox="1">
            <a:spLocks noGrp="1"/>
          </p:cNvSpPr>
          <p:nvPr>
            <p:ph type="body" idx="1"/>
          </p:nvPr>
        </p:nvSpPr>
        <p:spPr>
          <a:xfrm>
            <a:off x="838200" y="1825625"/>
            <a:ext cx="4104000" cy="4351200"/>
          </a:xfrm>
          <a:prstGeom prst="rect">
            <a:avLst/>
          </a:prstGeom>
          <a:noFill/>
          <a:ln>
            <a:noFill/>
          </a:ln>
        </p:spPr>
        <p:txBody>
          <a:bodyPr spcFirstLastPara="1" wrap="square" lIns="91425" tIns="45700" rIns="91425" bIns="45700" anchor="t" anchorCtr="0">
            <a:noAutofit/>
          </a:bodyPr>
          <a:lstStyle/>
          <a:p>
            <a:pPr marL="0" lvl="1" indent="0" algn="l" rtl="0">
              <a:lnSpc>
                <a:spcPct val="60000"/>
              </a:lnSpc>
              <a:spcBef>
                <a:spcPts val="500"/>
              </a:spcBef>
              <a:spcAft>
                <a:spcPts val="0"/>
              </a:spcAft>
              <a:buSzPts val="935"/>
              <a:buNone/>
            </a:pPr>
            <a:r>
              <a:rPr lang="en-GB" sz="1719" dirty="0"/>
              <a:t>A major attack rendering systems inoperable, aimed to encrypt underlying data with a ransom to enable keys to decrypt the data.</a:t>
            </a:r>
            <a:endParaRPr sz="1719" dirty="0"/>
          </a:p>
          <a:p>
            <a:pPr marL="0" lvl="1" indent="0" algn="l" rtl="0">
              <a:lnSpc>
                <a:spcPct val="60000"/>
              </a:lnSpc>
              <a:spcBef>
                <a:spcPts val="500"/>
              </a:spcBef>
              <a:spcAft>
                <a:spcPts val="0"/>
              </a:spcAft>
              <a:buClr>
                <a:schemeClr val="dk1"/>
              </a:buClr>
              <a:buSzPts val="935"/>
              <a:buFont typeface="Arial"/>
              <a:buNone/>
            </a:pPr>
            <a:endParaRPr sz="1719" dirty="0"/>
          </a:p>
          <a:p>
            <a:pPr marL="0" lvl="0" indent="0" algn="l" rtl="0">
              <a:lnSpc>
                <a:spcPct val="60000"/>
              </a:lnSpc>
              <a:spcBef>
                <a:spcPts val="500"/>
              </a:spcBef>
              <a:spcAft>
                <a:spcPts val="0"/>
              </a:spcAft>
              <a:buClr>
                <a:schemeClr val="dk1"/>
              </a:buClr>
              <a:buSzPts val="935"/>
              <a:buFont typeface="Arial"/>
              <a:buNone/>
            </a:pPr>
            <a:r>
              <a:rPr lang="en-GB" sz="1564" dirty="0"/>
              <a:t>Impact:</a:t>
            </a:r>
            <a:endParaRPr sz="1664" dirty="0"/>
          </a:p>
          <a:p>
            <a:pPr marL="457200" lvl="0" indent="-294735" algn="l" rtl="0">
              <a:lnSpc>
                <a:spcPct val="60000"/>
              </a:lnSpc>
              <a:spcBef>
                <a:spcPts val="500"/>
              </a:spcBef>
              <a:spcAft>
                <a:spcPts val="0"/>
              </a:spcAft>
              <a:buSzPts val="1042"/>
              <a:buChar char="•"/>
            </a:pPr>
            <a:r>
              <a:rPr lang="en-GB" sz="1509" dirty="0"/>
              <a:t>Loss of Business and major supply chain disruption</a:t>
            </a:r>
            <a:endParaRPr sz="1509" dirty="0"/>
          </a:p>
          <a:p>
            <a:pPr marL="457200" lvl="0" indent="-294735" algn="l" rtl="0">
              <a:lnSpc>
                <a:spcPct val="60000"/>
              </a:lnSpc>
              <a:spcBef>
                <a:spcPts val="0"/>
              </a:spcBef>
              <a:spcAft>
                <a:spcPts val="0"/>
              </a:spcAft>
              <a:buSzPts val="1042"/>
              <a:buChar char="•"/>
            </a:pPr>
            <a:r>
              <a:rPr lang="en-GB" sz="1509" dirty="0"/>
              <a:t>Business and IT out-of-sync</a:t>
            </a:r>
            <a:endParaRPr sz="1509" dirty="0"/>
          </a:p>
          <a:p>
            <a:pPr marL="914400" lvl="1" indent="-294735" algn="l" rtl="0">
              <a:lnSpc>
                <a:spcPct val="60000"/>
              </a:lnSpc>
              <a:spcBef>
                <a:spcPts val="0"/>
              </a:spcBef>
              <a:spcAft>
                <a:spcPts val="0"/>
              </a:spcAft>
              <a:buSzPts val="1042"/>
              <a:buChar char="•"/>
            </a:pPr>
            <a:r>
              <a:rPr lang="en-GB" sz="1322" dirty="0"/>
              <a:t>IT systems do not reflect the current operational state.</a:t>
            </a:r>
            <a:endParaRPr sz="1322" dirty="0"/>
          </a:p>
          <a:p>
            <a:pPr marL="0" lvl="0" indent="0" algn="l" rtl="0">
              <a:lnSpc>
                <a:spcPct val="60000"/>
              </a:lnSpc>
              <a:spcBef>
                <a:spcPts val="500"/>
              </a:spcBef>
              <a:spcAft>
                <a:spcPts val="0"/>
              </a:spcAft>
              <a:buClr>
                <a:schemeClr val="dk1"/>
              </a:buClr>
              <a:buSzPts val="935"/>
              <a:buFont typeface="Arial"/>
              <a:buNone/>
            </a:pPr>
            <a:r>
              <a:rPr lang="en-GB" sz="1564" dirty="0"/>
              <a:t>Options:</a:t>
            </a:r>
            <a:endParaRPr sz="1564" dirty="0"/>
          </a:p>
          <a:p>
            <a:pPr marL="457200" lvl="0" indent="0" algn="l" rtl="0">
              <a:lnSpc>
                <a:spcPct val="60000"/>
              </a:lnSpc>
              <a:spcBef>
                <a:spcPts val="500"/>
              </a:spcBef>
              <a:spcAft>
                <a:spcPts val="0"/>
              </a:spcAft>
              <a:buClr>
                <a:schemeClr val="dk1"/>
              </a:buClr>
              <a:buSzPts val="935"/>
              <a:buFont typeface="Arial"/>
              <a:buNone/>
            </a:pPr>
            <a:r>
              <a:rPr lang="en-GB" sz="1424" dirty="0"/>
              <a:t>1. Pay ransom	</a:t>
            </a:r>
            <a:endParaRPr sz="1424" dirty="0"/>
          </a:p>
          <a:p>
            <a:pPr marL="1371600" lvl="1" indent="-289337" algn="l" rtl="0">
              <a:lnSpc>
                <a:spcPct val="60000"/>
              </a:lnSpc>
              <a:spcBef>
                <a:spcPts val="500"/>
              </a:spcBef>
              <a:spcAft>
                <a:spcPts val="0"/>
              </a:spcAft>
              <a:buSzPts val="956"/>
              <a:buChar char="•"/>
            </a:pPr>
            <a:r>
              <a:rPr lang="en-GB" sz="1237" dirty="0"/>
              <a:t>Issues	(1) Dealing with Criminals</a:t>
            </a:r>
            <a:endParaRPr sz="1237" dirty="0"/>
          </a:p>
          <a:p>
            <a:pPr marL="1371600" lvl="0" indent="0" algn="l" rtl="0">
              <a:lnSpc>
                <a:spcPct val="60000"/>
              </a:lnSpc>
              <a:spcBef>
                <a:spcPts val="500"/>
              </a:spcBef>
              <a:spcAft>
                <a:spcPts val="0"/>
              </a:spcAft>
              <a:buClr>
                <a:schemeClr val="dk1"/>
              </a:buClr>
              <a:buSzPts val="935"/>
              <a:buFont typeface="Arial"/>
              <a:buNone/>
            </a:pPr>
            <a:r>
              <a:rPr lang="en-GB" sz="1237" dirty="0"/>
              <a:t>	(2) Recovery may be out of sync anyway</a:t>
            </a:r>
            <a:endParaRPr sz="1237" dirty="0"/>
          </a:p>
          <a:p>
            <a:pPr marL="0" lvl="0" indent="457200" algn="l" rtl="0">
              <a:lnSpc>
                <a:spcPct val="60000"/>
              </a:lnSpc>
              <a:spcBef>
                <a:spcPts val="500"/>
              </a:spcBef>
              <a:spcAft>
                <a:spcPts val="0"/>
              </a:spcAft>
              <a:buClr>
                <a:schemeClr val="dk1"/>
              </a:buClr>
              <a:buSzPts val="935"/>
              <a:buFont typeface="Arial"/>
              <a:buNone/>
            </a:pPr>
            <a:r>
              <a:rPr lang="en-GB" sz="1424" dirty="0"/>
              <a:t>2. Implement Recovery</a:t>
            </a:r>
            <a:endParaRPr sz="1424" dirty="0"/>
          </a:p>
          <a:p>
            <a:pPr marL="1371600" lvl="0" indent="-279838" algn="l" rtl="0">
              <a:lnSpc>
                <a:spcPct val="60000"/>
              </a:lnSpc>
              <a:spcBef>
                <a:spcPts val="500"/>
              </a:spcBef>
              <a:spcAft>
                <a:spcPts val="0"/>
              </a:spcAft>
              <a:buSzPts val="807"/>
              <a:buChar char="•"/>
            </a:pPr>
            <a:r>
              <a:rPr lang="en-GB" sz="1274" dirty="0"/>
              <a:t>including resync of the IT systems to operation</a:t>
            </a:r>
            <a:endParaRPr sz="1594" dirty="0"/>
          </a:p>
          <a:p>
            <a:pPr marL="0" lvl="0" indent="0" algn="l" rtl="0">
              <a:lnSpc>
                <a:spcPct val="60000"/>
              </a:lnSpc>
              <a:spcBef>
                <a:spcPts val="1000"/>
              </a:spcBef>
              <a:spcAft>
                <a:spcPts val="0"/>
              </a:spcAft>
              <a:buSzPts val="935"/>
              <a:buNone/>
            </a:pPr>
            <a:r>
              <a:rPr lang="en-GB" sz="1564" dirty="0"/>
              <a:t>Issues:</a:t>
            </a:r>
            <a:endParaRPr sz="1564" dirty="0"/>
          </a:p>
          <a:p>
            <a:pPr marL="457200" lvl="0" indent="-319024" algn="l" rtl="0">
              <a:lnSpc>
                <a:spcPct val="60000"/>
              </a:lnSpc>
              <a:spcBef>
                <a:spcPts val="1000"/>
              </a:spcBef>
              <a:spcAft>
                <a:spcPts val="0"/>
              </a:spcAft>
              <a:buSzPts val="1424"/>
              <a:buChar char="•"/>
            </a:pPr>
            <a:r>
              <a:rPr lang="en-GB" sz="1424" dirty="0"/>
              <a:t>Complexity of recovery</a:t>
            </a:r>
            <a:endParaRPr sz="1424" dirty="0"/>
          </a:p>
          <a:p>
            <a:pPr marL="457200" lvl="0" indent="-289337" algn="l" rtl="0">
              <a:lnSpc>
                <a:spcPct val="60000"/>
              </a:lnSpc>
              <a:spcBef>
                <a:spcPts val="0"/>
              </a:spcBef>
              <a:spcAft>
                <a:spcPts val="0"/>
              </a:spcAft>
              <a:buSzPts val="956"/>
              <a:buChar char="•"/>
            </a:pPr>
            <a:r>
              <a:rPr lang="en-GB" sz="1424" dirty="0"/>
              <a:t>IT systems and the Operation are out of sync</a:t>
            </a:r>
            <a:endParaRPr sz="1424" dirty="0"/>
          </a:p>
          <a:p>
            <a:pPr marL="457200" lvl="0" indent="-289337" algn="l" rtl="0">
              <a:lnSpc>
                <a:spcPct val="60000"/>
              </a:lnSpc>
              <a:spcBef>
                <a:spcPts val="0"/>
              </a:spcBef>
              <a:spcAft>
                <a:spcPts val="0"/>
              </a:spcAft>
              <a:buSzPts val="956"/>
              <a:buChar char="•"/>
            </a:pPr>
            <a:r>
              <a:rPr lang="en-GB" sz="1424" dirty="0"/>
              <a:t>What expense will this incur, lost or spoilt stock, incomplete production </a:t>
            </a:r>
            <a:endParaRPr sz="1424" dirty="0"/>
          </a:p>
          <a:p>
            <a:pPr marL="0" lvl="0" indent="0" algn="l" rtl="0">
              <a:lnSpc>
                <a:spcPct val="70000"/>
              </a:lnSpc>
              <a:spcBef>
                <a:spcPts val="0"/>
              </a:spcBef>
              <a:spcAft>
                <a:spcPts val="0"/>
              </a:spcAft>
              <a:buSzPts val="935"/>
              <a:buNone/>
            </a:pPr>
            <a:endParaRPr sz="2580" dirty="0">
              <a:highlight>
                <a:srgbClr val="FFFF00"/>
              </a:highlight>
            </a:endParaRPr>
          </a:p>
          <a:p>
            <a:pPr marL="685800" lvl="1" indent="-76200" algn="l" rtl="0">
              <a:lnSpc>
                <a:spcPct val="70000"/>
              </a:lnSpc>
              <a:spcBef>
                <a:spcPts val="500"/>
              </a:spcBef>
              <a:spcAft>
                <a:spcPts val="0"/>
              </a:spcAft>
              <a:buClr>
                <a:schemeClr val="dk1"/>
              </a:buClr>
              <a:buSzPts val="2040"/>
              <a:buNone/>
            </a:pPr>
            <a:endParaRPr sz="2240" dirty="0"/>
          </a:p>
        </p:txBody>
      </p:sp>
      <p:grpSp>
        <p:nvGrpSpPr>
          <p:cNvPr id="110" name="Google Shape;110;p2"/>
          <p:cNvGrpSpPr/>
          <p:nvPr/>
        </p:nvGrpSpPr>
        <p:grpSpPr>
          <a:xfrm>
            <a:off x="9308698" y="330201"/>
            <a:ext cx="2668120" cy="5985764"/>
            <a:chOff x="9308698" y="330201"/>
            <a:chExt cx="2668120" cy="5985764"/>
          </a:xfrm>
        </p:grpSpPr>
        <p:pic>
          <p:nvPicPr>
            <p:cNvPr id="111" name="Google Shape;111;p2" descr="The Cyber Security and Resilience Bill - what it means for IT Leaders"/>
            <p:cNvPicPr preferRelativeResize="0"/>
            <p:nvPr/>
          </p:nvPicPr>
          <p:blipFill rotWithShape="1">
            <a:blip r:embed="rId3">
              <a:alphaModFix/>
            </a:blip>
            <a:srcRect/>
            <a:stretch/>
          </p:blipFill>
          <p:spPr>
            <a:xfrm>
              <a:off x="9398209" y="5067300"/>
              <a:ext cx="2497330" cy="1248665"/>
            </a:xfrm>
            <a:prstGeom prst="rect">
              <a:avLst/>
            </a:prstGeom>
            <a:noFill/>
            <a:ln>
              <a:noFill/>
            </a:ln>
          </p:spPr>
        </p:pic>
        <p:pic>
          <p:nvPicPr>
            <p:cNvPr id="112" name="Google Shape;112;p2" descr="A black and white logo&#10;&#10;AI-generated content may be incorrect."/>
            <p:cNvPicPr preferRelativeResize="0"/>
            <p:nvPr/>
          </p:nvPicPr>
          <p:blipFill rotWithShape="1">
            <a:blip r:embed="rId4">
              <a:alphaModFix/>
            </a:blip>
            <a:srcRect/>
            <a:stretch/>
          </p:blipFill>
          <p:spPr>
            <a:xfrm>
              <a:off x="9308698" y="330201"/>
              <a:ext cx="2668120" cy="1153366"/>
            </a:xfrm>
            <a:prstGeom prst="rect">
              <a:avLst/>
            </a:prstGeom>
            <a:noFill/>
            <a:ln>
              <a:noFill/>
            </a:ln>
          </p:spPr>
        </p:pic>
      </p:grpSp>
      <p:sp>
        <p:nvSpPr>
          <p:cNvPr id="113" name="Google Shape;113;p2"/>
          <p:cNvSpPr txBox="1"/>
          <p:nvPr/>
        </p:nvSpPr>
        <p:spPr>
          <a:xfrm>
            <a:off x="9308698" y="2479040"/>
            <a:ext cx="2883301"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dirty="0">
                <a:solidFill>
                  <a:schemeClr val="dk1"/>
                </a:solidFill>
                <a:latin typeface="Arial"/>
                <a:ea typeface="Arial"/>
                <a:cs typeface="Arial"/>
                <a:sym typeface="Arial"/>
              </a:rPr>
              <a:t>Symposium</a:t>
            </a:r>
            <a:endParaRPr dirty="0"/>
          </a:p>
          <a:p>
            <a:pPr marL="0" marR="0" lvl="0" indent="0" algn="l" rtl="0">
              <a:spcBef>
                <a:spcPts val="0"/>
              </a:spcBef>
              <a:spcAft>
                <a:spcPts val="0"/>
              </a:spcAft>
              <a:buNone/>
            </a:pPr>
            <a:r>
              <a:rPr lang="en-GB" sz="2400" dirty="0">
                <a:solidFill>
                  <a:schemeClr val="dk1"/>
                </a:solidFill>
                <a:latin typeface="Arial"/>
                <a:ea typeface="Arial"/>
                <a:cs typeface="Arial"/>
                <a:sym typeface="Arial"/>
              </a:rPr>
              <a:t>13</a:t>
            </a:r>
            <a:r>
              <a:rPr lang="en-GB" sz="2400" baseline="30000" dirty="0">
                <a:solidFill>
                  <a:schemeClr val="dk1"/>
                </a:solidFill>
                <a:latin typeface="Arial"/>
                <a:ea typeface="Arial"/>
                <a:cs typeface="Arial"/>
                <a:sym typeface="Arial"/>
              </a:rPr>
              <a:t>th</a:t>
            </a:r>
            <a:r>
              <a:rPr lang="en-GB" sz="2400" dirty="0">
                <a:solidFill>
                  <a:schemeClr val="dk1"/>
                </a:solidFill>
                <a:latin typeface="Arial"/>
                <a:ea typeface="Arial"/>
                <a:cs typeface="Arial"/>
                <a:sym typeface="Arial"/>
              </a:rPr>
              <a:t> November 2025</a:t>
            </a:r>
            <a:endParaRPr dirty="0"/>
          </a:p>
        </p:txBody>
      </p:sp>
      <p:sp>
        <p:nvSpPr>
          <p:cNvPr id="114" name="Google Shape;114;p2"/>
          <p:cNvSpPr txBox="1"/>
          <p:nvPr/>
        </p:nvSpPr>
        <p:spPr>
          <a:xfrm>
            <a:off x="5595850" y="2694075"/>
            <a:ext cx="3540300" cy="36219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1000"/>
              </a:spcBef>
              <a:spcAft>
                <a:spcPts val="0"/>
              </a:spcAft>
              <a:buNone/>
            </a:pPr>
            <a:r>
              <a:rPr lang="en-GB" sz="1640" b="1" dirty="0">
                <a:solidFill>
                  <a:schemeClr val="dk1"/>
                </a:solidFill>
              </a:rPr>
              <a:t>Remedial Actions</a:t>
            </a:r>
            <a:endParaRPr sz="1640" b="1" dirty="0">
              <a:solidFill>
                <a:schemeClr val="dk1"/>
              </a:solidFill>
            </a:endParaRPr>
          </a:p>
          <a:p>
            <a:pPr marL="0" lvl="0" indent="0" algn="l" rtl="0">
              <a:lnSpc>
                <a:spcPct val="70000"/>
              </a:lnSpc>
              <a:spcBef>
                <a:spcPts val="1000"/>
              </a:spcBef>
              <a:spcAft>
                <a:spcPts val="0"/>
              </a:spcAft>
              <a:buNone/>
            </a:pPr>
            <a:r>
              <a:rPr lang="en-GB" sz="1640" dirty="0">
                <a:solidFill>
                  <a:schemeClr val="dk1"/>
                </a:solidFill>
              </a:rPr>
              <a:t>The following will need to be accomplished:</a:t>
            </a:r>
            <a:endParaRPr sz="1640" dirty="0">
              <a:solidFill>
                <a:schemeClr val="dk1"/>
              </a:solidFill>
            </a:endParaRPr>
          </a:p>
          <a:p>
            <a:pPr marL="457200" lvl="0" indent="-332740" algn="l" rtl="0">
              <a:lnSpc>
                <a:spcPct val="70000"/>
              </a:lnSpc>
              <a:spcBef>
                <a:spcPts val="1000"/>
              </a:spcBef>
              <a:spcAft>
                <a:spcPts val="0"/>
              </a:spcAft>
              <a:buClr>
                <a:schemeClr val="dk1"/>
              </a:buClr>
              <a:buSzPts val="1640"/>
              <a:buAutoNum type="arabicPeriod"/>
            </a:pPr>
            <a:r>
              <a:rPr lang="en-GB" sz="1640" dirty="0">
                <a:solidFill>
                  <a:schemeClr val="dk1"/>
                </a:solidFill>
              </a:rPr>
              <a:t>Isolate the systems from the internet</a:t>
            </a:r>
            <a:endParaRPr sz="1640" dirty="0">
              <a:solidFill>
                <a:schemeClr val="dk1"/>
              </a:solidFill>
            </a:endParaRPr>
          </a:p>
          <a:p>
            <a:pPr marL="457200" lvl="0" indent="-332740" algn="l" rtl="0">
              <a:lnSpc>
                <a:spcPct val="70000"/>
              </a:lnSpc>
              <a:spcBef>
                <a:spcPts val="0"/>
              </a:spcBef>
              <a:spcAft>
                <a:spcPts val="0"/>
              </a:spcAft>
              <a:buClr>
                <a:schemeClr val="dk1"/>
              </a:buClr>
              <a:buSzPts val="1640"/>
              <a:buAutoNum type="arabicPeriod"/>
            </a:pPr>
            <a:r>
              <a:rPr lang="en-GB" sz="1640" dirty="0">
                <a:solidFill>
                  <a:schemeClr val="dk1"/>
                </a:solidFill>
              </a:rPr>
              <a:t>Remove the attack vector</a:t>
            </a:r>
            <a:endParaRPr sz="1640" dirty="0">
              <a:solidFill>
                <a:schemeClr val="dk1"/>
              </a:solidFill>
            </a:endParaRPr>
          </a:p>
          <a:p>
            <a:pPr marL="457200" lvl="0" indent="-332740" algn="l" rtl="0">
              <a:lnSpc>
                <a:spcPct val="70000"/>
              </a:lnSpc>
              <a:spcBef>
                <a:spcPts val="0"/>
              </a:spcBef>
              <a:spcAft>
                <a:spcPts val="0"/>
              </a:spcAft>
              <a:buClr>
                <a:schemeClr val="dk1"/>
              </a:buClr>
              <a:buSzPts val="1640"/>
              <a:buAutoNum type="arabicPeriod"/>
            </a:pPr>
            <a:r>
              <a:rPr lang="en-GB" sz="1640" dirty="0">
                <a:solidFill>
                  <a:schemeClr val="dk1"/>
                </a:solidFill>
              </a:rPr>
              <a:t>Recover all systems and data (by whichever option)</a:t>
            </a:r>
            <a:endParaRPr sz="1640" dirty="0">
              <a:solidFill>
                <a:schemeClr val="dk1"/>
              </a:solidFill>
            </a:endParaRPr>
          </a:p>
          <a:p>
            <a:pPr marL="457200" lvl="0" indent="-332740" algn="l" rtl="0">
              <a:lnSpc>
                <a:spcPct val="70000"/>
              </a:lnSpc>
              <a:spcBef>
                <a:spcPts val="0"/>
              </a:spcBef>
              <a:spcAft>
                <a:spcPts val="0"/>
              </a:spcAft>
              <a:buClr>
                <a:schemeClr val="dk1"/>
              </a:buClr>
              <a:buSzPts val="1640"/>
              <a:buAutoNum type="arabicPeriod"/>
            </a:pPr>
            <a:r>
              <a:rPr lang="en-GB" sz="1640" dirty="0">
                <a:solidFill>
                  <a:schemeClr val="dk1"/>
                </a:solidFill>
              </a:rPr>
              <a:t>Realign the IT systems to the Operation</a:t>
            </a:r>
            <a:endParaRPr sz="1640" dirty="0">
              <a:solidFill>
                <a:schemeClr val="dk1"/>
              </a:solidFill>
            </a:endParaRPr>
          </a:p>
          <a:p>
            <a:pPr marL="914400" lvl="1" indent="-332740" algn="l" rtl="0">
              <a:lnSpc>
                <a:spcPct val="70000"/>
              </a:lnSpc>
              <a:spcBef>
                <a:spcPts val="0"/>
              </a:spcBef>
              <a:spcAft>
                <a:spcPts val="0"/>
              </a:spcAft>
              <a:buClr>
                <a:schemeClr val="dk1"/>
              </a:buClr>
              <a:buSzPts val="1640"/>
              <a:buAutoNum type="alphaLcPeriod"/>
            </a:pPr>
            <a:r>
              <a:rPr lang="en-GB" sz="1640" dirty="0">
                <a:solidFill>
                  <a:schemeClr val="dk1"/>
                </a:solidFill>
              </a:rPr>
              <a:t>This is the complicated part and may require emptying the production line for restart</a:t>
            </a:r>
            <a:endParaRPr sz="1640" dirty="0">
              <a:solidFill>
                <a:schemeClr val="dk1"/>
              </a:solidFill>
            </a:endParaRPr>
          </a:p>
          <a:p>
            <a:pPr marL="914400" lvl="1" indent="-332740" algn="l" rtl="0">
              <a:lnSpc>
                <a:spcPct val="70000"/>
              </a:lnSpc>
              <a:spcBef>
                <a:spcPts val="0"/>
              </a:spcBef>
              <a:spcAft>
                <a:spcPts val="0"/>
              </a:spcAft>
              <a:buClr>
                <a:schemeClr val="dk1"/>
              </a:buClr>
              <a:buSzPts val="1640"/>
              <a:buAutoNum type="alphaLcPeriod"/>
            </a:pPr>
            <a:r>
              <a:rPr lang="en-GB" sz="1640" dirty="0">
                <a:solidFill>
                  <a:schemeClr val="dk1"/>
                </a:solidFill>
              </a:rPr>
              <a:t>Loss of parts and build quality could be significant </a:t>
            </a:r>
            <a:endParaRPr sz="1640" dirty="0">
              <a:solidFill>
                <a:schemeClr val="dk1"/>
              </a:solidFill>
            </a:endParaRPr>
          </a:p>
          <a:p>
            <a:pPr marL="457200" lvl="0" indent="-332740" algn="l" rtl="0">
              <a:lnSpc>
                <a:spcPct val="70000"/>
              </a:lnSpc>
              <a:spcBef>
                <a:spcPts val="0"/>
              </a:spcBef>
              <a:spcAft>
                <a:spcPts val="0"/>
              </a:spcAft>
              <a:buClr>
                <a:schemeClr val="dk1"/>
              </a:buClr>
              <a:buSzPts val="1640"/>
              <a:buAutoNum type="arabicPeriod"/>
            </a:pPr>
            <a:r>
              <a:rPr lang="en-GB" sz="1640" dirty="0">
                <a:solidFill>
                  <a:schemeClr val="dk1"/>
                </a:solidFill>
              </a:rPr>
              <a:t>Restart the systems</a:t>
            </a:r>
            <a:endParaRPr sz="1640" dirty="0">
              <a:solidFill>
                <a:schemeClr val="dk1"/>
              </a:solidFill>
            </a:endParaRPr>
          </a:p>
          <a:p>
            <a:pPr marL="457200" lvl="0" indent="-332740" algn="l" rtl="0">
              <a:lnSpc>
                <a:spcPct val="70000"/>
              </a:lnSpc>
              <a:spcBef>
                <a:spcPts val="0"/>
              </a:spcBef>
              <a:spcAft>
                <a:spcPts val="0"/>
              </a:spcAft>
              <a:buClr>
                <a:schemeClr val="dk1"/>
              </a:buClr>
              <a:buSzPts val="1640"/>
              <a:buAutoNum type="arabicPeriod"/>
            </a:pPr>
            <a:r>
              <a:rPr lang="en-GB" sz="1640" dirty="0">
                <a:solidFill>
                  <a:schemeClr val="dk1"/>
                </a:solidFill>
              </a:rPr>
              <a:t>Reconnect to internet </a:t>
            </a:r>
            <a:endParaRPr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398e0ff7ad3_0_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Play"/>
              <a:buNone/>
            </a:pPr>
            <a:r>
              <a:rPr lang="en-GB" dirty="0"/>
              <a:t>What could we do instead?</a:t>
            </a:r>
            <a:endParaRPr dirty="0">
              <a:solidFill>
                <a:schemeClr val="accent1"/>
              </a:solidFill>
              <a:highlight>
                <a:srgbClr val="FFFF00"/>
              </a:highlight>
            </a:endParaRPr>
          </a:p>
        </p:txBody>
      </p:sp>
      <p:sp>
        <p:nvSpPr>
          <p:cNvPr id="120" name="Google Shape;120;g398e0ff7ad3_0_9"/>
          <p:cNvSpPr txBox="1">
            <a:spLocks noGrp="1"/>
          </p:cNvSpPr>
          <p:nvPr>
            <p:ph type="body" idx="1"/>
          </p:nvPr>
        </p:nvSpPr>
        <p:spPr>
          <a:xfrm>
            <a:off x="838200" y="1825625"/>
            <a:ext cx="8470500" cy="4351200"/>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spcBef>
                <a:spcPts val="500"/>
              </a:spcBef>
              <a:spcAft>
                <a:spcPts val="0"/>
              </a:spcAft>
              <a:buClr>
                <a:schemeClr val="dk1"/>
              </a:buClr>
              <a:buSzPct val="39285"/>
              <a:buFont typeface="Arial"/>
              <a:buNone/>
            </a:pPr>
            <a:r>
              <a:rPr lang="en-GB" dirty="0"/>
              <a:t>A key issues here is if we are spending large amounts on our cyber security why are we looking at other approaches, until we have this sort of event!  </a:t>
            </a:r>
            <a:endParaRPr dirty="0"/>
          </a:p>
          <a:p>
            <a:pPr marL="0" lvl="0" indent="0" algn="l" rtl="0">
              <a:spcBef>
                <a:spcPts val="500"/>
              </a:spcBef>
              <a:spcAft>
                <a:spcPts val="0"/>
              </a:spcAft>
              <a:buClr>
                <a:schemeClr val="dk1"/>
              </a:buClr>
              <a:buSzPct val="39285"/>
              <a:buFont typeface="Arial"/>
              <a:buNone/>
            </a:pPr>
            <a:r>
              <a:rPr lang="en-GB" dirty="0"/>
              <a:t>Insurance will be limited.</a:t>
            </a:r>
            <a:endParaRPr dirty="0"/>
          </a:p>
          <a:p>
            <a:pPr marL="0" lvl="0" indent="0" algn="l" rtl="0">
              <a:spcBef>
                <a:spcPts val="500"/>
              </a:spcBef>
              <a:spcAft>
                <a:spcPts val="0"/>
              </a:spcAft>
              <a:buClr>
                <a:schemeClr val="dk1"/>
              </a:buClr>
              <a:buSzPct val="39285"/>
              <a:buFont typeface="Arial"/>
              <a:buNone/>
            </a:pPr>
            <a:endParaRPr dirty="0"/>
          </a:p>
          <a:p>
            <a:pPr marL="0" lvl="0" indent="0" algn="l" rtl="0">
              <a:spcBef>
                <a:spcPts val="500"/>
              </a:spcBef>
              <a:spcAft>
                <a:spcPts val="0"/>
              </a:spcAft>
              <a:buClr>
                <a:schemeClr val="dk1"/>
              </a:buClr>
              <a:buSzPct val="39285"/>
              <a:buFont typeface="Arial"/>
              <a:buNone/>
            </a:pPr>
            <a:r>
              <a:rPr lang="en-GB" dirty="0"/>
              <a:t>We need to adopt cost effective approaches based on existing technology, such as:</a:t>
            </a:r>
            <a:endParaRPr dirty="0"/>
          </a:p>
          <a:p>
            <a:pPr marL="457200" lvl="0" indent="-300037" algn="l" rtl="0">
              <a:spcBef>
                <a:spcPts val="500"/>
              </a:spcBef>
              <a:spcAft>
                <a:spcPts val="0"/>
              </a:spcAft>
              <a:buSzPct val="64285"/>
              <a:buChar char="•"/>
            </a:pPr>
            <a:r>
              <a:rPr lang="en-GB" dirty="0"/>
              <a:t>System Segregation, providing isolation for key systems</a:t>
            </a:r>
            <a:endParaRPr dirty="0"/>
          </a:p>
          <a:p>
            <a:pPr marL="914400" lvl="1" indent="-300037" algn="l" rtl="0">
              <a:spcBef>
                <a:spcPts val="0"/>
              </a:spcBef>
              <a:spcAft>
                <a:spcPts val="0"/>
              </a:spcAft>
              <a:buSzPct val="75000"/>
              <a:buChar char="•"/>
            </a:pPr>
            <a:r>
              <a:rPr lang="en-GB" dirty="0"/>
              <a:t>Keeping the key production systems further away from attackers with controlled interfaces.</a:t>
            </a:r>
            <a:endParaRPr dirty="0"/>
          </a:p>
          <a:p>
            <a:pPr marL="914400" lvl="1" indent="-300037" algn="l" rtl="0">
              <a:spcBef>
                <a:spcPts val="0"/>
              </a:spcBef>
              <a:spcAft>
                <a:spcPts val="0"/>
              </a:spcAft>
              <a:buSzPct val="75000"/>
              <a:buChar char="•"/>
            </a:pPr>
            <a:r>
              <a:rPr lang="en-GB" dirty="0"/>
              <a:t>Having complete data (complete copies)so the system can run for short periods in isolation and allowing production process to complete</a:t>
            </a:r>
            <a:endParaRPr dirty="0"/>
          </a:p>
          <a:p>
            <a:pPr marL="914400" lvl="1" indent="-300037" algn="l" rtl="0">
              <a:spcBef>
                <a:spcPts val="0"/>
              </a:spcBef>
              <a:spcAft>
                <a:spcPts val="0"/>
              </a:spcAft>
              <a:buSzPct val="75000"/>
              <a:buChar char="•"/>
            </a:pPr>
            <a:r>
              <a:rPr lang="en-GB" dirty="0"/>
              <a:t>This may need changes to some changes to the Just-In-Time stock operations.</a:t>
            </a:r>
            <a:endParaRPr dirty="0"/>
          </a:p>
          <a:p>
            <a:pPr marL="0" lvl="0" indent="0" algn="l" rtl="0">
              <a:spcBef>
                <a:spcPts val="1000"/>
              </a:spcBef>
              <a:spcAft>
                <a:spcPts val="0"/>
              </a:spcAft>
              <a:buNone/>
            </a:pPr>
            <a:endParaRPr dirty="0"/>
          </a:p>
          <a:p>
            <a:pPr marL="457200" lvl="0" indent="-300037" algn="l" rtl="0">
              <a:spcBef>
                <a:spcPts val="500"/>
              </a:spcBef>
              <a:spcAft>
                <a:spcPts val="0"/>
              </a:spcAft>
              <a:buSzPct val="64285"/>
              <a:buChar char="•"/>
            </a:pPr>
            <a:r>
              <a:rPr lang="en-GB" dirty="0"/>
              <a:t>Transactional logging, that can be read and replayed to recover our system</a:t>
            </a:r>
            <a:endParaRPr dirty="0"/>
          </a:p>
          <a:p>
            <a:pPr marL="914400" lvl="1" indent="-300037" algn="l" rtl="0">
              <a:spcBef>
                <a:spcPts val="0"/>
              </a:spcBef>
              <a:spcAft>
                <a:spcPts val="0"/>
              </a:spcAft>
              <a:buSzPct val="75000"/>
              <a:buChar char="•"/>
            </a:pPr>
            <a:r>
              <a:rPr lang="en-GB" dirty="0"/>
              <a:t>An immutable log of the transactions, would enable replay to get the systems up to the state of the operation.</a:t>
            </a:r>
            <a:endParaRPr dirty="0"/>
          </a:p>
          <a:p>
            <a:pPr marL="914400" lvl="1" indent="-300037" algn="l" rtl="0">
              <a:spcBef>
                <a:spcPts val="0"/>
              </a:spcBef>
              <a:spcAft>
                <a:spcPts val="0"/>
              </a:spcAft>
              <a:buSzPct val="75000"/>
              <a:buChar char="•"/>
            </a:pPr>
            <a:r>
              <a:rPr lang="en-GB" dirty="0"/>
              <a:t>Integration could be expanded so that transactions are written to a external service, which can be read.</a:t>
            </a:r>
            <a:endParaRPr dirty="0"/>
          </a:p>
          <a:p>
            <a:pPr marL="914400" lvl="0" indent="0" algn="l" rtl="0">
              <a:spcBef>
                <a:spcPts val="500"/>
              </a:spcBef>
              <a:spcAft>
                <a:spcPts val="0"/>
              </a:spcAft>
              <a:buNone/>
            </a:pPr>
            <a:endParaRPr dirty="0"/>
          </a:p>
          <a:p>
            <a:pPr marL="457200" lvl="0" indent="-300037" algn="l" rtl="0">
              <a:spcBef>
                <a:spcPts val="1000"/>
              </a:spcBef>
              <a:spcAft>
                <a:spcPts val="0"/>
              </a:spcAft>
              <a:buSzPct val="64285"/>
              <a:buChar char="•"/>
            </a:pPr>
            <a:endParaRPr dirty="0"/>
          </a:p>
          <a:p>
            <a:pPr marL="685800" lvl="1" indent="-76200" algn="l" rtl="0">
              <a:lnSpc>
                <a:spcPct val="90000"/>
              </a:lnSpc>
              <a:spcBef>
                <a:spcPts val="500"/>
              </a:spcBef>
              <a:spcAft>
                <a:spcPts val="0"/>
              </a:spcAft>
              <a:buClr>
                <a:schemeClr val="dk1"/>
              </a:buClr>
              <a:buSzPct val="100000"/>
              <a:buNone/>
            </a:pPr>
            <a:endParaRPr dirty="0"/>
          </a:p>
        </p:txBody>
      </p:sp>
      <p:grpSp>
        <p:nvGrpSpPr>
          <p:cNvPr id="121" name="Google Shape;121;g398e0ff7ad3_0_9"/>
          <p:cNvGrpSpPr/>
          <p:nvPr/>
        </p:nvGrpSpPr>
        <p:grpSpPr>
          <a:xfrm>
            <a:off x="9308698" y="330201"/>
            <a:ext cx="2668122" cy="5985764"/>
            <a:chOff x="9308698" y="330201"/>
            <a:chExt cx="2668122" cy="5985764"/>
          </a:xfrm>
        </p:grpSpPr>
        <p:pic>
          <p:nvPicPr>
            <p:cNvPr id="122" name="Google Shape;122;g398e0ff7ad3_0_9" descr="The Cyber Security and Resilience Bill - what it means for IT Leaders"/>
            <p:cNvPicPr preferRelativeResize="0"/>
            <p:nvPr/>
          </p:nvPicPr>
          <p:blipFill rotWithShape="1">
            <a:blip r:embed="rId3">
              <a:alphaModFix/>
            </a:blip>
            <a:srcRect/>
            <a:stretch/>
          </p:blipFill>
          <p:spPr>
            <a:xfrm>
              <a:off x="9398209" y="5067300"/>
              <a:ext cx="2497330" cy="1248665"/>
            </a:xfrm>
            <a:prstGeom prst="rect">
              <a:avLst/>
            </a:prstGeom>
            <a:noFill/>
            <a:ln>
              <a:noFill/>
            </a:ln>
          </p:spPr>
        </p:pic>
        <p:pic>
          <p:nvPicPr>
            <p:cNvPr id="123" name="Google Shape;123;g398e0ff7ad3_0_9" descr="A black and white logo&#10;&#10;AI-generated content may be incorrect."/>
            <p:cNvPicPr preferRelativeResize="0"/>
            <p:nvPr/>
          </p:nvPicPr>
          <p:blipFill rotWithShape="1">
            <a:blip r:embed="rId4">
              <a:alphaModFix/>
            </a:blip>
            <a:srcRect/>
            <a:stretch/>
          </p:blipFill>
          <p:spPr>
            <a:xfrm>
              <a:off x="9308698" y="330201"/>
              <a:ext cx="2668122" cy="1153367"/>
            </a:xfrm>
            <a:prstGeom prst="rect">
              <a:avLst/>
            </a:prstGeom>
            <a:noFill/>
            <a:ln>
              <a:noFill/>
            </a:ln>
          </p:spPr>
        </p:pic>
      </p:grpSp>
      <p:sp>
        <p:nvSpPr>
          <p:cNvPr id="124" name="Google Shape;124;g398e0ff7ad3_0_9"/>
          <p:cNvSpPr txBox="1"/>
          <p:nvPr/>
        </p:nvSpPr>
        <p:spPr>
          <a:xfrm>
            <a:off x="9308698" y="2479040"/>
            <a:ext cx="28833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dirty="0">
                <a:solidFill>
                  <a:schemeClr val="dk1"/>
                </a:solidFill>
                <a:latin typeface="Arial"/>
                <a:ea typeface="Arial"/>
                <a:cs typeface="Arial"/>
                <a:sym typeface="Arial"/>
              </a:rPr>
              <a:t>Symposium</a:t>
            </a:r>
            <a:endParaRPr dirty="0"/>
          </a:p>
          <a:p>
            <a:pPr marL="0" marR="0" lvl="0" indent="0" algn="l" rtl="0">
              <a:spcBef>
                <a:spcPts val="0"/>
              </a:spcBef>
              <a:spcAft>
                <a:spcPts val="0"/>
              </a:spcAft>
              <a:buNone/>
            </a:pPr>
            <a:r>
              <a:rPr lang="en-GB" sz="2400" dirty="0">
                <a:solidFill>
                  <a:schemeClr val="dk1"/>
                </a:solidFill>
                <a:latin typeface="Arial"/>
                <a:ea typeface="Arial"/>
                <a:cs typeface="Arial"/>
                <a:sym typeface="Arial"/>
              </a:rPr>
              <a:t>13</a:t>
            </a:r>
            <a:r>
              <a:rPr lang="en-GB" sz="2400" baseline="30000" dirty="0">
                <a:solidFill>
                  <a:schemeClr val="dk1"/>
                </a:solidFill>
                <a:latin typeface="Arial"/>
                <a:ea typeface="Arial"/>
                <a:cs typeface="Arial"/>
                <a:sym typeface="Arial"/>
              </a:rPr>
              <a:t>th</a:t>
            </a:r>
            <a:r>
              <a:rPr lang="en-GB" sz="2400" dirty="0">
                <a:solidFill>
                  <a:schemeClr val="dk1"/>
                </a:solidFill>
                <a:latin typeface="Arial"/>
                <a:ea typeface="Arial"/>
                <a:cs typeface="Arial"/>
                <a:sym typeface="Arial"/>
              </a:rPr>
              <a:t> November 2025</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398e0ff7ad3_0_2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Play"/>
              <a:buNone/>
            </a:pPr>
            <a:r>
              <a:rPr lang="en-GB" dirty="0"/>
              <a:t>Next Steps</a:t>
            </a:r>
            <a:endParaRPr dirty="0">
              <a:solidFill>
                <a:schemeClr val="accent1"/>
              </a:solidFill>
              <a:highlight>
                <a:srgbClr val="FFFF00"/>
              </a:highlight>
            </a:endParaRPr>
          </a:p>
        </p:txBody>
      </p:sp>
      <p:sp>
        <p:nvSpPr>
          <p:cNvPr id="130" name="Google Shape;130;g398e0ff7ad3_0_20"/>
          <p:cNvSpPr txBox="1">
            <a:spLocks noGrp="1"/>
          </p:cNvSpPr>
          <p:nvPr>
            <p:ph type="body" idx="1"/>
          </p:nvPr>
        </p:nvSpPr>
        <p:spPr>
          <a:xfrm>
            <a:off x="838200" y="1825625"/>
            <a:ext cx="8470500" cy="4351200"/>
          </a:xfrm>
          <a:prstGeom prst="rect">
            <a:avLst/>
          </a:prstGeom>
          <a:noFill/>
          <a:ln>
            <a:noFill/>
          </a:ln>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GB" dirty="0"/>
              <a:t>Discussion &amp; Questions</a:t>
            </a:r>
            <a:endParaRPr dirty="0"/>
          </a:p>
          <a:p>
            <a:pPr marL="457200" lvl="0" indent="0" algn="l" rtl="0">
              <a:spcBef>
                <a:spcPts val="1000"/>
              </a:spcBef>
              <a:spcAft>
                <a:spcPts val="0"/>
              </a:spcAft>
              <a:buClr>
                <a:schemeClr val="dk1"/>
              </a:buClr>
              <a:buSzPts val="1100"/>
              <a:buFont typeface="Arial"/>
              <a:buNone/>
            </a:pPr>
            <a:endParaRPr dirty="0"/>
          </a:p>
          <a:p>
            <a:pPr marL="457200" lvl="0" indent="-342900" algn="l" rtl="0">
              <a:spcBef>
                <a:spcPts val="1000"/>
              </a:spcBef>
              <a:spcAft>
                <a:spcPts val="0"/>
              </a:spcAft>
              <a:buSzPts val="1800"/>
              <a:buChar char="•"/>
            </a:pPr>
            <a:r>
              <a:rPr lang="en-GB" dirty="0"/>
              <a:t>What other components can be managed in the same way?</a:t>
            </a:r>
            <a:endParaRPr dirty="0"/>
          </a:p>
          <a:p>
            <a:pPr marL="457200" lvl="0" indent="0" algn="l" rtl="0">
              <a:spcBef>
                <a:spcPts val="1000"/>
              </a:spcBef>
              <a:spcAft>
                <a:spcPts val="0"/>
              </a:spcAft>
              <a:buNone/>
            </a:pPr>
            <a:endParaRPr dirty="0"/>
          </a:p>
          <a:p>
            <a:pPr marL="457200" lvl="0" indent="-342900" algn="l" rtl="0">
              <a:spcBef>
                <a:spcPts val="1000"/>
              </a:spcBef>
              <a:spcAft>
                <a:spcPts val="0"/>
              </a:spcAft>
              <a:buSzPts val="1800"/>
              <a:buChar char="•"/>
            </a:pPr>
            <a:r>
              <a:rPr lang="en-GB" dirty="0"/>
              <a:t>Is it worth developing this as a white paper?</a:t>
            </a:r>
            <a:endParaRPr dirty="0"/>
          </a:p>
          <a:p>
            <a:pPr marL="457200" lvl="0" indent="-342900" algn="l" rtl="0">
              <a:spcBef>
                <a:spcPts val="0"/>
              </a:spcBef>
              <a:spcAft>
                <a:spcPts val="0"/>
              </a:spcAft>
              <a:buSzPts val="1800"/>
              <a:buChar char="•"/>
            </a:pPr>
            <a:r>
              <a:rPr lang="en-GB" dirty="0"/>
              <a:t>Can you help?</a:t>
            </a:r>
            <a:endParaRPr sz="2800" dirty="0"/>
          </a:p>
        </p:txBody>
      </p:sp>
      <p:grpSp>
        <p:nvGrpSpPr>
          <p:cNvPr id="131" name="Google Shape;131;g398e0ff7ad3_0_20"/>
          <p:cNvGrpSpPr/>
          <p:nvPr/>
        </p:nvGrpSpPr>
        <p:grpSpPr>
          <a:xfrm>
            <a:off x="9308698" y="330201"/>
            <a:ext cx="2668122" cy="5985764"/>
            <a:chOff x="9308698" y="330201"/>
            <a:chExt cx="2668122" cy="5985764"/>
          </a:xfrm>
        </p:grpSpPr>
        <p:pic>
          <p:nvPicPr>
            <p:cNvPr id="132" name="Google Shape;132;g398e0ff7ad3_0_20" descr="The Cyber Security and Resilience Bill - what it means for IT Leaders"/>
            <p:cNvPicPr preferRelativeResize="0"/>
            <p:nvPr/>
          </p:nvPicPr>
          <p:blipFill rotWithShape="1">
            <a:blip r:embed="rId3">
              <a:alphaModFix/>
            </a:blip>
            <a:srcRect/>
            <a:stretch/>
          </p:blipFill>
          <p:spPr>
            <a:xfrm>
              <a:off x="9398209" y="5067300"/>
              <a:ext cx="2497330" cy="1248665"/>
            </a:xfrm>
            <a:prstGeom prst="rect">
              <a:avLst/>
            </a:prstGeom>
            <a:noFill/>
            <a:ln>
              <a:noFill/>
            </a:ln>
          </p:spPr>
        </p:pic>
        <p:pic>
          <p:nvPicPr>
            <p:cNvPr id="133" name="Google Shape;133;g398e0ff7ad3_0_20" descr="A black and white logo&#10;&#10;AI-generated content may be incorrect."/>
            <p:cNvPicPr preferRelativeResize="0"/>
            <p:nvPr/>
          </p:nvPicPr>
          <p:blipFill rotWithShape="1">
            <a:blip r:embed="rId4">
              <a:alphaModFix/>
            </a:blip>
            <a:srcRect/>
            <a:stretch/>
          </p:blipFill>
          <p:spPr>
            <a:xfrm>
              <a:off x="9308698" y="330201"/>
              <a:ext cx="2668122" cy="1153367"/>
            </a:xfrm>
            <a:prstGeom prst="rect">
              <a:avLst/>
            </a:prstGeom>
            <a:noFill/>
            <a:ln>
              <a:noFill/>
            </a:ln>
          </p:spPr>
        </p:pic>
      </p:grpSp>
      <p:sp>
        <p:nvSpPr>
          <p:cNvPr id="134" name="Google Shape;134;g398e0ff7ad3_0_20"/>
          <p:cNvSpPr txBox="1"/>
          <p:nvPr/>
        </p:nvSpPr>
        <p:spPr>
          <a:xfrm>
            <a:off x="9308698" y="2479040"/>
            <a:ext cx="28833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dirty="0">
                <a:solidFill>
                  <a:schemeClr val="dk1"/>
                </a:solidFill>
                <a:latin typeface="Arial"/>
                <a:ea typeface="Arial"/>
                <a:cs typeface="Arial"/>
                <a:sym typeface="Arial"/>
              </a:rPr>
              <a:t>Symposium</a:t>
            </a:r>
            <a:endParaRPr dirty="0"/>
          </a:p>
          <a:p>
            <a:pPr marL="0" marR="0" lvl="0" indent="0" algn="l" rtl="0">
              <a:spcBef>
                <a:spcPts val="0"/>
              </a:spcBef>
              <a:spcAft>
                <a:spcPts val="0"/>
              </a:spcAft>
              <a:buNone/>
            </a:pPr>
            <a:r>
              <a:rPr lang="en-GB" sz="2400" dirty="0">
                <a:solidFill>
                  <a:schemeClr val="dk1"/>
                </a:solidFill>
                <a:latin typeface="Arial"/>
                <a:ea typeface="Arial"/>
                <a:cs typeface="Arial"/>
                <a:sym typeface="Arial"/>
              </a:rPr>
              <a:t>13</a:t>
            </a:r>
            <a:r>
              <a:rPr lang="en-GB" sz="2400" baseline="30000" dirty="0">
                <a:solidFill>
                  <a:schemeClr val="dk1"/>
                </a:solidFill>
                <a:latin typeface="Arial"/>
                <a:ea typeface="Arial"/>
                <a:cs typeface="Arial"/>
                <a:sym typeface="Arial"/>
              </a:rPr>
              <a:t>th</a:t>
            </a:r>
            <a:r>
              <a:rPr lang="en-GB" sz="2400" dirty="0">
                <a:solidFill>
                  <a:schemeClr val="dk1"/>
                </a:solidFill>
                <a:latin typeface="Arial"/>
                <a:ea typeface="Arial"/>
                <a:cs typeface="Arial"/>
                <a:sym typeface="Arial"/>
              </a:rPr>
              <a:t> November 2025</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grpSp>
        <p:nvGrpSpPr>
          <p:cNvPr id="139" name="Google Shape;139;p3"/>
          <p:cNvGrpSpPr/>
          <p:nvPr/>
        </p:nvGrpSpPr>
        <p:grpSpPr>
          <a:xfrm>
            <a:off x="9308698" y="330201"/>
            <a:ext cx="2668120" cy="5985764"/>
            <a:chOff x="9308698" y="330201"/>
            <a:chExt cx="2668120" cy="5985764"/>
          </a:xfrm>
        </p:grpSpPr>
        <p:pic>
          <p:nvPicPr>
            <p:cNvPr id="140" name="Google Shape;140;p3" descr="The Cyber Security and Resilience Bill - what it means for IT Leaders"/>
            <p:cNvPicPr preferRelativeResize="0"/>
            <p:nvPr/>
          </p:nvPicPr>
          <p:blipFill rotWithShape="1">
            <a:blip r:embed="rId3">
              <a:alphaModFix/>
            </a:blip>
            <a:srcRect/>
            <a:stretch/>
          </p:blipFill>
          <p:spPr>
            <a:xfrm>
              <a:off x="9398209" y="5067300"/>
              <a:ext cx="2497330" cy="1248665"/>
            </a:xfrm>
            <a:prstGeom prst="rect">
              <a:avLst/>
            </a:prstGeom>
            <a:noFill/>
            <a:ln>
              <a:noFill/>
            </a:ln>
          </p:spPr>
        </p:pic>
        <p:pic>
          <p:nvPicPr>
            <p:cNvPr id="141" name="Google Shape;141;p3" descr="A black and white logo&#10;&#10;AI-generated content may be incorrect."/>
            <p:cNvPicPr preferRelativeResize="0"/>
            <p:nvPr/>
          </p:nvPicPr>
          <p:blipFill rotWithShape="1">
            <a:blip r:embed="rId4">
              <a:alphaModFix/>
            </a:blip>
            <a:srcRect/>
            <a:stretch/>
          </p:blipFill>
          <p:spPr>
            <a:xfrm>
              <a:off x="9308698" y="330201"/>
              <a:ext cx="2668120" cy="1153366"/>
            </a:xfrm>
            <a:prstGeom prst="rect">
              <a:avLst/>
            </a:prstGeom>
            <a:noFill/>
            <a:ln>
              <a:noFill/>
            </a:ln>
          </p:spPr>
        </p:pic>
      </p:grpSp>
      <p:sp>
        <p:nvSpPr>
          <p:cNvPr id="142" name="Google Shape;142;p3"/>
          <p:cNvSpPr txBox="1"/>
          <p:nvPr/>
        </p:nvSpPr>
        <p:spPr>
          <a:xfrm>
            <a:off x="9308698" y="2479040"/>
            <a:ext cx="2883301"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dirty="0">
                <a:solidFill>
                  <a:schemeClr val="dk1"/>
                </a:solidFill>
                <a:latin typeface="Arial"/>
                <a:ea typeface="Arial"/>
                <a:cs typeface="Arial"/>
                <a:sym typeface="Arial"/>
              </a:rPr>
              <a:t>Symposium</a:t>
            </a:r>
            <a:endParaRPr dirty="0"/>
          </a:p>
          <a:p>
            <a:pPr marL="0" marR="0" lvl="0" indent="0" algn="l" rtl="0">
              <a:spcBef>
                <a:spcPts val="0"/>
              </a:spcBef>
              <a:spcAft>
                <a:spcPts val="0"/>
              </a:spcAft>
              <a:buNone/>
            </a:pPr>
            <a:r>
              <a:rPr lang="en-GB" sz="2400" dirty="0">
                <a:solidFill>
                  <a:schemeClr val="dk1"/>
                </a:solidFill>
                <a:latin typeface="Arial"/>
                <a:ea typeface="Arial"/>
                <a:cs typeface="Arial"/>
                <a:sym typeface="Arial"/>
              </a:rPr>
              <a:t>13</a:t>
            </a:r>
            <a:r>
              <a:rPr lang="en-GB" sz="2400" baseline="30000" dirty="0">
                <a:solidFill>
                  <a:schemeClr val="dk1"/>
                </a:solidFill>
                <a:latin typeface="Arial"/>
                <a:ea typeface="Arial"/>
                <a:cs typeface="Arial"/>
                <a:sym typeface="Arial"/>
              </a:rPr>
              <a:t>th</a:t>
            </a:r>
            <a:r>
              <a:rPr lang="en-GB" sz="2400" dirty="0">
                <a:solidFill>
                  <a:schemeClr val="dk1"/>
                </a:solidFill>
                <a:latin typeface="Arial"/>
                <a:ea typeface="Arial"/>
                <a:cs typeface="Arial"/>
                <a:sym typeface="Arial"/>
              </a:rPr>
              <a:t> November 2025</a:t>
            </a:r>
            <a:endParaRPr dirty="0"/>
          </a:p>
        </p:txBody>
      </p:sp>
      <p:sp>
        <p:nvSpPr>
          <p:cNvPr id="143" name="Google Shape;143;p3"/>
          <p:cNvSpPr txBox="1"/>
          <p:nvPr/>
        </p:nvSpPr>
        <p:spPr>
          <a:xfrm>
            <a:off x="2690647" y="806823"/>
            <a:ext cx="5304361" cy="1129834"/>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accent1"/>
              </a:buClr>
              <a:buSzPts val="4400"/>
              <a:buFont typeface="Play"/>
              <a:buNone/>
            </a:pPr>
            <a:r>
              <a:rPr lang="en-GB" sz="4400" dirty="0">
                <a:solidFill>
                  <a:schemeClr val="accent1"/>
                </a:solidFill>
                <a:latin typeface="Play"/>
                <a:ea typeface="Play"/>
                <a:cs typeface="Play"/>
                <a:sym typeface="Play"/>
              </a:rPr>
              <a:t>Thank you </a:t>
            </a:r>
            <a:endParaRPr dirty="0"/>
          </a:p>
        </p:txBody>
      </p:sp>
      <p:sp>
        <p:nvSpPr>
          <p:cNvPr id="144" name="Google Shape;144;p3"/>
          <p:cNvSpPr txBox="1"/>
          <p:nvPr/>
        </p:nvSpPr>
        <p:spPr>
          <a:xfrm>
            <a:off x="612003" y="3146205"/>
            <a:ext cx="7281217" cy="1038225"/>
          </a:xfrm>
          <a:prstGeom prst="rect">
            <a:avLst/>
          </a:prstGeom>
          <a:noFill/>
          <a:ln>
            <a:noFill/>
          </a:ln>
        </p:spPr>
        <p:txBody>
          <a:bodyPr spcFirstLastPara="1" wrap="square" lIns="91425" tIns="45700" rIns="91425" bIns="45700" anchor="t" anchorCtr="0">
            <a:normAutofit/>
          </a:bodyPr>
          <a:lstStyle/>
          <a:p>
            <a:pPr marL="228600" marR="0" lvl="0" indent="-175260" algn="ctr" rtl="0">
              <a:lnSpc>
                <a:spcPct val="90000"/>
              </a:lnSpc>
              <a:spcBef>
                <a:spcPts val="0"/>
              </a:spcBef>
              <a:spcAft>
                <a:spcPts val="0"/>
              </a:spcAft>
              <a:buClr>
                <a:schemeClr val="dk1"/>
              </a:buClr>
              <a:buSzPct val="100000"/>
              <a:buFont typeface="Arial"/>
              <a:buChar char="•"/>
            </a:pPr>
            <a:r>
              <a:rPr lang="en-GB" sz="2800" dirty="0">
                <a:solidFill>
                  <a:schemeClr val="dk1"/>
                </a:solidFill>
                <a:highlight>
                  <a:schemeClr val="lt1"/>
                </a:highlight>
              </a:rPr>
              <a:t>Paul Reason</a:t>
            </a:r>
            <a:endParaRPr dirty="0">
              <a:highlight>
                <a:schemeClr val="lt1"/>
              </a:highlight>
            </a:endParaRPr>
          </a:p>
          <a:p>
            <a:pPr marL="228600" marR="0" lvl="0" indent="-175260" algn="ctr" rtl="0">
              <a:lnSpc>
                <a:spcPct val="90000"/>
              </a:lnSpc>
              <a:spcBef>
                <a:spcPts val="1000"/>
              </a:spcBef>
              <a:spcAft>
                <a:spcPts val="0"/>
              </a:spcAft>
              <a:buClr>
                <a:schemeClr val="dk1"/>
              </a:buClr>
              <a:buSzPct val="100000"/>
              <a:buFont typeface="Arial"/>
              <a:buChar char="•"/>
            </a:pPr>
            <a:r>
              <a:rPr lang="en-GB" sz="2800" dirty="0" err="1">
                <a:solidFill>
                  <a:schemeClr val="dk1"/>
                </a:solidFill>
                <a:highlight>
                  <a:schemeClr val="lt1"/>
                </a:highlight>
              </a:rPr>
              <a:t>Paul@Reason.me,uk</a:t>
            </a:r>
            <a:endParaRPr dirty="0">
              <a:highlight>
                <a:schemeClr val="lt1"/>
              </a:highlight>
            </a:endParaRPr>
          </a:p>
          <a:p>
            <a:pPr marL="228600" marR="0" lvl="0" indent="-50800" algn="ctr" rtl="0">
              <a:lnSpc>
                <a:spcPct val="90000"/>
              </a:lnSpc>
              <a:spcBef>
                <a:spcPts val="1000"/>
              </a:spcBef>
              <a:spcAft>
                <a:spcPts val="0"/>
              </a:spcAft>
              <a:buClr>
                <a:schemeClr val="dk1"/>
              </a:buClr>
              <a:buSzPct val="100000"/>
              <a:buFont typeface="Arial"/>
              <a:buNone/>
            </a:pPr>
            <a:endParaRPr sz="2800" dirty="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E18EB-2244-220D-B277-0092AE4E2D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F09349-E17B-E368-211E-978B4CC731E1}"/>
              </a:ext>
            </a:extLst>
          </p:cNvPr>
          <p:cNvSpPr>
            <a:spLocks noGrp="1"/>
          </p:cNvSpPr>
          <p:nvPr>
            <p:ph type="ctrTitle"/>
          </p:nvPr>
        </p:nvSpPr>
        <p:spPr>
          <a:xfrm>
            <a:off x="642244" y="330202"/>
            <a:ext cx="7618078" cy="1031654"/>
          </a:xfrm>
        </p:spPr>
        <p:txBody>
          <a:bodyPr>
            <a:normAutofit fontScale="90000"/>
          </a:bodyPr>
          <a:lstStyle/>
          <a:p>
            <a:br>
              <a:rPr lang="en-GB" dirty="0">
                <a:solidFill>
                  <a:schemeClr val="accent1"/>
                </a:solidFill>
              </a:rPr>
            </a:br>
            <a:r>
              <a:rPr lang="en-GB" dirty="0">
                <a:solidFill>
                  <a:schemeClr val="accent1"/>
                </a:solidFill>
              </a:rPr>
              <a:t>BCS ITLF Symposium:</a:t>
            </a:r>
          </a:p>
        </p:txBody>
      </p:sp>
      <p:sp>
        <p:nvSpPr>
          <p:cNvPr id="3" name="Subtitle 2">
            <a:extLst>
              <a:ext uri="{FF2B5EF4-FFF2-40B4-BE49-F238E27FC236}">
                <a16:creationId xmlns:a16="http://schemas.microsoft.com/office/drawing/2014/main" id="{27D59795-800B-D61F-27A0-7C13B76C8BAE}"/>
              </a:ext>
            </a:extLst>
          </p:cNvPr>
          <p:cNvSpPr>
            <a:spLocks noGrp="1"/>
          </p:cNvSpPr>
          <p:nvPr>
            <p:ph type="subTitle" idx="1"/>
          </p:nvPr>
        </p:nvSpPr>
        <p:spPr>
          <a:xfrm>
            <a:off x="967258" y="1630712"/>
            <a:ext cx="7314897" cy="4454778"/>
          </a:xfrm>
        </p:spPr>
        <p:txBody>
          <a:bodyPr>
            <a:noAutofit/>
          </a:bodyPr>
          <a:lstStyle/>
          <a:p>
            <a:r>
              <a:rPr lang="en-GB" sz="2800" dirty="0"/>
              <a:t>FORMAT:</a:t>
            </a:r>
          </a:p>
          <a:p>
            <a:pPr marL="514350" indent="-514350" algn="l">
              <a:buAutoNum type="arabicPeriod"/>
            </a:pPr>
            <a:r>
              <a:rPr lang="en-GB" sz="2000" dirty="0"/>
              <a:t>Five Main Proposals for 2026 ITLF Focus:</a:t>
            </a:r>
          </a:p>
          <a:p>
            <a:pPr marL="514350" indent="-514350" algn="l">
              <a:buAutoNum type="arabicPeriod"/>
            </a:pPr>
            <a:endParaRPr lang="en-GB" sz="800" dirty="0"/>
          </a:p>
          <a:p>
            <a:pPr marL="914400" lvl="1" indent="-457200" algn="l">
              <a:buFont typeface="Arial" panose="020B0604020202020204" pitchFamily="34" charset="0"/>
              <a:buChar char="•"/>
            </a:pPr>
            <a:r>
              <a:rPr lang="en-GB" sz="1600" dirty="0"/>
              <a:t>Leadership in Strategic AI Delivery - Dave Sutton (KE stand-in)</a:t>
            </a:r>
          </a:p>
          <a:p>
            <a:pPr marL="914400" lvl="1" indent="-457200" algn="l">
              <a:buFont typeface="Arial" panose="020B0604020202020204" pitchFamily="34" charset="0"/>
              <a:buChar char="•"/>
            </a:pPr>
            <a:r>
              <a:rPr lang="en-GB" sz="1600" dirty="0"/>
              <a:t>Critical thinking in Business - better decisions, faster - Craig Cockburn</a:t>
            </a:r>
          </a:p>
          <a:p>
            <a:pPr marL="914400" lvl="1" indent="-457200" algn="l">
              <a:buFont typeface="Arial" panose="020B0604020202020204" pitchFamily="34" charset="0"/>
              <a:buChar char="•"/>
            </a:pPr>
            <a:r>
              <a:rPr lang="en-GB" sz="1600" dirty="0"/>
              <a:t>Architecting Resilience - Paul Reason</a:t>
            </a:r>
          </a:p>
          <a:p>
            <a:pPr marL="914400" lvl="1" indent="-457200" algn="l">
              <a:buFont typeface="Arial" panose="020B0604020202020204" pitchFamily="34" charset="0"/>
              <a:buChar char="•"/>
            </a:pPr>
            <a:r>
              <a:rPr lang="en-GB" sz="1600" dirty="0"/>
              <a:t>BCS Cyber Security Collaboration with IET CEng (Cyber) - Internet Avalanche (IA) failure - Dr Walter Green</a:t>
            </a:r>
          </a:p>
          <a:p>
            <a:pPr marL="914400" lvl="1" indent="-457200" algn="l">
              <a:buFont typeface="Arial" panose="020B0604020202020204" pitchFamily="34" charset="0"/>
              <a:buChar char="•"/>
            </a:pPr>
            <a:r>
              <a:rPr lang="en-GB" sz="1600" dirty="0"/>
              <a:t>Cognitive Blind Spots in Security Frameworks: </a:t>
            </a:r>
            <a:br>
              <a:rPr lang="en-GB" sz="1600" dirty="0"/>
            </a:br>
            <a:r>
              <a:rPr lang="en-GB" sz="1600" dirty="0"/>
              <a:t>From Cybersecurity to AI Governance - Vsevolod (Sam) Shabad</a:t>
            </a:r>
          </a:p>
          <a:p>
            <a:pPr marL="914400" lvl="1" indent="-457200" algn="l">
              <a:buFont typeface="Arial" panose="020B0604020202020204" pitchFamily="34" charset="0"/>
              <a:buChar char="•"/>
            </a:pPr>
            <a:endParaRPr lang="en-GB" sz="1600" dirty="0"/>
          </a:p>
          <a:p>
            <a:pPr marL="342900" indent="-342900" algn="l">
              <a:buFont typeface="+mj-lt"/>
              <a:buAutoNum type="arabicPeriod"/>
            </a:pPr>
            <a:r>
              <a:rPr lang="en-GB" sz="2000" dirty="0"/>
              <a:t>KE Wildcard Slide </a:t>
            </a:r>
            <a:r>
              <a:rPr lang="en-GB" sz="2000" dirty="0">
                <a:sym typeface="Wingdings" panose="05000000000000000000" pitchFamily="2" charset="2"/>
              </a:rPr>
              <a:t></a:t>
            </a:r>
          </a:p>
          <a:p>
            <a:pPr marL="342900" indent="-342900" algn="l">
              <a:buFont typeface="+mj-lt"/>
              <a:buAutoNum type="arabicPeriod"/>
            </a:pPr>
            <a:endParaRPr lang="en-GB" sz="2000" dirty="0">
              <a:sym typeface="Wingdings" panose="05000000000000000000" pitchFamily="2" charset="2"/>
            </a:endParaRPr>
          </a:p>
          <a:p>
            <a:pPr marL="342900" indent="-342900" algn="l">
              <a:buFont typeface="+mj-lt"/>
              <a:buAutoNum type="arabicPeriod"/>
            </a:pPr>
            <a:r>
              <a:rPr lang="en-GB" sz="2000" dirty="0"/>
              <a:t>Open Floor Discussion</a:t>
            </a:r>
            <a:endParaRPr lang="en-GB" sz="1600" dirty="0"/>
          </a:p>
        </p:txBody>
      </p:sp>
      <p:pic>
        <p:nvPicPr>
          <p:cNvPr id="9" name="Picture 2" descr="The Cyber Security and Resilience Bill - what it means for IT Leaders">
            <a:extLst>
              <a:ext uri="{FF2B5EF4-FFF2-40B4-BE49-F238E27FC236}">
                <a16:creationId xmlns:a16="http://schemas.microsoft.com/office/drawing/2014/main" id="{F989162E-0744-FA9F-01B0-476373A937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8209" y="5067300"/>
            <a:ext cx="2497330" cy="124866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black and white logo&#10;&#10;AI-generated content may be incorrect.">
            <a:extLst>
              <a:ext uri="{FF2B5EF4-FFF2-40B4-BE49-F238E27FC236}">
                <a16:creationId xmlns:a16="http://schemas.microsoft.com/office/drawing/2014/main" id="{65EC299D-DF2E-A611-05F1-40D9E6989D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8698" y="330201"/>
            <a:ext cx="2668120" cy="1153366"/>
          </a:xfrm>
          <a:prstGeom prst="rect">
            <a:avLst/>
          </a:prstGeom>
        </p:spPr>
      </p:pic>
      <p:sp>
        <p:nvSpPr>
          <p:cNvPr id="11" name="TextBox 10">
            <a:extLst>
              <a:ext uri="{FF2B5EF4-FFF2-40B4-BE49-F238E27FC236}">
                <a16:creationId xmlns:a16="http://schemas.microsoft.com/office/drawing/2014/main" id="{87666468-E5AB-27AA-9336-8F8AA2609474}"/>
              </a:ext>
            </a:extLst>
          </p:cNvPr>
          <p:cNvSpPr txBox="1"/>
          <p:nvPr/>
        </p:nvSpPr>
        <p:spPr>
          <a:xfrm>
            <a:off x="8387255" y="2479040"/>
            <a:ext cx="3508284" cy="954107"/>
          </a:xfrm>
          <a:prstGeom prst="rect">
            <a:avLst/>
          </a:prstGeom>
          <a:noFill/>
        </p:spPr>
        <p:txBody>
          <a:bodyPr wrap="square" rtlCol="0">
            <a:spAutoFit/>
          </a:bodyPr>
          <a:lstStyle/>
          <a:p>
            <a:pPr algn="ctr"/>
            <a:r>
              <a:rPr lang="en-GB" sz="2800" b="1" dirty="0"/>
              <a:t>Symposium</a:t>
            </a:r>
          </a:p>
          <a:p>
            <a:r>
              <a:rPr lang="en-GB" sz="2800" dirty="0"/>
              <a:t>13</a:t>
            </a:r>
            <a:r>
              <a:rPr lang="en-GB" sz="2800" baseline="30000" dirty="0"/>
              <a:t>th</a:t>
            </a:r>
            <a:r>
              <a:rPr lang="en-GB" sz="2800" dirty="0"/>
              <a:t> November 2025</a:t>
            </a:r>
          </a:p>
        </p:txBody>
      </p:sp>
    </p:spTree>
    <p:extLst>
      <p:ext uri="{BB962C8B-B14F-4D97-AF65-F5344CB8AC3E}">
        <p14:creationId xmlns:p14="http://schemas.microsoft.com/office/powerpoint/2010/main" val="1722065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47914-2E7F-4048-93EE-20382443C96C}"/>
              </a:ext>
            </a:extLst>
          </p:cNvPr>
          <p:cNvSpPr>
            <a:spLocks noGrp="1"/>
          </p:cNvSpPr>
          <p:nvPr>
            <p:ph type="ctrTitle"/>
          </p:nvPr>
        </p:nvSpPr>
        <p:spPr>
          <a:xfrm>
            <a:off x="642244" y="330201"/>
            <a:ext cx="7618078" cy="2792757"/>
          </a:xfrm>
        </p:spPr>
        <p:txBody>
          <a:bodyPr>
            <a:normAutofit fontScale="90000"/>
          </a:bodyPr>
          <a:lstStyle/>
          <a:p>
            <a:br>
              <a:rPr lang="en-GB" dirty="0">
                <a:solidFill>
                  <a:schemeClr val="accent1"/>
                </a:solidFill>
              </a:rPr>
            </a:br>
            <a:r>
              <a:rPr lang="en-GB" dirty="0">
                <a:solidFill>
                  <a:schemeClr val="accent1"/>
                </a:solidFill>
              </a:rPr>
              <a:t>BCS ITLF Symposium: Suggested Topic Priority for 2026</a:t>
            </a:r>
          </a:p>
        </p:txBody>
      </p:sp>
      <p:sp>
        <p:nvSpPr>
          <p:cNvPr id="3" name="Subtitle 2">
            <a:extLst>
              <a:ext uri="{FF2B5EF4-FFF2-40B4-BE49-F238E27FC236}">
                <a16:creationId xmlns:a16="http://schemas.microsoft.com/office/drawing/2014/main" id="{75B3806E-BE43-6A51-D6BA-944FBA17B074}"/>
              </a:ext>
            </a:extLst>
          </p:cNvPr>
          <p:cNvSpPr>
            <a:spLocks noGrp="1"/>
          </p:cNvSpPr>
          <p:nvPr>
            <p:ph type="subTitle" idx="1"/>
          </p:nvPr>
        </p:nvSpPr>
        <p:spPr>
          <a:xfrm>
            <a:off x="1177463" y="3428999"/>
            <a:ext cx="6728288" cy="2792757"/>
          </a:xfrm>
        </p:spPr>
        <p:txBody>
          <a:bodyPr>
            <a:noAutofit/>
          </a:bodyPr>
          <a:lstStyle/>
          <a:p>
            <a:endParaRPr lang="en-GB" sz="2800" dirty="0"/>
          </a:p>
          <a:p>
            <a:r>
              <a:rPr lang="en-GB" sz="2800" dirty="0"/>
              <a:t>BCS Cyber Security Collaboration </a:t>
            </a:r>
            <a:br>
              <a:rPr lang="en-GB" sz="2800" dirty="0"/>
            </a:br>
            <a:r>
              <a:rPr lang="en-GB" sz="2800" dirty="0"/>
              <a:t>with IET CEng (Cyber)</a:t>
            </a:r>
          </a:p>
          <a:p>
            <a:r>
              <a:rPr lang="en-AU" b="1" dirty="0"/>
              <a:t>Dr Walter Green</a:t>
            </a:r>
            <a:endParaRPr lang="en-AU" dirty="0"/>
          </a:p>
          <a:p>
            <a:r>
              <a:rPr lang="en-AU" dirty="0"/>
              <a:t>PhD, </a:t>
            </a:r>
            <a:r>
              <a:rPr lang="en-AU" dirty="0" err="1"/>
              <a:t>MScEng</a:t>
            </a:r>
            <a:r>
              <a:rPr lang="en-AU" dirty="0"/>
              <a:t>, CEng, CITP, FBCS,FIET FAIM, SMIEEE, FIEAust</a:t>
            </a:r>
          </a:p>
        </p:txBody>
      </p:sp>
      <p:pic>
        <p:nvPicPr>
          <p:cNvPr id="9" name="Picture 2" descr="The Cyber Security and Resilience Bill - what it means for IT Leaders">
            <a:extLst>
              <a:ext uri="{FF2B5EF4-FFF2-40B4-BE49-F238E27FC236}">
                <a16:creationId xmlns:a16="http://schemas.microsoft.com/office/drawing/2014/main" id="{33DDC312-E652-F49F-F997-FFC14DC068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8209" y="5067300"/>
            <a:ext cx="2497330" cy="124866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black and white logo&#10;&#10;AI-generated content may be incorrect.">
            <a:extLst>
              <a:ext uri="{FF2B5EF4-FFF2-40B4-BE49-F238E27FC236}">
                <a16:creationId xmlns:a16="http://schemas.microsoft.com/office/drawing/2014/main" id="{4898A521-6D03-1318-00BA-6D1B42ED63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8698" y="330201"/>
            <a:ext cx="2668120" cy="1153366"/>
          </a:xfrm>
          <a:prstGeom prst="rect">
            <a:avLst/>
          </a:prstGeom>
        </p:spPr>
      </p:pic>
      <p:sp>
        <p:nvSpPr>
          <p:cNvPr id="11" name="TextBox 10">
            <a:extLst>
              <a:ext uri="{FF2B5EF4-FFF2-40B4-BE49-F238E27FC236}">
                <a16:creationId xmlns:a16="http://schemas.microsoft.com/office/drawing/2014/main" id="{4DF01D73-E5B3-775E-143E-5100FA5B1D6F}"/>
              </a:ext>
            </a:extLst>
          </p:cNvPr>
          <p:cNvSpPr txBox="1"/>
          <p:nvPr/>
        </p:nvSpPr>
        <p:spPr>
          <a:xfrm>
            <a:off x="8387255" y="2479040"/>
            <a:ext cx="3508284" cy="954107"/>
          </a:xfrm>
          <a:prstGeom prst="rect">
            <a:avLst/>
          </a:prstGeom>
          <a:noFill/>
        </p:spPr>
        <p:txBody>
          <a:bodyPr wrap="square" rtlCol="0">
            <a:spAutoFit/>
          </a:bodyPr>
          <a:lstStyle/>
          <a:p>
            <a:pPr algn="ctr"/>
            <a:r>
              <a:rPr lang="en-GB" sz="2800" b="1" dirty="0"/>
              <a:t>Symposium</a:t>
            </a:r>
          </a:p>
          <a:p>
            <a:r>
              <a:rPr lang="en-GB" sz="2800" dirty="0"/>
              <a:t>13</a:t>
            </a:r>
            <a:r>
              <a:rPr lang="en-GB" sz="2800" baseline="30000" dirty="0"/>
              <a:t>th</a:t>
            </a:r>
            <a:r>
              <a:rPr lang="en-GB" sz="2800" dirty="0"/>
              <a:t> November 2025</a:t>
            </a:r>
          </a:p>
        </p:txBody>
      </p:sp>
    </p:spTree>
    <p:extLst>
      <p:ext uri="{BB962C8B-B14F-4D97-AF65-F5344CB8AC3E}">
        <p14:creationId xmlns:p14="http://schemas.microsoft.com/office/powerpoint/2010/main" val="812548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257A1-EB7E-7283-7CE5-6C77100D3FB3}"/>
              </a:ext>
            </a:extLst>
          </p:cNvPr>
          <p:cNvSpPr>
            <a:spLocks noGrp="1"/>
          </p:cNvSpPr>
          <p:nvPr>
            <p:ph type="title"/>
          </p:nvPr>
        </p:nvSpPr>
        <p:spPr/>
        <p:txBody>
          <a:bodyPr/>
          <a:lstStyle/>
          <a:p>
            <a:r>
              <a:rPr lang="en-GB" dirty="0"/>
              <a:t>Introduction</a:t>
            </a:r>
            <a:endParaRPr lang="en-GB" dirty="0">
              <a:solidFill>
                <a:schemeClr val="accent1"/>
              </a:solidFill>
            </a:endParaRPr>
          </a:p>
        </p:txBody>
      </p:sp>
      <p:sp>
        <p:nvSpPr>
          <p:cNvPr id="3" name="Content Placeholder 2">
            <a:extLst>
              <a:ext uri="{FF2B5EF4-FFF2-40B4-BE49-F238E27FC236}">
                <a16:creationId xmlns:a16="http://schemas.microsoft.com/office/drawing/2014/main" id="{CD8B013B-E543-4931-3541-D865FCACB4F3}"/>
              </a:ext>
            </a:extLst>
          </p:cNvPr>
          <p:cNvSpPr>
            <a:spLocks noGrp="1"/>
          </p:cNvSpPr>
          <p:nvPr>
            <p:ph idx="1"/>
          </p:nvPr>
        </p:nvSpPr>
        <p:spPr>
          <a:xfrm>
            <a:off x="838200" y="1825625"/>
            <a:ext cx="8470498" cy="4351338"/>
          </a:xfrm>
        </p:spPr>
        <p:txBody>
          <a:bodyPr>
            <a:normAutofit/>
          </a:bodyPr>
          <a:lstStyle/>
          <a:p>
            <a:r>
              <a:rPr lang="en-US" dirty="0"/>
              <a:t>In my opinion the UK has made a significant impact  on the security of IoT devices.</a:t>
            </a:r>
          </a:p>
          <a:p>
            <a:r>
              <a:rPr lang="en-US" dirty="0"/>
              <a:t>There are opportunities to significantly improve the security of IoT and </a:t>
            </a:r>
            <a:r>
              <a:rPr lang="en-US" dirty="0" err="1"/>
              <a:t>IIoT</a:t>
            </a:r>
            <a:r>
              <a:rPr lang="en-US" dirty="0"/>
              <a:t> devices.</a:t>
            </a:r>
          </a:p>
          <a:p>
            <a:r>
              <a:rPr lang="en-GB" b="1" dirty="0">
                <a:solidFill>
                  <a:schemeClr val="tx2">
                    <a:lumMod val="75000"/>
                    <a:lumOff val="25000"/>
                  </a:schemeClr>
                </a:solidFill>
              </a:rPr>
              <a:t>Several of the standards and OS used today have lacked an integrated approach.</a:t>
            </a:r>
          </a:p>
          <a:p>
            <a:r>
              <a:rPr lang="en-GB" dirty="0">
                <a:solidFill>
                  <a:schemeClr val="tx2">
                    <a:lumMod val="75000"/>
                    <a:lumOff val="25000"/>
                  </a:schemeClr>
                </a:solidFill>
              </a:rPr>
              <a:t>The </a:t>
            </a:r>
            <a:r>
              <a:rPr lang="en-GB" dirty="0">
                <a:solidFill>
                  <a:srgbClr val="FF0000"/>
                </a:solidFill>
              </a:rPr>
              <a:t>BCS  and the IET</a:t>
            </a:r>
            <a:r>
              <a:rPr lang="en-GB" dirty="0">
                <a:solidFill>
                  <a:schemeClr val="tx2">
                    <a:lumMod val="75000"/>
                    <a:lumOff val="25000"/>
                  </a:schemeClr>
                </a:solidFill>
              </a:rPr>
              <a:t> have the combined competencies to deliver more systems with significant improvements in </a:t>
            </a:r>
            <a:r>
              <a:rPr lang="en-GB" dirty="0">
                <a:solidFill>
                  <a:srgbClr val="FF0000"/>
                </a:solidFill>
              </a:rPr>
              <a:t>security and flexibility</a:t>
            </a:r>
            <a:r>
              <a:rPr lang="en-GB" dirty="0">
                <a:solidFill>
                  <a:schemeClr val="tx2">
                    <a:lumMod val="75000"/>
                    <a:lumOff val="25000"/>
                  </a:schemeClr>
                </a:solidFill>
              </a:rPr>
              <a:t>.</a:t>
            </a:r>
          </a:p>
          <a:p>
            <a:endParaRPr lang="en-GB" dirty="0"/>
          </a:p>
        </p:txBody>
      </p:sp>
      <p:grpSp>
        <p:nvGrpSpPr>
          <p:cNvPr id="13" name="Group 12">
            <a:extLst>
              <a:ext uri="{FF2B5EF4-FFF2-40B4-BE49-F238E27FC236}">
                <a16:creationId xmlns:a16="http://schemas.microsoft.com/office/drawing/2014/main" id="{C0D80D99-70BA-B7DE-6C37-46BB0087F256}"/>
              </a:ext>
            </a:extLst>
          </p:cNvPr>
          <p:cNvGrpSpPr/>
          <p:nvPr/>
        </p:nvGrpSpPr>
        <p:grpSpPr>
          <a:xfrm>
            <a:off x="9308698" y="330201"/>
            <a:ext cx="2668120" cy="5985764"/>
            <a:chOff x="9308698" y="330201"/>
            <a:chExt cx="2668120" cy="5985764"/>
          </a:xfrm>
        </p:grpSpPr>
        <p:pic>
          <p:nvPicPr>
            <p:cNvPr id="14" name="Picture 2" descr="The Cyber Security and Resilience Bill - what it means for IT Leaders">
              <a:extLst>
                <a:ext uri="{FF2B5EF4-FFF2-40B4-BE49-F238E27FC236}">
                  <a16:creationId xmlns:a16="http://schemas.microsoft.com/office/drawing/2014/main" id="{8AB233B0-6A2A-3EF7-D6B5-2F877CF5D4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8209" y="5067300"/>
              <a:ext cx="2497330" cy="124866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black and white logo&#10;&#10;AI-generated content may be incorrect.">
              <a:extLst>
                <a:ext uri="{FF2B5EF4-FFF2-40B4-BE49-F238E27FC236}">
                  <a16:creationId xmlns:a16="http://schemas.microsoft.com/office/drawing/2014/main" id="{C794512E-675B-085F-49F7-9D51926DB8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8698" y="330201"/>
              <a:ext cx="2668120" cy="1153366"/>
            </a:xfrm>
            <a:prstGeom prst="rect">
              <a:avLst/>
            </a:prstGeom>
          </p:spPr>
        </p:pic>
      </p:grpSp>
      <p:sp>
        <p:nvSpPr>
          <p:cNvPr id="4" name="TextBox 3">
            <a:extLst>
              <a:ext uri="{FF2B5EF4-FFF2-40B4-BE49-F238E27FC236}">
                <a16:creationId xmlns:a16="http://schemas.microsoft.com/office/drawing/2014/main" id="{BA34E398-A037-6AB7-191D-9E91F7B3A610}"/>
              </a:ext>
            </a:extLst>
          </p:cNvPr>
          <p:cNvSpPr txBox="1"/>
          <p:nvPr/>
        </p:nvSpPr>
        <p:spPr>
          <a:xfrm>
            <a:off x="9308698" y="2479040"/>
            <a:ext cx="2883301" cy="830997"/>
          </a:xfrm>
          <a:prstGeom prst="rect">
            <a:avLst/>
          </a:prstGeom>
          <a:noFill/>
        </p:spPr>
        <p:txBody>
          <a:bodyPr wrap="square" rtlCol="0">
            <a:spAutoFit/>
          </a:bodyPr>
          <a:lstStyle/>
          <a:p>
            <a:pPr algn="ctr"/>
            <a:r>
              <a:rPr lang="en-GB" sz="2400" b="1" dirty="0"/>
              <a:t>Symposium</a:t>
            </a:r>
          </a:p>
          <a:p>
            <a:r>
              <a:rPr lang="en-GB" sz="2400" dirty="0"/>
              <a:t>13</a:t>
            </a:r>
            <a:r>
              <a:rPr lang="en-GB" sz="2400" baseline="30000" dirty="0"/>
              <a:t>th</a:t>
            </a:r>
            <a:r>
              <a:rPr lang="en-GB" sz="2400" dirty="0"/>
              <a:t> November 2025</a:t>
            </a:r>
          </a:p>
        </p:txBody>
      </p:sp>
    </p:spTree>
    <p:extLst>
      <p:ext uri="{BB962C8B-B14F-4D97-AF65-F5344CB8AC3E}">
        <p14:creationId xmlns:p14="http://schemas.microsoft.com/office/powerpoint/2010/main" val="3675396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DE670-5F27-CE06-2228-78B37A5773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4FAB10-9E0E-6E5C-FEEC-9B1B28EF10CB}"/>
              </a:ext>
            </a:extLst>
          </p:cNvPr>
          <p:cNvSpPr>
            <a:spLocks noGrp="1"/>
          </p:cNvSpPr>
          <p:nvPr>
            <p:ph type="title"/>
          </p:nvPr>
        </p:nvSpPr>
        <p:spPr/>
        <p:txBody>
          <a:bodyPr/>
          <a:lstStyle/>
          <a:p>
            <a:r>
              <a:rPr lang="en-GB" dirty="0"/>
              <a:t>Introduction (</a:t>
            </a:r>
            <a:r>
              <a:rPr lang="en-GB" dirty="0" err="1"/>
              <a:t>cont</a:t>
            </a:r>
            <a:r>
              <a:rPr lang="en-GB" dirty="0"/>
              <a:t>…)</a:t>
            </a:r>
            <a:endParaRPr lang="en-GB" dirty="0">
              <a:solidFill>
                <a:schemeClr val="accent1"/>
              </a:solidFill>
            </a:endParaRPr>
          </a:p>
        </p:txBody>
      </p:sp>
      <p:sp>
        <p:nvSpPr>
          <p:cNvPr id="3" name="Content Placeholder 2">
            <a:extLst>
              <a:ext uri="{FF2B5EF4-FFF2-40B4-BE49-F238E27FC236}">
                <a16:creationId xmlns:a16="http://schemas.microsoft.com/office/drawing/2014/main" id="{4C84B544-A12B-8DB7-26F4-6814D50ADF9B}"/>
              </a:ext>
            </a:extLst>
          </p:cNvPr>
          <p:cNvSpPr>
            <a:spLocks noGrp="1"/>
          </p:cNvSpPr>
          <p:nvPr>
            <p:ph idx="1"/>
          </p:nvPr>
        </p:nvSpPr>
        <p:spPr>
          <a:xfrm>
            <a:off x="838200" y="1825625"/>
            <a:ext cx="8470498" cy="4351338"/>
          </a:xfrm>
        </p:spPr>
        <p:txBody>
          <a:bodyPr>
            <a:normAutofit lnSpcReduction="10000"/>
          </a:bodyPr>
          <a:lstStyle/>
          <a:p>
            <a:r>
              <a:rPr lang="en-GB" dirty="0"/>
              <a:t>Need for Collaboration</a:t>
            </a:r>
          </a:p>
          <a:p>
            <a:r>
              <a:rPr lang="en-US" dirty="0">
                <a:solidFill>
                  <a:srgbClr val="FF0000"/>
                </a:solidFill>
              </a:rPr>
              <a:t>BCS members </a:t>
            </a:r>
            <a:r>
              <a:rPr lang="en-US" dirty="0"/>
              <a:t>have the competencies in </a:t>
            </a:r>
            <a:r>
              <a:rPr lang="en-US" dirty="0">
                <a:solidFill>
                  <a:srgbClr val="FF0000"/>
                </a:solidFill>
              </a:rPr>
              <a:t>operating systems</a:t>
            </a:r>
            <a:r>
              <a:rPr lang="en-US" dirty="0"/>
              <a:t> and </a:t>
            </a:r>
            <a:r>
              <a:rPr lang="en-US" dirty="0">
                <a:solidFill>
                  <a:srgbClr val="FF0000"/>
                </a:solidFill>
              </a:rPr>
              <a:t>coding practices</a:t>
            </a:r>
            <a:r>
              <a:rPr lang="en-US" dirty="0"/>
              <a:t>,</a:t>
            </a:r>
          </a:p>
          <a:p>
            <a:r>
              <a:rPr lang="en-US" dirty="0">
                <a:solidFill>
                  <a:srgbClr val="FF0000"/>
                </a:solidFill>
              </a:rPr>
              <a:t>IET engineers </a:t>
            </a:r>
            <a:r>
              <a:rPr lang="en-US" dirty="0"/>
              <a:t>have the mathematics and telecom competencies in assessing the </a:t>
            </a:r>
            <a:r>
              <a:rPr lang="en-US" dirty="0">
                <a:solidFill>
                  <a:srgbClr val="FF0000"/>
                </a:solidFill>
              </a:rPr>
              <a:t>level of security of systems</a:t>
            </a:r>
            <a:r>
              <a:rPr lang="en-US" dirty="0"/>
              <a:t> and </a:t>
            </a:r>
            <a:r>
              <a:rPr lang="en-US" dirty="0">
                <a:solidFill>
                  <a:srgbClr val="FF0000"/>
                </a:solidFill>
              </a:rPr>
              <a:t>telecom network </a:t>
            </a:r>
            <a:r>
              <a:rPr lang="en-US" dirty="0"/>
              <a:t>issues.</a:t>
            </a:r>
          </a:p>
          <a:p>
            <a:r>
              <a:rPr lang="en-GB" b="1" dirty="0">
                <a:solidFill>
                  <a:schemeClr val="tx2">
                    <a:lumMod val="75000"/>
                    <a:lumOff val="25000"/>
                  </a:schemeClr>
                </a:solidFill>
              </a:rPr>
              <a:t>ALL</a:t>
            </a:r>
            <a:r>
              <a:rPr lang="en-GB" dirty="0"/>
              <a:t> of these Competencies are needed for </a:t>
            </a:r>
            <a:r>
              <a:rPr lang="en-GB" b="1" dirty="0">
                <a:solidFill>
                  <a:schemeClr val="tx2">
                    <a:lumMod val="75000"/>
                    <a:lumOff val="25000"/>
                  </a:schemeClr>
                </a:solidFill>
              </a:rPr>
              <a:t>Autonomous</a:t>
            </a:r>
            <a:r>
              <a:rPr lang="en-GB" dirty="0"/>
              <a:t> Systems</a:t>
            </a:r>
          </a:p>
          <a:p>
            <a:r>
              <a:rPr lang="en-GB" dirty="0"/>
              <a:t>The discovery in 2024 of a </a:t>
            </a:r>
            <a:r>
              <a:rPr lang="en-GB" dirty="0">
                <a:solidFill>
                  <a:srgbClr val="FF0000"/>
                </a:solidFill>
              </a:rPr>
              <a:t>new Cyber Threat </a:t>
            </a:r>
            <a:r>
              <a:rPr lang="en-GB" dirty="0"/>
              <a:t>will be used to demonstrate the need for </a:t>
            </a:r>
            <a:r>
              <a:rPr lang="en-GB" b="1" dirty="0">
                <a:solidFill>
                  <a:schemeClr val="tx2">
                    <a:lumMod val="75000"/>
                    <a:lumOff val="25000"/>
                  </a:schemeClr>
                </a:solidFill>
              </a:rPr>
              <a:t>Collaboration</a:t>
            </a:r>
          </a:p>
          <a:p>
            <a:endParaRPr lang="en-GB" dirty="0"/>
          </a:p>
        </p:txBody>
      </p:sp>
      <p:grpSp>
        <p:nvGrpSpPr>
          <p:cNvPr id="13" name="Group 12">
            <a:extLst>
              <a:ext uri="{FF2B5EF4-FFF2-40B4-BE49-F238E27FC236}">
                <a16:creationId xmlns:a16="http://schemas.microsoft.com/office/drawing/2014/main" id="{5C2B5306-1E96-45C9-201A-9C47368204BB}"/>
              </a:ext>
            </a:extLst>
          </p:cNvPr>
          <p:cNvGrpSpPr/>
          <p:nvPr/>
        </p:nvGrpSpPr>
        <p:grpSpPr>
          <a:xfrm>
            <a:off x="9308698" y="330201"/>
            <a:ext cx="2668120" cy="5985764"/>
            <a:chOff x="9308698" y="330201"/>
            <a:chExt cx="2668120" cy="5985764"/>
          </a:xfrm>
        </p:grpSpPr>
        <p:pic>
          <p:nvPicPr>
            <p:cNvPr id="14" name="Picture 2" descr="The Cyber Security and Resilience Bill - what it means for IT Leaders">
              <a:extLst>
                <a:ext uri="{FF2B5EF4-FFF2-40B4-BE49-F238E27FC236}">
                  <a16:creationId xmlns:a16="http://schemas.microsoft.com/office/drawing/2014/main" id="{8C24556E-E1DD-536B-901C-2EC4CB9A02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8209" y="5067300"/>
              <a:ext cx="2497330" cy="124866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black and white logo&#10;&#10;AI-generated content may be incorrect.">
              <a:extLst>
                <a:ext uri="{FF2B5EF4-FFF2-40B4-BE49-F238E27FC236}">
                  <a16:creationId xmlns:a16="http://schemas.microsoft.com/office/drawing/2014/main" id="{0C55FD68-020B-2D0F-EDAD-C1744AF322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8698" y="330201"/>
              <a:ext cx="2668120" cy="1153366"/>
            </a:xfrm>
            <a:prstGeom prst="rect">
              <a:avLst/>
            </a:prstGeom>
          </p:spPr>
        </p:pic>
      </p:grpSp>
      <p:sp>
        <p:nvSpPr>
          <p:cNvPr id="4" name="TextBox 3">
            <a:extLst>
              <a:ext uri="{FF2B5EF4-FFF2-40B4-BE49-F238E27FC236}">
                <a16:creationId xmlns:a16="http://schemas.microsoft.com/office/drawing/2014/main" id="{AA58B535-A604-81A8-AB02-007AA10D2E1A}"/>
              </a:ext>
            </a:extLst>
          </p:cNvPr>
          <p:cNvSpPr txBox="1"/>
          <p:nvPr/>
        </p:nvSpPr>
        <p:spPr>
          <a:xfrm>
            <a:off x="9308698" y="2479040"/>
            <a:ext cx="2883301" cy="830997"/>
          </a:xfrm>
          <a:prstGeom prst="rect">
            <a:avLst/>
          </a:prstGeom>
          <a:noFill/>
        </p:spPr>
        <p:txBody>
          <a:bodyPr wrap="square" rtlCol="0">
            <a:spAutoFit/>
          </a:bodyPr>
          <a:lstStyle/>
          <a:p>
            <a:pPr algn="ctr"/>
            <a:r>
              <a:rPr lang="en-GB" sz="2400" b="1" dirty="0"/>
              <a:t>Symposium</a:t>
            </a:r>
          </a:p>
          <a:p>
            <a:r>
              <a:rPr lang="en-GB" sz="2400" dirty="0"/>
              <a:t>13</a:t>
            </a:r>
            <a:r>
              <a:rPr lang="en-GB" sz="2400" baseline="30000" dirty="0"/>
              <a:t>th</a:t>
            </a:r>
            <a:r>
              <a:rPr lang="en-GB" sz="2400" dirty="0"/>
              <a:t> November 2025</a:t>
            </a:r>
          </a:p>
        </p:txBody>
      </p:sp>
    </p:spTree>
    <p:extLst>
      <p:ext uri="{BB962C8B-B14F-4D97-AF65-F5344CB8AC3E}">
        <p14:creationId xmlns:p14="http://schemas.microsoft.com/office/powerpoint/2010/main" val="1348418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B116D-89F4-BB58-1B08-F39E8F83C8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B14683-FE51-4573-3594-2D90FB6BA324}"/>
              </a:ext>
            </a:extLst>
          </p:cNvPr>
          <p:cNvSpPr>
            <a:spLocks noGrp="1"/>
          </p:cNvSpPr>
          <p:nvPr>
            <p:ph type="title"/>
          </p:nvPr>
        </p:nvSpPr>
        <p:spPr/>
        <p:txBody>
          <a:bodyPr/>
          <a:lstStyle/>
          <a:p>
            <a:r>
              <a:rPr lang="en-GB" dirty="0"/>
              <a:t>Autonomous Systems Weaknesses</a:t>
            </a:r>
            <a:endParaRPr lang="en-GB" dirty="0">
              <a:solidFill>
                <a:schemeClr val="accent1"/>
              </a:solidFill>
            </a:endParaRPr>
          </a:p>
        </p:txBody>
      </p:sp>
      <p:sp>
        <p:nvSpPr>
          <p:cNvPr id="3" name="Content Placeholder 2">
            <a:extLst>
              <a:ext uri="{FF2B5EF4-FFF2-40B4-BE49-F238E27FC236}">
                <a16:creationId xmlns:a16="http://schemas.microsoft.com/office/drawing/2014/main" id="{247A20D9-64F4-D8E3-2449-D6E0A718A102}"/>
              </a:ext>
            </a:extLst>
          </p:cNvPr>
          <p:cNvSpPr>
            <a:spLocks noGrp="1"/>
          </p:cNvSpPr>
          <p:nvPr>
            <p:ph idx="1"/>
          </p:nvPr>
        </p:nvSpPr>
        <p:spPr>
          <a:xfrm>
            <a:off x="838200" y="1825625"/>
            <a:ext cx="8470498" cy="4351338"/>
          </a:xfrm>
        </p:spPr>
        <p:txBody>
          <a:bodyPr>
            <a:normAutofit lnSpcReduction="10000"/>
          </a:bodyPr>
          <a:lstStyle/>
          <a:p>
            <a:r>
              <a:rPr lang="en-GB" dirty="0">
                <a:solidFill>
                  <a:schemeClr val="tx2">
                    <a:lumMod val="75000"/>
                    <a:lumOff val="25000"/>
                  </a:schemeClr>
                </a:solidFill>
              </a:rPr>
              <a:t>Operating Systems</a:t>
            </a:r>
            <a:br>
              <a:rPr lang="en-GB" dirty="0"/>
            </a:br>
            <a:r>
              <a:rPr lang="en-GB" dirty="0">
                <a:solidFill>
                  <a:srgbClr val="FF0000"/>
                </a:solidFill>
              </a:rPr>
              <a:t>Deficient OS </a:t>
            </a:r>
            <a:r>
              <a:rPr lang="en-GB" dirty="0"/>
              <a:t>with little or no security</a:t>
            </a:r>
            <a:br>
              <a:rPr lang="en-GB" dirty="0"/>
            </a:br>
            <a:r>
              <a:rPr lang="en-GB" dirty="0"/>
              <a:t>No internet </a:t>
            </a:r>
            <a:r>
              <a:rPr lang="en-GB" dirty="0">
                <a:solidFill>
                  <a:srgbClr val="FF0000"/>
                </a:solidFill>
              </a:rPr>
              <a:t>Stack security</a:t>
            </a:r>
            <a:br>
              <a:rPr lang="en-GB" dirty="0"/>
            </a:br>
            <a:r>
              <a:rPr lang="en-GB" dirty="0"/>
              <a:t>No </a:t>
            </a:r>
            <a:r>
              <a:rPr lang="en-GB" dirty="0">
                <a:solidFill>
                  <a:srgbClr val="FF0000"/>
                </a:solidFill>
              </a:rPr>
              <a:t>protection</a:t>
            </a:r>
            <a:r>
              <a:rPr lang="en-GB" dirty="0"/>
              <a:t> of Code</a:t>
            </a:r>
            <a:br>
              <a:rPr lang="en-GB" dirty="0"/>
            </a:br>
            <a:r>
              <a:rPr lang="en-GB" dirty="0"/>
              <a:t>No </a:t>
            </a:r>
            <a:r>
              <a:rPr lang="en-GB" dirty="0">
                <a:solidFill>
                  <a:srgbClr val="FF0000"/>
                </a:solidFill>
              </a:rPr>
              <a:t>Safe</a:t>
            </a:r>
            <a:r>
              <a:rPr lang="en-GB" dirty="0"/>
              <a:t> Storage of Forensic Investigation Data</a:t>
            </a:r>
          </a:p>
          <a:p>
            <a:r>
              <a:rPr lang="en-GB" dirty="0">
                <a:solidFill>
                  <a:schemeClr val="tx2">
                    <a:lumMod val="75000"/>
                    <a:lumOff val="25000"/>
                  </a:schemeClr>
                </a:solidFill>
              </a:rPr>
              <a:t>Level of Security</a:t>
            </a:r>
            <a:br>
              <a:rPr lang="en-GB" dirty="0"/>
            </a:br>
            <a:r>
              <a:rPr lang="en-GB" dirty="0"/>
              <a:t>Weak (Less than 256 Bits) or </a:t>
            </a:r>
            <a:r>
              <a:rPr lang="en-GB" dirty="0">
                <a:solidFill>
                  <a:srgbClr val="FF0000"/>
                </a:solidFill>
              </a:rPr>
              <a:t>No Passwords Password management weak </a:t>
            </a:r>
            <a:r>
              <a:rPr lang="en-GB" dirty="0"/>
              <a:t>or non existent</a:t>
            </a:r>
          </a:p>
          <a:p>
            <a:r>
              <a:rPr lang="en-GB" dirty="0">
                <a:solidFill>
                  <a:schemeClr val="tx2">
                    <a:lumMod val="75000"/>
                    <a:lumOff val="25000"/>
                  </a:schemeClr>
                </a:solidFill>
              </a:rPr>
              <a:t>Network</a:t>
            </a:r>
            <a:br>
              <a:rPr lang="en-GB" dirty="0"/>
            </a:br>
            <a:r>
              <a:rPr lang="en-GB" dirty="0"/>
              <a:t>Internet and protocols are </a:t>
            </a:r>
            <a:r>
              <a:rPr lang="en-GB" dirty="0">
                <a:solidFill>
                  <a:srgbClr val="FF0000"/>
                </a:solidFill>
              </a:rPr>
              <a:t>inherently unstable</a:t>
            </a:r>
          </a:p>
          <a:p>
            <a:r>
              <a:rPr lang="en-GB" dirty="0"/>
              <a:t>Weak</a:t>
            </a:r>
            <a:r>
              <a:rPr lang="en-GB" dirty="0">
                <a:solidFill>
                  <a:srgbClr val="FF0000"/>
                </a:solidFill>
              </a:rPr>
              <a:t> Authentication</a:t>
            </a:r>
            <a:r>
              <a:rPr lang="en-GB" dirty="0"/>
              <a:t> and </a:t>
            </a:r>
            <a:r>
              <a:rPr lang="en-GB" dirty="0">
                <a:solidFill>
                  <a:srgbClr val="FF0000"/>
                </a:solidFill>
              </a:rPr>
              <a:t>Validation</a:t>
            </a:r>
          </a:p>
          <a:p>
            <a:pPr marL="0" indent="0">
              <a:buNone/>
            </a:pPr>
            <a:endParaRPr lang="en-GB" dirty="0"/>
          </a:p>
          <a:p>
            <a:pPr marL="0" indent="0">
              <a:buNone/>
            </a:pPr>
            <a:endParaRPr lang="en-GB" dirty="0"/>
          </a:p>
          <a:p>
            <a:pPr lvl="1"/>
            <a:endParaRPr lang="en-GB" dirty="0"/>
          </a:p>
        </p:txBody>
      </p:sp>
      <p:grpSp>
        <p:nvGrpSpPr>
          <p:cNvPr id="13" name="Group 12">
            <a:extLst>
              <a:ext uri="{FF2B5EF4-FFF2-40B4-BE49-F238E27FC236}">
                <a16:creationId xmlns:a16="http://schemas.microsoft.com/office/drawing/2014/main" id="{48D88EF3-BA51-D0AD-1C7B-63161AE99BD3}"/>
              </a:ext>
            </a:extLst>
          </p:cNvPr>
          <p:cNvGrpSpPr/>
          <p:nvPr/>
        </p:nvGrpSpPr>
        <p:grpSpPr>
          <a:xfrm>
            <a:off x="9308698" y="330201"/>
            <a:ext cx="2668120" cy="5985764"/>
            <a:chOff x="9308698" y="330201"/>
            <a:chExt cx="2668120" cy="5985764"/>
          </a:xfrm>
        </p:grpSpPr>
        <p:pic>
          <p:nvPicPr>
            <p:cNvPr id="14" name="Picture 2" descr="The Cyber Security and Resilience Bill - what it means for IT Leaders">
              <a:extLst>
                <a:ext uri="{FF2B5EF4-FFF2-40B4-BE49-F238E27FC236}">
                  <a16:creationId xmlns:a16="http://schemas.microsoft.com/office/drawing/2014/main" id="{1944583A-8FDE-4D17-8CA0-EF0B7AE341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8209" y="5067300"/>
              <a:ext cx="2497330" cy="124866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black and white logo&#10;&#10;AI-generated content may be incorrect.">
              <a:extLst>
                <a:ext uri="{FF2B5EF4-FFF2-40B4-BE49-F238E27FC236}">
                  <a16:creationId xmlns:a16="http://schemas.microsoft.com/office/drawing/2014/main" id="{E4622634-B3FE-7BC6-782A-7546702B50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8698" y="330201"/>
              <a:ext cx="2668120" cy="1153366"/>
            </a:xfrm>
            <a:prstGeom prst="rect">
              <a:avLst/>
            </a:prstGeom>
          </p:spPr>
        </p:pic>
      </p:grpSp>
      <p:sp>
        <p:nvSpPr>
          <p:cNvPr id="4" name="TextBox 3">
            <a:extLst>
              <a:ext uri="{FF2B5EF4-FFF2-40B4-BE49-F238E27FC236}">
                <a16:creationId xmlns:a16="http://schemas.microsoft.com/office/drawing/2014/main" id="{42F787B1-0E88-7A7D-6B19-94019C10FAA4}"/>
              </a:ext>
            </a:extLst>
          </p:cNvPr>
          <p:cNvSpPr txBox="1"/>
          <p:nvPr/>
        </p:nvSpPr>
        <p:spPr>
          <a:xfrm>
            <a:off x="9308698" y="2479040"/>
            <a:ext cx="2883301" cy="830997"/>
          </a:xfrm>
          <a:prstGeom prst="rect">
            <a:avLst/>
          </a:prstGeom>
          <a:noFill/>
        </p:spPr>
        <p:txBody>
          <a:bodyPr wrap="square" rtlCol="0">
            <a:spAutoFit/>
          </a:bodyPr>
          <a:lstStyle/>
          <a:p>
            <a:pPr algn="ctr"/>
            <a:r>
              <a:rPr lang="en-GB" sz="2400" b="1" dirty="0"/>
              <a:t>Symposium</a:t>
            </a:r>
          </a:p>
          <a:p>
            <a:r>
              <a:rPr lang="en-GB" sz="2400" dirty="0"/>
              <a:t>13</a:t>
            </a:r>
            <a:r>
              <a:rPr lang="en-GB" sz="2400" baseline="30000" dirty="0"/>
              <a:t>th</a:t>
            </a:r>
            <a:r>
              <a:rPr lang="en-GB" sz="2400" dirty="0"/>
              <a:t> November 2025</a:t>
            </a:r>
          </a:p>
        </p:txBody>
      </p:sp>
    </p:spTree>
    <p:extLst>
      <p:ext uri="{BB962C8B-B14F-4D97-AF65-F5344CB8AC3E}">
        <p14:creationId xmlns:p14="http://schemas.microsoft.com/office/powerpoint/2010/main" val="3591966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1A85E-CC01-765E-4DB8-E99529465E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F96039-9ACA-E520-BB8F-FB4F15D7BBD4}"/>
              </a:ext>
            </a:extLst>
          </p:cNvPr>
          <p:cNvSpPr>
            <a:spLocks noGrp="1"/>
          </p:cNvSpPr>
          <p:nvPr>
            <p:ph type="title"/>
          </p:nvPr>
        </p:nvSpPr>
        <p:spPr/>
        <p:txBody>
          <a:bodyPr/>
          <a:lstStyle/>
          <a:p>
            <a:r>
              <a:rPr lang="en-GB" dirty="0"/>
              <a:t>Internet Avalanche Discovery</a:t>
            </a:r>
            <a:endParaRPr lang="en-GB" dirty="0">
              <a:solidFill>
                <a:schemeClr val="accent1"/>
              </a:solidFill>
            </a:endParaRPr>
          </a:p>
        </p:txBody>
      </p:sp>
      <p:sp>
        <p:nvSpPr>
          <p:cNvPr id="3" name="Content Placeholder 2">
            <a:extLst>
              <a:ext uri="{FF2B5EF4-FFF2-40B4-BE49-F238E27FC236}">
                <a16:creationId xmlns:a16="http://schemas.microsoft.com/office/drawing/2014/main" id="{097F75D7-393C-4968-1C2F-EF9F77C6E6A8}"/>
              </a:ext>
            </a:extLst>
          </p:cNvPr>
          <p:cNvSpPr>
            <a:spLocks noGrp="1"/>
          </p:cNvSpPr>
          <p:nvPr>
            <p:ph idx="1"/>
          </p:nvPr>
        </p:nvSpPr>
        <p:spPr>
          <a:xfrm>
            <a:off x="838200" y="1825625"/>
            <a:ext cx="8470498" cy="4351338"/>
          </a:xfrm>
        </p:spPr>
        <p:txBody>
          <a:bodyPr>
            <a:normAutofit/>
          </a:bodyPr>
          <a:lstStyle/>
          <a:p>
            <a:r>
              <a:rPr lang="en-GB" dirty="0"/>
              <a:t>Internet Instability</a:t>
            </a:r>
          </a:p>
          <a:p>
            <a:pPr lvl="1"/>
            <a:r>
              <a:rPr lang="en-GB" dirty="0">
                <a:solidFill>
                  <a:srgbClr val="FF0000"/>
                </a:solidFill>
              </a:rPr>
              <a:t>Advanced Maths and Telecom Theory </a:t>
            </a:r>
            <a:r>
              <a:rPr lang="en-GB" dirty="0"/>
              <a:t>to transform Internet Instability criteria into measurable parameters</a:t>
            </a:r>
          </a:p>
          <a:p>
            <a:pPr lvl="1"/>
            <a:r>
              <a:rPr lang="en-GB" dirty="0"/>
              <a:t>Application of </a:t>
            </a:r>
            <a:r>
              <a:rPr lang="en-GB" dirty="0">
                <a:solidFill>
                  <a:srgbClr val="FF0000"/>
                </a:solidFill>
              </a:rPr>
              <a:t>Telecom traffic theory </a:t>
            </a:r>
            <a:r>
              <a:rPr lang="en-GB" dirty="0"/>
              <a:t>to understand how an Internet Avalanche is activated</a:t>
            </a:r>
          </a:p>
          <a:p>
            <a:r>
              <a:rPr lang="en-GB" dirty="0"/>
              <a:t>Internet Risk Management</a:t>
            </a:r>
          </a:p>
          <a:p>
            <a:pPr lvl="1"/>
            <a:r>
              <a:rPr lang="en-GB" dirty="0"/>
              <a:t>Interaction of </a:t>
            </a:r>
            <a:r>
              <a:rPr lang="en-GB" dirty="0">
                <a:solidFill>
                  <a:srgbClr val="FF0000"/>
                </a:solidFill>
              </a:rPr>
              <a:t>End-User behaviour </a:t>
            </a:r>
            <a:r>
              <a:rPr lang="en-GB" dirty="0"/>
              <a:t>and </a:t>
            </a:r>
            <a:r>
              <a:rPr lang="en-GB" dirty="0">
                <a:solidFill>
                  <a:srgbClr val="FF0000"/>
                </a:solidFill>
              </a:rPr>
              <a:t>common network designs</a:t>
            </a:r>
            <a:r>
              <a:rPr lang="en-GB" dirty="0"/>
              <a:t> that cause Internet avalanches to occur</a:t>
            </a:r>
          </a:p>
          <a:p>
            <a:pPr lvl="1"/>
            <a:r>
              <a:rPr lang="en-GB" dirty="0"/>
              <a:t>Why Internet Avalanche failures occur and </a:t>
            </a:r>
            <a:r>
              <a:rPr lang="en-GB" dirty="0">
                <a:solidFill>
                  <a:srgbClr val="FF0000"/>
                </a:solidFill>
              </a:rPr>
              <a:t>restore without human interaction</a:t>
            </a:r>
            <a:r>
              <a:rPr lang="en-GB" dirty="0"/>
              <a:t> and with </a:t>
            </a:r>
            <a:r>
              <a:rPr lang="en-GB" dirty="0">
                <a:solidFill>
                  <a:srgbClr val="FF0000"/>
                </a:solidFill>
              </a:rPr>
              <a:t>no trace </a:t>
            </a:r>
            <a:r>
              <a:rPr lang="en-GB" dirty="0"/>
              <a:t>of what happened</a:t>
            </a:r>
          </a:p>
        </p:txBody>
      </p:sp>
      <p:grpSp>
        <p:nvGrpSpPr>
          <p:cNvPr id="13" name="Group 12">
            <a:extLst>
              <a:ext uri="{FF2B5EF4-FFF2-40B4-BE49-F238E27FC236}">
                <a16:creationId xmlns:a16="http://schemas.microsoft.com/office/drawing/2014/main" id="{E921FE82-F9CC-5E32-69CA-E2F1C9E53AD7}"/>
              </a:ext>
            </a:extLst>
          </p:cNvPr>
          <p:cNvGrpSpPr/>
          <p:nvPr/>
        </p:nvGrpSpPr>
        <p:grpSpPr>
          <a:xfrm>
            <a:off x="9308698" y="330201"/>
            <a:ext cx="2668120" cy="5985764"/>
            <a:chOff x="9308698" y="330201"/>
            <a:chExt cx="2668120" cy="5985764"/>
          </a:xfrm>
        </p:grpSpPr>
        <p:pic>
          <p:nvPicPr>
            <p:cNvPr id="14" name="Picture 2" descr="The Cyber Security and Resilience Bill - what it means for IT Leaders">
              <a:extLst>
                <a:ext uri="{FF2B5EF4-FFF2-40B4-BE49-F238E27FC236}">
                  <a16:creationId xmlns:a16="http://schemas.microsoft.com/office/drawing/2014/main" id="{B67BB915-8C51-B42B-5839-D46B9083A8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8209" y="5067300"/>
              <a:ext cx="2497330" cy="124866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black and white logo&#10;&#10;AI-generated content may be incorrect.">
              <a:extLst>
                <a:ext uri="{FF2B5EF4-FFF2-40B4-BE49-F238E27FC236}">
                  <a16:creationId xmlns:a16="http://schemas.microsoft.com/office/drawing/2014/main" id="{EC5C9818-376A-C1AF-7314-03F2C7B475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8698" y="330201"/>
              <a:ext cx="2668120" cy="1153366"/>
            </a:xfrm>
            <a:prstGeom prst="rect">
              <a:avLst/>
            </a:prstGeom>
          </p:spPr>
        </p:pic>
      </p:grpSp>
      <p:sp>
        <p:nvSpPr>
          <p:cNvPr id="4" name="TextBox 3">
            <a:extLst>
              <a:ext uri="{FF2B5EF4-FFF2-40B4-BE49-F238E27FC236}">
                <a16:creationId xmlns:a16="http://schemas.microsoft.com/office/drawing/2014/main" id="{1AD3DB31-1CC4-B73C-AE8B-801CF7D97717}"/>
              </a:ext>
            </a:extLst>
          </p:cNvPr>
          <p:cNvSpPr txBox="1"/>
          <p:nvPr/>
        </p:nvSpPr>
        <p:spPr>
          <a:xfrm>
            <a:off x="9308698" y="2479040"/>
            <a:ext cx="2883301" cy="830997"/>
          </a:xfrm>
          <a:prstGeom prst="rect">
            <a:avLst/>
          </a:prstGeom>
          <a:noFill/>
        </p:spPr>
        <p:txBody>
          <a:bodyPr wrap="square" rtlCol="0">
            <a:spAutoFit/>
          </a:bodyPr>
          <a:lstStyle/>
          <a:p>
            <a:pPr algn="ctr"/>
            <a:r>
              <a:rPr lang="en-GB" sz="2400" b="1" dirty="0"/>
              <a:t>Symposium</a:t>
            </a:r>
          </a:p>
          <a:p>
            <a:r>
              <a:rPr lang="en-GB" sz="2400" dirty="0"/>
              <a:t>13</a:t>
            </a:r>
            <a:r>
              <a:rPr lang="en-GB" sz="2400" baseline="30000" dirty="0"/>
              <a:t>th</a:t>
            </a:r>
            <a:r>
              <a:rPr lang="en-GB" sz="2400" dirty="0"/>
              <a:t> November 2025</a:t>
            </a:r>
          </a:p>
        </p:txBody>
      </p:sp>
    </p:spTree>
    <p:extLst>
      <p:ext uri="{BB962C8B-B14F-4D97-AF65-F5344CB8AC3E}">
        <p14:creationId xmlns:p14="http://schemas.microsoft.com/office/powerpoint/2010/main" val="1094425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B5B7B-45E2-355C-CB99-5C46BF8455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9743F3-B69E-080A-1653-B8D45351434D}"/>
              </a:ext>
            </a:extLst>
          </p:cNvPr>
          <p:cNvSpPr>
            <a:spLocks noGrp="1"/>
          </p:cNvSpPr>
          <p:nvPr>
            <p:ph type="title"/>
          </p:nvPr>
        </p:nvSpPr>
        <p:spPr/>
        <p:txBody>
          <a:bodyPr/>
          <a:lstStyle/>
          <a:p>
            <a:r>
              <a:rPr lang="en-GB" dirty="0"/>
              <a:t>Internet Avalanche Summary</a:t>
            </a:r>
            <a:endParaRPr lang="en-GB" dirty="0">
              <a:solidFill>
                <a:schemeClr val="accent1"/>
              </a:solidFill>
            </a:endParaRPr>
          </a:p>
        </p:txBody>
      </p:sp>
      <p:sp>
        <p:nvSpPr>
          <p:cNvPr id="3" name="Content Placeholder 2">
            <a:extLst>
              <a:ext uri="{FF2B5EF4-FFF2-40B4-BE49-F238E27FC236}">
                <a16:creationId xmlns:a16="http://schemas.microsoft.com/office/drawing/2014/main" id="{C9325E2C-DE2B-3A57-19AD-CAAA3F9852FC}"/>
              </a:ext>
            </a:extLst>
          </p:cNvPr>
          <p:cNvSpPr>
            <a:spLocks noGrp="1"/>
          </p:cNvSpPr>
          <p:nvPr>
            <p:ph idx="1"/>
          </p:nvPr>
        </p:nvSpPr>
        <p:spPr>
          <a:xfrm>
            <a:off x="838200" y="1825625"/>
            <a:ext cx="8470498" cy="4351338"/>
          </a:xfrm>
        </p:spPr>
        <p:txBody>
          <a:bodyPr>
            <a:normAutofit/>
          </a:bodyPr>
          <a:lstStyle/>
          <a:p>
            <a:r>
              <a:rPr lang="en-GB" b="1" dirty="0">
                <a:solidFill>
                  <a:schemeClr val="tx2">
                    <a:lumMod val="75000"/>
                    <a:lumOff val="25000"/>
                  </a:schemeClr>
                </a:solidFill>
              </a:rPr>
              <a:t>Three types </a:t>
            </a:r>
            <a:r>
              <a:rPr lang="en-GB" dirty="0"/>
              <a:t>of Internet Avalanche (IA) failure</a:t>
            </a:r>
          </a:p>
          <a:p>
            <a:pPr lvl="1"/>
            <a:r>
              <a:rPr lang="en-GB" dirty="0">
                <a:solidFill>
                  <a:srgbClr val="FF0000"/>
                </a:solidFill>
              </a:rPr>
              <a:t>Intermittent Poor </a:t>
            </a:r>
            <a:r>
              <a:rPr lang="en-GB" dirty="0"/>
              <a:t>services to internet, servers and printers</a:t>
            </a:r>
          </a:p>
          <a:p>
            <a:pPr lvl="1"/>
            <a:r>
              <a:rPr lang="en-GB" dirty="0">
                <a:solidFill>
                  <a:srgbClr val="FF0000"/>
                </a:solidFill>
              </a:rPr>
              <a:t>Simultaneous Loss </a:t>
            </a:r>
            <a:r>
              <a:rPr lang="en-GB" dirty="0"/>
              <a:t>of Telephone, Email and Internet</a:t>
            </a:r>
          </a:p>
          <a:p>
            <a:pPr lvl="1"/>
            <a:r>
              <a:rPr lang="en-GB" dirty="0">
                <a:solidFill>
                  <a:srgbClr val="FF0000"/>
                </a:solidFill>
              </a:rPr>
              <a:t>Increasing Outgoing </a:t>
            </a:r>
            <a:r>
              <a:rPr lang="en-GB" dirty="0"/>
              <a:t>bandwidth</a:t>
            </a:r>
          </a:p>
          <a:p>
            <a:r>
              <a:rPr lang="en-GB" dirty="0"/>
              <a:t>Keep </a:t>
            </a:r>
            <a:r>
              <a:rPr lang="en-GB" b="1" dirty="0">
                <a:solidFill>
                  <a:schemeClr val="tx2">
                    <a:lumMod val="75000"/>
                    <a:lumOff val="25000"/>
                  </a:schemeClr>
                </a:solidFill>
              </a:rPr>
              <a:t>Ratio</a:t>
            </a:r>
            <a:r>
              <a:rPr lang="en-GB" dirty="0"/>
              <a:t> of Incoming traffic to Outgoing Link capacity to </a:t>
            </a:r>
            <a:r>
              <a:rPr lang="en-GB" dirty="0">
                <a:solidFill>
                  <a:srgbClr val="FF0000"/>
                </a:solidFill>
              </a:rPr>
              <a:t>less than 10</a:t>
            </a:r>
            <a:r>
              <a:rPr lang="en-GB" dirty="0"/>
              <a:t>, preferably less than 6</a:t>
            </a:r>
          </a:p>
          <a:p>
            <a:r>
              <a:rPr lang="en-GB" dirty="0"/>
              <a:t>The amount of traffic to </a:t>
            </a:r>
            <a:r>
              <a:rPr lang="en-GB" dirty="0">
                <a:solidFill>
                  <a:srgbClr val="FF0000"/>
                </a:solidFill>
              </a:rPr>
              <a:t>start</a:t>
            </a:r>
            <a:r>
              <a:rPr lang="en-GB" dirty="0"/>
              <a:t> an IA is </a:t>
            </a:r>
            <a:r>
              <a:rPr lang="en-GB" b="1" dirty="0">
                <a:solidFill>
                  <a:schemeClr val="tx2">
                    <a:lumMod val="75000"/>
                    <a:lumOff val="25000"/>
                  </a:schemeClr>
                </a:solidFill>
              </a:rPr>
              <a:t>much higher </a:t>
            </a:r>
            <a:r>
              <a:rPr lang="en-GB" dirty="0"/>
              <a:t>than the traffic to maintain and IA</a:t>
            </a:r>
          </a:p>
          <a:p>
            <a:r>
              <a:rPr lang="en-GB" dirty="0"/>
              <a:t>An </a:t>
            </a:r>
            <a:r>
              <a:rPr lang="en-GB" b="1" dirty="0">
                <a:solidFill>
                  <a:schemeClr val="tx2">
                    <a:lumMod val="75000"/>
                    <a:lumOff val="25000"/>
                  </a:schemeClr>
                </a:solidFill>
              </a:rPr>
              <a:t>undesirable feature </a:t>
            </a:r>
            <a:r>
              <a:rPr lang="en-GB" dirty="0"/>
              <a:t>of an IA network failure is the </a:t>
            </a:r>
            <a:r>
              <a:rPr lang="en-GB" dirty="0">
                <a:solidFill>
                  <a:srgbClr val="FF0000"/>
                </a:solidFill>
              </a:rPr>
              <a:t>reduction in Outgoing Link </a:t>
            </a:r>
            <a:r>
              <a:rPr lang="en-GB" dirty="0"/>
              <a:t>capacity </a:t>
            </a:r>
          </a:p>
        </p:txBody>
      </p:sp>
      <p:grpSp>
        <p:nvGrpSpPr>
          <p:cNvPr id="13" name="Group 12">
            <a:extLst>
              <a:ext uri="{FF2B5EF4-FFF2-40B4-BE49-F238E27FC236}">
                <a16:creationId xmlns:a16="http://schemas.microsoft.com/office/drawing/2014/main" id="{950FC9A1-E4CD-33A4-0A82-20BFB58981B8}"/>
              </a:ext>
            </a:extLst>
          </p:cNvPr>
          <p:cNvGrpSpPr/>
          <p:nvPr/>
        </p:nvGrpSpPr>
        <p:grpSpPr>
          <a:xfrm>
            <a:off x="9308698" y="330201"/>
            <a:ext cx="2668120" cy="5985764"/>
            <a:chOff x="9308698" y="330201"/>
            <a:chExt cx="2668120" cy="5985764"/>
          </a:xfrm>
        </p:grpSpPr>
        <p:pic>
          <p:nvPicPr>
            <p:cNvPr id="14" name="Picture 2" descr="The Cyber Security and Resilience Bill - what it means for IT Leaders">
              <a:extLst>
                <a:ext uri="{FF2B5EF4-FFF2-40B4-BE49-F238E27FC236}">
                  <a16:creationId xmlns:a16="http://schemas.microsoft.com/office/drawing/2014/main" id="{2D2485A0-62DB-9461-E062-85FE2AAD9C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8209" y="5067300"/>
              <a:ext cx="2497330" cy="124866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black and white logo&#10;&#10;AI-generated content may be incorrect.">
              <a:extLst>
                <a:ext uri="{FF2B5EF4-FFF2-40B4-BE49-F238E27FC236}">
                  <a16:creationId xmlns:a16="http://schemas.microsoft.com/office/drawing/2014/main" id="{D667B72E-4985-6F2D-BD01-4E4C22D8A4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8698" y="330201"/>
              <a:ext cx="2668120" cy="1153366"/>
            </a:xfrm>
            <a:prstGeom prst="rect">
              <a:avLst/>
            </a:prstGeom>
          </p:spPr>
        </p:pic>
      </p:grpSp>
      <p:sp>
        <p:nvSpPr>
          <p:cNvPr id="4" name="TextBox 3">
            <a:extLst>
              <a:ext uri="{FF2B5EF4-FFF2-40B4-BE49-F238E27FC236}">
                <a16:creationId xmlns:a16="http://schemas.microsoft.com/office/drawing/2014/main" id="{56668704-282E-391E-0873-935D95A182DB}"/>
              </a:ext>
            </a:extLst>
          </p:cNvPr>
          <p:cNvSpPr txBox="1"/>
          <p:nvPr/>
        </p:nvSpPr>
        <p:spPr>
          <a:xfrm>
            <a:off x="9308698" y="2479040"/>
            <a:ext cx="2883301" cy="830997"/>
          </a:xfrm>
          <a:prstGeom prst="rect">
            <a:avLst/>
          </a:prstGeom>
          <a:noFill/>
        </p:spPr>
        <p:txBody>
          <a:bodyPr wrap="square" rtlCol="0">
            <a:spAutoFit/>
          </a:bodyPr>
          <a:lstStyle/>
          <a:p>
            <a:pPr algn="ctr"/>
            <a:r>
              <a:rPr lang="en-GB" sz="2400" b="1" dirty="0"/>
              <a:t>Symposium</a:t>
            </a:r>
          </a:p>
          <a:p>
            <a:r>
              <a:rPr lang="en-GB" sz="2400" dirty="0"/>
              <a:t>13</a:t>
            </a:r>
            <a:r>
              <a:rPr lang="en-GB" sz="2400" baseline="30000" dirty="0"/>
              <a:t>th</a:t>
            </a:r>
            <a:r>
              <a:rPr lang="en-GB" sz="2400" dirty="0"/>
              <a:t> November 2025</a:t>
            </a:r>
          </a:p>
        </p:txBody>
      </p:sp>
    </p:spTree>
    <p:extLst>
      <p:ext uri="{BB962C8B-B14F-4D97-AF65-F5344CB8AC3E}">
        <p14:creationId xmlns:p14="http://schemas.microsoft.com/office/powerpoint/2010/main" val="2322484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E1549-B94D-2BE0-86EB-4C9EE45276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30DBAD-D0BB-8E93-AF13-36A3BECE37FE}"/>
              </a:ext>
            </a:extLst>
          </p:cNvPr>
          <p:cNvSpPr>
            <a:spLocks noGrp="1"/>
          </p:cNvSpPr>
          <p:nvPr>
            <p:ph type="title"/>
          </p:nvPr>
        </p:nvSpPr>
        <p:spPr/>
        <p:txBody>
          <a:bodyPr>
            <a:normAutofit/>
          </a:bodyPr>
          <a:lstStyle/>
          <a:p>
            <a:r>
              <a:rPr lang="en-GB" dirty="0"/>
              <a:t>Summary</a:t>
            </a:r>
            <a:endParaRPr lang="en-GB" dirty="0">
              <a:solidFill>
                <a:schemeClr val="accent1"/>
              </a:solidFill>
            </a:endParaRPr>
          </a:p>
        </p:txBody>
      </p:sp>
      <p:sp>
        <p:nvSpPr>
          <p:cNvPr id="3" name="Content Placeholder 2">
            <a:extLst>
              <a:ext uri="{FF2B5EF4-FFF2-40B4-BE49-F238E27FC236}">
                <a16:creationId xmlns:a16="http://schemas.microsoft.com/office/drawing/2014/main" id="{2AAAB76A-28AA-9B43-6502-8F5DDB0AE1F7}"/>
              </a:ext>
            </a:extLst>
          </p:cNvPr>
          <p:cNvSpPr>
            <a:spLocks noGrp="1"/>
          </p:cNvSpPr>
          <p:nvPr>
            <p:ph idx="1"/>
          </p:nvPr>
        </p:nvSpPr>
        <p:spPr>
          <a:xfrm>
            <a:off x="838200" y="1825625"/>
            <a:ext cx="8470498" cy="4351338"/>
          </a:xfrm>
        </p:spPr>
        <p:txBody>
          <a:bodyPr>
            <a:normAutofit/>
          </a:bodyPr>
          <a:lstStyle/>
          <a:p>
            <a:r>
              <a:rPr lang="en-GB" dirty="0"/>
              <a:t>The BCS and IET implement a process to enable BCS members and IET members to collaborate when creating new solutions and/or responding  to  new threats.</a:t>
            </a:r>
          </a:p>
          <a:p>
            <a:pPr>
              <a:buFont typeface="Wingdings" panose="05000000000000000000" pitchFamily="2" charset="2"/>
              <a:buChar char="§"/>
            </a:pPr>
            <a:r>
              <a:rPr lang="en-GB" dirty="0"/>
              <a:t>Possible </a:t>
            </a:r>
            <a:r>
              <a:rPr lang="en-GB" sz="3200" dirty="0"/>
              <a:t>projects</a:t>
            </a:r>
            <a:r>
              <a:rPr lang="en-GB" dirty="0"/>
              <a:t> are;</a:t>
            </a:r>
            <a:r>
              <a:rPr lang="en-GB" dirty="0">
                <a:solidFill>
                  <a:srgbClr val="FF0000"/>
                </a:solidFill>
              </a:rPr>
              <a:t> </a:t>
            </a:r>
          </a:p>
          <a:p>
            <a:pPr lvl="1"/>
            <a:r>
              <a:rPr lang="en-GB" dirty="0"/>
              <a:t>Collaboration on developing more </a:t>
            </a:r>
            <a:r>
              <a:rPr lang="en-GB" dirty="0">
                <a:solidFill>
                  <a:srgbClr val="FF0000"/>
                </a:solidFill>
              </a:rPr>
              <a:t>secure IoT and </a:t>
            </a:r>
            <a:r>
              <a:rPr lang="en-GB" dirty="0" err="1">
                <a:solidFill>
                  <a:srgbClr val="FF0000"/>
                </a:solidFill>
              </a:rPr>
              <a:t>IIoT</a:t>
            </a:r>
            <a:r>
              <a:rPr lang="en-GB" dirty="0">
                <a:solidFill>
                  <a:srgbClr val="FF0000"/>
                </a:solidFill>
              </a:rPr>
              <a:t> systems</a:t>
            </a:r>
          </a:p>
          <a:p>
            <a:pPr lvl="1"/>
            <a:r>
              <a:rPr lang="en-GB" dirty="0"/>
              <a:t>Collaboration</a:t>
            </a:r>
            <a:r>
              <a:rPr lang="en-GB" dirty="0">
                <a:solidFill>
                  <a:srgbClr val="FF0000"/>
                </a:solidFill>
              </a:rPr>
              <a:t> </a:t>
            </a:r>
            <a:r>
              <a:rPr lang="en-GB" dirty="0"/>
              <a:t>on creating</a:t>
            </a:r>
            <a:r>
              <a:rPr lang="en-GB" dirty="0">
                <a:solidFill>
                  <a:srgbClr val="FF0000"/>
                </a:solidFill>
              </a:rPr>
              <a:t> Groups of Standards</a:t>
            </a:r>
            <a:r>
              <a:rPr lang="en-GB" dirty="0"/>
              <a:t> to achieve different outcomes or tasks</a:t>
            </a:r>
          </a:p>
          <a:p>
            <a:pPr lvl="1"/>
            <a:r>
              <a:rPr lang="en-GB" dirty="0"/>
              <a:t>Collaboration</a:t>
            </a:r>
            <a:r>
              <a:rPr lang="en-GB" dirty="0">
                <a:solidFill>
                  <a:srgbClr val="FF0000"/>
                </a:solidFill>
              </a:rPr>
              <a:t> </a:t>
            </a:r>
            <a:r>
              <a:rPr lang="en-GB" dirty="0"/>
              <a:t>on responding to </a:t>
            </a:r>
            <a:r>
              <a:rPr lang="en-GB"/>
              <a:t>new </a:t>
            </a:r>
            <a:r>
              <a:rPr lang="en-GB">
                <a:solidFill>
                  <a:srgbClr val="FF0000"/>
                </a:solidFill>
              </a:rPr>
              <a:t>Threats</a:t>
            </a:r>
            <a:endParaRPr lang="en-GB" dirty="0"/>
          </a:p>
          <a:p>
            <a:pPr lvl="1"/>
            <a:endParaRPr lang="en-GB" dirty="0"/>
          </a:p>
          <a:p>
            <a:pPr lvl="1"/>
            <a:endParaRPr lang="en-GB" dirty="0"/>
          </a:p>
          <a:p>
            <a:pPr marL="0" indent="0">
              <a:buNone/>
            </a:pPr>
            <a:endParaRPr lang="en-GB" dirty="0"/>
          </a:p>
        </p:txBody>
      </p:sp>
      <p:grpSp>
        <p:nvGrpSpPr>
          <p:cNvPr id="13" name="Group 12">
            <a:extLst>
              <a:ext uri="{FF2B5EF4-FFF2-40B4-BE49-F238E27FC236}">
                <a16:creationId xmlns:a16="http://schemas.microsoft.com/office/drawing/2014/main" id="{BAC1321F-44BE-CF46-FC37-EB8E0DC04688}"/>
              </a:ext>
            </a:extLst>
          </p:cNvPr>
          <p:cNvGrpSpPr/>
          <p:nvPr/>
        </p:nvGrpSpPr>
        <p:grpSpPr>
          <a:xfrm>
            <a:off x="9308698" y="330201"/>
            <a:ext cx="2668120" cy="5985764"/>
            <a:chOff x="9308698" y="330201"/>
            <a:chExt cx="2668120" cy="5985764"/>
          </a:xfrm>
        </p:grpSpPr>
        <p:pic>
          <p:nvPicPr>
            <p:cNvPr id="14" name="Picture 2" descr="The Cyber Security and Resilience Bill - what it means for IT Leaders">
              <a:extLst>
                <a:ext uri="{FF2B5EF4-FFF2-40B4-BE49-F238E27FC236}">
                  <a16:creationId xmlns:a16="http://schemas.microsoft.com/office/drawing/2014/main" id="{C78AB00B-B59E-27A2-451F-B6E1D467E3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8209" y="5067300"/>
              <a:ext cx="2497330" cy="124866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black and white logo&#10;&#10;AI-generated content may be incorrect.">
              <a:extLst>
                <a:ext uri="{FF2B5EF4-FFF2-40B4-BE49-F238E27FC236}">
                  <a16:creationId xmlns:a16="http://schemas.microsoft.com/office/drawing/2014/main" id="{44E80359-B126-8AE0-B064-8A7CFFB926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8698" y="330201"/>
              <a:ext cx="2668120" cy="1153366"/>
            </a:xfrm>
            <a:prstGeom prst="rect">
              <a:avLst/>
            </a:prstGeom>
          </p:spPr>
        </p:pic>
      </p:grpSp>
      <p:sp>
        <p:nvSpPr>
          <p:cNvPr id="4" name="TextBox 3">
            <a:extLst>
              <a:ext uri="{FF2B5EF4-FFF2-40B4-BE49-F238E27FC236}">
                <a16:creationId xmlns:a16="http://schemas.microsoft.com/office/drawing/2014/main" id="{ED5A03FE-C67C-566F-C9A2-140A275CAD65}"/>
              </a:ext>
            </a:extLst>
          </p:cNvPr>
          <p:cNvSpPr txBox="1"/>
          <p:nvPr/>
        </p:nvSpPr>
        <p:spPr>
          <a:xfrm>
            <a:off x="9308698" y="2479040"/>
            <a:ext cx="2883301" cy="830997"/>
          </a:xfrm>
          <a:prstGeom prst="rect">
            <a:avLst/>
          </a:prstGeom>
          <a:noFill/>
        </p:spPr>
        <p:txBody>
          <a:bodyPr wrap="square" rtlCol="0">
            <a:spAutoFit/>
          </a:bodyPr>
          <a:lstStyle/>
          <a:p>
            <a:pPr algn="ctr"/>
            <a:r>
              <a:rPr lang="en-GB" sz="2400" b="1" dirty="0"/>
              <a:t>Symposium</a:t>
            </a:r>
          </a:p>
          <a:p>
            <a:r>
              <a:rPr lang="en-GB" sz="2400" dirty="0"/>
              <a:t>13</a:t>
            </a:r>
            <a:r>
              <a:rPr lang="en-GB" sz="2400" baseline="30000" dirty="0"/>
              <a:t>th</a:t>
            </a:r>
            <a:r>
              <a:rPr lang="en-GB" sz="2400" dirty="0"/>
              <a:t> November 2025</a:t>
            </a:r>
          </a:p>
        </p:txBody>
      </p:sp>
    </p:spTree>
    <p:extLst>
      <p:ext uri="{BB962C8B-B14F-4D97-AF65-F5344CB8AC3E}">
        <p14:creationId xmlns:p14="http://schemas.microsoft.com/office/powerpoint/2010/main" val="687408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0AF31-F643-7D21-C8CE-7DED817627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C722C6-E11C-3C85-6DED-43A5569755E8}"/>
              </a:ext>
            </a:extLst>
          </p:cNvPr>
          <p:cNvSpPr>
            <a:spLocks noGrp="1"/>
          </p:cNvSpPr>
          <p:nvPr>
            <p:ph type="title"/>
          </p:nvPr>
        </p:nvSpPr>
        <p:spPr/>
        <p:txBody>
          <a:bodyPr/>
          <a:lstStyle/>
          <a:p>
            <a:r>
              <a:rPr lang="en-GB" dirty="0"/>
              <a:t>Internet Avalanche Event</a:t>
            </a:r>
            <a:endParaRPr lang="en-GB" dirty="0">
              <a:solidFill>
                <a:schemeClr val="accent1"/>
              </a:solidFill>
            </a:endParaRPr>
          </a:p>
        </p:txBody>
      </p:sp>
      <p:pic>
        <p:nvPicPr>
          <p:cNvPr id="6" name="Content Placeholder 5">
            <a:extLst>
              <a:ext uri="{FF2B5EF4-FFF2-40B4-BE49-F238E27FC236}">
                <a16:creationId xmlns:a16="http://schemas.microsoft.com/office/drawing/2014/main" id="{6EBE2536-90C5-3E72-A1E8-E10F61E17C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0024" y="1800238"/>
            <a:ext cx="4298951" cy="4477531"/>
          </a:xfrm>
        </p:spPr>
      </p:pic>
      <p:grpSp>
        <p:nvGrpSpPr>
          <p:cNvPr id="13" name="Group 12">
            <a:extLst>
              <a:ext uri="{FF2B5EF4-FFF2-40B4-BE49-F238E27FC236}">
                <a16:creationId xmlns:a16="http://schemas.microsoft.com/office/drawing/2014/main" id="{34A62FA6-9A79-2163-6355-B54DB98349FE}"/>
              </a:ext>
            </a:extLst>
          </p:cNvPr>
          <p:cNvGrpSpPr/>
          <p:nvPr/>
        </p:nvGrpSpPr>
        <p:grpSpPr>
          <a:xfrm>
            <a:off x="9308698" y="330201"/>
            <a:ext cx="2668120" cy="5985764"/>
            <a:chOff x="9308698" y="330201"/>
            <a:chExt cx="2668120" cy="5985764"/>
          </a:xfrm>
        </p:grpSpPr>
        <p:pic>
          <p:nvPicPr>
            <p:cNvPr id="14" name="Picture 2" descr="The Cyber Security and Resilience Bill - what it means for IT Leaders">
              <a:extLst>
                <a:ext uri="{FF2B5EF4-FFF2-40B4-BE49-F238E27FC236}">
                  <a16:creationId xmlns:a16="http://schemas.microsoft.com/office/drawing/2014/main" id="{31A49B6B-6DED-E0C1-7400-71846A0E74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8209" y="5067300"/>
              <a:ext cx="2497330" cy="124866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black and white logo&#10;&#10;AI-generated content may be incorrect.">
              <a:extLst>
                <a:ext uri="{FF2B5EF4-FFF2-40B4-BE49-F238E27FC236}">
                  <a16:creationId xmlns:a16="http://schemas.microsoft.com/office/drawing/2014/main" id="{9E5F71F7-B552-EB17-3B38-EFFF5D65BC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8698" y="330201"/>
              <a:ext cx="2668120" cy="1153366"/>
            </a:xfrm>
            <a:prstGeom prst="rect">
              <a:avLst/>
            </a:prstGeom>
          </p:spPr>
        </p:pic>
      </p:grpSp>
      <p:sp>
        <p:nvSpPr>
          <p:cNvPr id="4" name="TextBox 3">
            <a:extLst>
              <a:ext uri="{FF2B5EF4-FFF2-40B4-BE49-F238E27FC236}">
                <a16:creationId xmlns:a16="http://schemas.microsoft.com/office/drawing/2014/main" id="{2E0E0E7E-BC5B-3AD5-DDF8-B6E036BD24AC}"/>
              </a:ext>
            </a:extLst>
          </p:cNvPr>
          <p:cNvSpPr txBox="1"/>
          <p:nvPr/>
        </p:nvSpPr>
        <p:spPr>
          <a:xfrm>
            <a:off x="9308698" y="2479040"/>
            <a:ext cx="2883301" cy="830997"/>
          </a:xfrm>
          <a:prstGeom prst="rect">
            <a:avLst/>
          </a:prstGeom>
          <a:noFill/>
        </p:spPr>
        <p:txBody>
          <a:bodyPr wrap="square" rtlCol="0">
            <a:spAutoFit/>
          </a:bodyPr>
          <a:lstStyle/>
          <a:p>
            <a:pPr algn="ctr"/>
            <a:r>
              <a:rPr lang="en-GB" sz="2400" b="1" dirty="0"/>
              <a:t>Symposium</a:t>
            </a:r>
          </a:p>
          <a:p>
            <a:r>
              <a:rPr lang="en-GB" sz="2400" dirty="0"/>
              <a:t>13</a:t>
            </a:r>
            <a:r>
              <a:rPr lang="en-GB" sz="2400" baseline="30000" dirty="0"/>
              <a:t>th</a:t>
            </a:r>
            <a:r>
              <a:rPr lang="en-GB" sz="2400" dirty="0"/>
              <a:t> November 2025</a:t>
            </a:r>
          </a:p>
        </p:txBody>
      </p:sp>
    </p:spTree>
    <p:extLst>
      <p:ext uri="{BB962C8B-B14F-4D97-AF65-F5344CB8AC3E}">
        <p14:creationId xmlns:p14="http://schemas.microsoft.com/office/powerpoint/2010/main" val="30809465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D9BFE-5EFA-971D-9CA3-1E844F9AA920}"/>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id="{9739426C-8D67-786B-FB9D-34B720F9D92E}"/>
              </a:ext>
            </a:extLst>
          </p:cNvPr>
          <p:cNvGrpSpPr/>
          <p:nvPr/>
        </p:nvGrpSpPr>
        <p:grpSpPr>
          <a:xfrm>
            <a:off x="9308698" y="330201"/>
            <a:ext cx="2668120" cy="5985764"/>
            <a:chOff x="9308698" y="330201"/>
            <a:chExt cx="2668120" cy="5985764"/>
          </a:xfrm>
        </p:grpSpPr>
        <p:pic>
          <p:nvPicPr>
            <p:cNvPr id="14" name="Picture 2" descr="The Cyber Security and Resilience Bill - what it means for IT Leaders">
              <a:extLst>
                <a:ext uri="{FF2B5EF4-FFF2-40B4-BE49-F238E27FC236}">
                  <a16:creationId xmlns:a16="http://schemas.microsoft.com/office/drawing/2014/main" id="{57D5352E-EC3A-40CF-A653-888E51B500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8209" y="5067300"/>
              <a:ext cx="2497330" cy="124866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black and white logo&#10;&#10;AI-generated content may be incorrect.">
              <a:extLst>
                <a:ext uri="{FF2B5EF4-FFF2-40B4-BE49-F238E27FC236}">
                  <a16:creationId xmlns:a16="http://schemas.microsoft.com/office/drawing/2014/main" id="{559D2B48-CB91-BD48-71B4-5601BA8732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8698" y="330201"/>
              <a:ext cx="2668120" cy="1153366"/>
            </a:xfrm>
            <a:prstGeom prst="rect">
              <a:avLst/>
            </a:prstGeom>
          </p:spPr>
        </p:pic>
      </p:grpSp>
      <p:sp>
        <p:nvSpPr>
          <p:cNvPr id="4" name="TextBox 3">
            <a:extLst>
              <a:ext uri="{FF2B5EF4-FFF2-40B4-BE49-F238E27FC236}">
                <a16:creationId xmlns:a16="http://schemas.microsoft.com/office/drawing/2014/main" id="{C8087471-48EE-6DFC-AC59-1B3934A2AC08}"/>
              </a:ext>
            </a:extLst>
          </p:cNvPr>
          <p:cNvSpPr txBox="1"/>
          <p:nvPr/>
        </p:nvSpPr>
        <p:spPr>
          <a:xfrm>
            <a:off x="9308698" y="2479040"/>
            <a:ext cx="2883301" cy="830997"/>
          </a:xfrm>
          <a:prstGeom prst="rect">
            <a:avLst/>
          </a:prstGeom>
          <a:noFill/>
        </p:spPr>
        <p:txBody>
          <a:bodyPr wrap="square" rtlCol="0">
            <a:spAutoFit/>
          </a:bodyPr>
          <a:lstStyle/>
          <a:p>
            <a:pPr algn="ctr"/>
            <a:r>
              <a:rPr lang="en-GB" sz="2400" b="1" dirty="0"/>
              <a:t>Symposium</a:t>
            </a:r>
          </a:p>
          <a:p>
            <a:r>
              <a:rPr lang="en-GB" sz="2400" dirty="0"/>
              <a:t>13</a:t>
            </a:r>
            <a:r>
              <a:rPr lang="en-GB" sz="2400" baseline="30000" dirty="0"/>
              <a:t>th</a:t>
            </a:r>
            <a:r>
              <a:rPr lang="en-GB" sz="2400" dirty="0"/>
              <a:t> November 2025</a:t>
            </a:r>
          </a:p>
        </p:txBody>
      </p:sp>
      <p:sp>
        <p:nvSpPr>
          <p:cNvPr id="9" name="Title 1">
            <a:extLst>
              <a:ext uri="{FF2B5EF4-FFF2-40B4-BE49-F238E27FC236}">
                <a16:creationId xmlns:a16="http://schemas.microsoft.com/office/drawing/2014/main" id="{D3532D54-1C56-7F8C-54BE-A9AA8123CDBC}"/>
              </a:ext>
            </a:extLst>
          </p:cNvPr>
          <p:cNvSpPr txBox="1">
            <a:spLocks/>
          </p:cNvSpPr>
          <p:nvPr/>
        </p:nvSpPr>
        <p:spPr>
          <a:xfrm>
            <a:off x="2690647" y="806823"/>
            <a:ext cx="5304361" cy="11298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chemeClr val="accent1"/>
                </a:solidFill>
              </a:rPr>
              <a:t>Thank you </a:t>
            </a:r>
          </a:p>
        </p:txBody>
      </p:sp>
      <p:sp>
        <p:nvSpPr>
          <p:cNvPr id="10" name="Subtitle 2">
            <a:extLst>
              <a:ext uri="{FF2B5EF4-FFF2-40B4-BE49-F238E27FC236}">
                <a16:creationId xmlns:a16="http://schemas.microsoft.com/office/drawing/2014/main" id="{B82685EF-7744-629A-976E-DCDDD84016E2}"/>
              </a:ext>
            </a:extLst>
          </p:cNvPr>
          <p:cNvSpPr txBox="1">
            <a:spLocks/>
          </p:cNvSpPr>
          <p:nvPr/>
        </p:nvSpPr>
        <p:spPr>
          <a:xfrm>
            <a:off x="612003" y="3146205"/>
            <a:ext cx="7281217" cy="10382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4400" dirty="0"/>
              <a:t>Dr Walter Green</a:t>
            </a:r>
          </a:p>
          <a:p>
            <a:pPr algn="ctr"/>
            <a:endParaRPr lang="en-GB" dirty="0"/>
          </a:p>
        </p:txBody>
      </p:sp>
    </p:spTree>
    <p:extLst>
      <p:ext uri="{BB962C8B-B14F-4D97-AF65-F5344CB8AC3E}">
        <p14:creationId xmlns:p14="http://schemas.microsoft.com/office/powerpoint/2010/main" val="10056025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87571-F349-3957-5405-F5CFE6249B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FB3CE7-3EE5-FEE5-F4CE-D84DA1DC3FA1}"/>
              </a:ext>
            </a:extLst>
          </p:cNvPr>
          <p:cNvSpPr>
            <a:spLocks noGrp="1"/>
          </p:cNvSpPr>
          <p:nvPr>
            <p:ph type="ctrTitle"/>
          </p:nvPr>
        </p:nvSpPr>
        <p:spPr>
          <a:xfrm>
            <a:off x="642244" y="330201"/>
            <a:ext cx="7618078" cy="2792757"/>
          </a:xfrm>
        </p:spPr>
        <p:txBody>
          <a:bodyPr>
            <a:normAutofit fontScale="90000"/>
          </a:bodyPr>
          <a:lstStyle/>
          <a:p>
            <a:br>
              <a:rPr lang="en-GB" dirty="0">
                <a:solidFill>
                  <a:schemeClr val="accent1"/>
                </a:solidFill>
              </a:rPr>
            </a:br>
            <a:r>
              <a:rPr lang="en-GB" dirty="0">
                <a:solidFill>
                  <a:schemeClr val="accent1"/>
                </a:solidFill>
              </a:rPr>
              <a:t>BCS ITLF Symposium: Suggested Topic Priority for 2026</a:t>
            </a:r>
          </a:p>
        </p:txBody>
      </p:sp>
      <p:sp>
        <p:nvSpPr>
          <p:cNvPr id="3" name="Subtitle 2">
            <a:extLst>
              <a:ext uri="{FF2B5EF4-FFF2-40B4-BE49-F238E27FC236}">
                <a16:creationId xmlns:a16="http://schemas.microsoft.com/office/drawing/2014/main" id="{5969CA04-92D8-D3EB-69F9-7E5EAFE7F08F}"/>
              </a:ext>
            </a:extLst>
          </p:cNvPr>
          <p:cNvSpPr>
            <a:spLocks noGrp="1"/>
          </p:cNvSpPr>
          <p:nvPr>
            <p:ph type="subTitle" idx="1"/>
          </p:nvPr>
        </p:nvSpPr>
        <p:spPr>
          <a:xfrm>
            <a:off x="1177462" y="3429000"/>
            <a:ext cx="7209793" cy="2067145"/>
          </a:xfrm>
        </p:spPr>
        <p:txBody>
          <a:bodyPr>
            <a:noAutofit/>
          </a:bodyPr>
          <a:lstStyle/>
          <a:p>
            <a:r>
              <a:rPr lang="en-GB" sz="2800" dirty="0"/>
              <a:t>Cognitive Blind Spots in Security Frameworks: </a:t>
            </a:r>
            <a:br>
              <a:rPr lang="en-GB" sz="2800" dirty="0"/>
            </a:br>
            <a:r>
              <a:rPr lang="en-GB" sz="2800" dirty="0"/>
              <a:t>From Cybersecurity to AI Governance</a:t>
            </a:r>
          </a:p>
          <a:p>
            <a:endParaRPr lang="en-GB" sz="2800" dirty="0"/>
          </a:p>
          <a:p>
            <a:r>
              <a:rPr lang="en-GB" sz="2800" dirty="0"/>
              <a:t>Vsevolod (Sam) Shabad, FBCS</a:t>
            </a:r>
            <a:br>
              <a:rPr lang="en-GB" sz="2800" dirty="0"/>
            </a:br>
            <a:br>
              <a:rPr lang="en-GB" sz="2800" dirty="0"/>
            </a:br>
            <a:endParaRPr lang="en-GB" sz="2800" dirty="0"/>
          </a:p>
        </p:txBody>
      </p:sp>
      <p:pic>
        <p:nvPicPr>
          <p:cNvPr id="9" name="Picture 2" descr="The Cyber Security and Resilience Bill - what it means for IT Leaders">
            <a:extLst>
              <a:ext uri="{FF2B5EF4-FFF2-40B4-BE49-F238E27FC236}">
                <a16:creationId xmlns:a16="http://schemas.microsoft.com/office/drawing/2014/main" id="{85C79F1D-4125-B3CE-0721-3FAC0183841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398209" y="5067300"/>
            <a:ext cx="2497330" cy="124866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black and white logo&#10;&#10;AI-generated content may be incorrect.">
            <a:extLst>
              <a:ext uri="{FF2B5EF4-FFF2-40B4-BE49-F238E27FC236}">
                <a16:creationId xmlns:a16="http://schemas.microsoft.com/office/drawing/2014/main" id="{0F05E568-B752-0032-480D-5C0C3DCAFC7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308698" y="330201"/>
            <a:ext cx="2668120" cy="1153366"/>
          </a:xfrm>
          <a:prstGeom prst="rect">
            <a:avLst/>
          </a:prstGeom>
        </p:spPr>
      </p:pic>
      <p:sp>
        <p:nvSpPr>
          <p:cNvPr id="11" name="TextBox 10">
            <a:extLst>
              <a:ext uri="{FF2B5EF4-FFF2-40B4-BE49-F238E27FC236}">
                <a16:creationId xmlns:a16="http://schemas.microsoft.com/office/drawing/2014/main" id="{7005D6B6-ED52-AC3C-1B19-BCAFBC3B5329}"/>
              </a:ext>
            </a:extLst>
          </p:cNvPr>
          <p:cNvSpPr txBox="1"/>
          <p:nvPr/>
        </p:nvSpPr>
        <p:spPr>
          <a:xfrm>
            <a:off x="8387255" y="2479040"/>
            <a:ext cx="3508284" cy="954107"/>
          </a:xfrm>
          <a:prstGeom prst="rect">
            <a:avLst/>
          </a:prstGeom>
          <a:noFill/>
        </p:spPr>
        <p:txBody>
          <a:bodyPr wrap="square" rtlCol="0">
            <a:spAutoFit/>
          </a:bodyPr>
          <a:lstStyle/>
          <a:p>
            <a:pPr algn="ctr"/>
            <a:r>
              <a:rPr lang="en-GB" sz="2800" b="1" dirty="0"/>
              <a:t>Symposium</a:t>
            </a:r>
          </a:p>
          <a:p>
            <a:r>
              <a:rPr lang="en-GB" sz="2800" dirty="0"/>
              <a:t>13</a:t>
            </a:r>
            <a:r>
              <a:rPr lang="en-GB" sz="2800" baseline="30000" dirty="0"/>
              <a:t>th</a:t>
            </a:r>
            <a:r>
              <a:rPr lang="en-GB" sz="2800" dirty="0"/>
              <a:t> November 2025</a:t>
            </a:r>
          </a:p>
        </p:txBody>
      </p:sp>
      <p:sp>
        <p:nvSpPr>
          <p:cNvPr id="4" name="TextBox 3">
            <a:extLst>
              <a:ext uri="{FF2B5EF4-FFF2-40B4-BE49-F238E27FC236}">
                <a16:creationId xmlns:a16="http://schemas.microsoft.com/office/drawing/2014/main" id="{8AE4C2A6-39C7-B193-1327-E558DF14BBE3}"/>
              </a:ext>
            </a:extLst>
          </p:cNvPr>
          <p:cNvSpPr txBox="1"/>
          <p:nvPr/>
        </p:nvSpPr>
        <p:spPr>
          <a:xfrm>
            <a:off x="1871517" y="5587585"/>
            <a:ext cx="5821681" cy="654025"/>
          </a:xfrm>
          <a:prstGeom prst="rect">
            <a:avLst/>
          </a:prstGeom>
          <a:noFill/>
          <a:ln>
            <a:solidFill>
              <a:schemeClr val="bg2">
                <a:lumMod val="75000"/>
              </a:schemeClr>
            </a:solidFill>
          </a:ln>
        </p:spPr>
        <p:txBody>
          <a:bodyPr wrap="square" rtlCol="0">
            <a:spAutoFit/>
          </a:bodyPr>
          <a:lstStyle/>
          <a:p>
            <a:pPr algn="ctr"/>
            <a:r>
              <a:rPr lang="en-GB" dirty="0"/>
              <a:t>Based on SSRN Working Paper 5525340</a:t>
            </a:r>
          </a:p>
          <a:p>
            <a:pPr algn="ctr">
              <a:spcBef>
                <a:spcPts val="300"/>
              </a:spcBef>
            </a:pPr>
            <a:r>
              <a:rPr lang="en-GB" sz="1600" dirty="0"/>
              <a:t>Full version available at </a:t>
            </a:r>
            <a:r>
              <a:rPr lang="en-GB" sz="1600" dirty="0">
                <a:hlinkClick r:id="rId5"/>
              </a:rPr>
              <a:t>https://dx.doi.org/10.2139/ssrn.5525340</a:t>
            </a:r>
            <a:r>
              <a:rPr lang="en-GB" sz="1600" dirty="0"/>
              <a:t>  </a:t>
            </a:r>
          </a:p>
        </p:txBody>
      </p:sp>
    </p:spTree>
    <p:extLst>
      <p:ext uri="{BB962C8B-B14F-4D97-AF65-F5344CB8AC3E}">
        <p14:creationId xmlns:p14="http://schemas.microsoft.com/office/powerpoint/2010/main" val="3000205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47914-2E7F-4048-93EE-20382443C96C}"/>
              </a:ext>
            </a:extLst>
          </p:cNvPr>
          <p:cNvSpPr>
            <a:spLocks noGrp="1"/>
          </p:cNvSpPr>
          <p:nvPr>
            <p:ph type="ctrTitle"/>
          </p:nvPr>
        </p:nvSpPr>
        <p:spPr>
          <a:xfrm>
            <a:off x="642244" y="330201"/>
            <a:ext cx="7618078" cy="2792757"/>
          </a:xfrm>
        </p:spPr>
        <p:txBody>
          <a:bodyPr>
            <a:normAutofit fontScale="90000"/>
          </a:bodyPr>
          <a:lstStyle/>
          <a:p>
            <a:br>
              <a:rPr lang="en-GB" dirty="0">
                <a:solidFill>
                  <a:schemeClr val="accent1"/>
                </a:solidFill>
              </a:rPr>
            </a:br>
            <a:r>
              <a:rPr lang="en-GB" dirty="0">
                <a:solidFill>
                  <a:schemeClr val="accent1"/>
                </a:solidFill>
              </a:rPr>
              <a:t>BCS ITLF Symposium: Suggested Topic Priority for 2026</a:t>
            </a:r>
          </a:p>
        </p:txBody>
      </p:sp>
      <p:sp>
        <p:nvSpPr>
          <p:cNvPr id="3" name="Subtitle 2">
            <a:extLst>
              <a:ext uri="{FF2B5EF4-FFF2-40B4-BE49-F238E27FC236}">
                <a16:creationId xmlns:a16="http://schemas.microsoft.com/office/drawing/2014/main" id="{75B3806E-BE43-6A51-D6BA-944FBA17B074}"/>
              </a:ext>
            </a:extLst>
          </p:cNvPr>
          <p:cNvSpPr>
            <a:spLocks noGrp="1"/>
          </p:cNvSpPr>
          <p:nvPr>
            <p:ph type="subTitle" idx="1"/>
          </p:nvPr>
        </p:nvSpPr>
        <p:spPr>
          <a:xfrm>
            <a:off x="1177462" y="3429000"/>
            <a:ext cx="6757849" cy="2067145"/>
          </a:xfrm>
        </p:spPr>
        <p:txBody>
          <a:bodyPr>
            <a:noAutofit/>
          </a:bodyPr>
          <a:lstStyle/>
          <a:p>
            <a:endParaRPr lang="en-GB" sz="2800" dirty="0"/>
          </a:p>
          <a:p>
            <a:r>
              <a:rPr lang="en-GB" sz="2800" dirty="0"/>
              <a:t>Leadership in Strategic AI Delivery</a:t>
            </a:r>
          </a:p>
          <a:p>
            <a:r>
              <a:rPr lang="en-GB" sz="2800" dirty="0"/>
              <a:t>Dave Sutton (Kevin Eagles standing in)</a:t>
            </a:r>
          </a:p>
        </p:txBody>
      </p:sp>
      <p:pic>
        <p:nvPicPr>
          <p:cNvPr id="9" name="Picture 2" descr="The Cyber Security and Resilience Bill - what it means for IT Leaders">
            <a:extLst>
              <a:ext uri="{FF2B5EF4-FFF2-40B4-BE49-F238E27FC236}">
                <a16:creationId xmlns:a16="http://schemas.microsoft.com/office/drawing/2014/main" id="{33DDC312-E652-F49F-F997-FFC14DC068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8209" y="5067300"/>
            <a:ext cx="2497330" cy="124866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black and white logo&#10;&#10;AI-generated content may be incorrect.">
            <a:extLst>
              <a:ext uri="{FF2B5EF4-FFF2-40B4-BE49-F238E27FC236}">
                <a16:creationId xmlns:a16="http://schemas.microsoft.com/office/drawing/2014/main" id="{4898A521-6D03-1318-00BA-6D1B42ED63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8698" y="330201"/>
            <a:ext cx="2668120" cy="1153366"/>
          </a:xfrm>
          <a:prstGeom prst="rect">
            <a:avLst/>
          </a:prstGeom>
        </p:spPr>
      </p:pic>
      <p:sp>
        <p:nvSpPr>
          <p:cNvPr id="11" name="TextBox 10">
            <a:extLst>
              <a:ext uri="{FF2B5EF4-FFF2-40B4-BE49-F238E27FC236}">
                <a16:creationId xmlns:a16="http://schemas.microsoft.com/office/drawing/2014/main" id="{4DF01D73-E5B3-775E-143E-5100FA5B1D6F}"/>
              </a:ext>
            </a:extLst>
          </p:cNvPr>
          <p:cNvSpPr txBox="1"/>
          <p:nvPr/>
        </p:nvSpPr>
        <p:spPr>
          <a:xfrm>
            <a:off x="8387255" y="2479040"/>
            <a:ext cx="3508284" cy="954107"/>
          </a:xfrm>
          <a:prstGeom prst="rect">
            <a:avLst/>
          </a:prstGeom>
          <a:noFill/>
        </p:spPr>
        <p:txBody>
          <a:bodyPr wrap="square" rtlCol="0">
            <a:spAutoFit/>
          </a:bodyPr>
          <a:lstStyle/>
          <a:p>
            <a:pPr algn="ctr"/>
            <a:r>
              <a:rPr lang="en-GB" sz="2800" b="1" dirty="0"/>
              <a:t>Symposium</a:t>
            </a:r>
          </a:p>
          <a:p>
            <a:r>
              <a:rPr lang="en-GB" sz="2800" dirty="0"/>
              <a:t>13</a:t>
            </a:r>
            <a:r>
              <a:rPr lang="en-GB" sz="2800" baseline="30000" dirty="0"/>
              <a:t>th</a:t>
            </a:r>
            <a:r>
              <a:rPr lang="en-GB" sz="2800" dirty="0"/>
              <a:t> November 2025</a:t>
            </a:r>
          </a:p>
        </p:txBody>
      </p:sp>
    </p:spTree>
    <p:extLst>
      <p:ext uri="{BB962C8B-B14F-4D97-AF65-F5344CB8AC3E}">
        <p14:creationId xmlns:p14="http://schemas.microsoft.com/office/powerpoint/2010/main" val="28049664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257A1-EB7E-7283-7CE5-6C77100D3FB3}"/>
              </a:ext>
            </a:extLst>
          </p:cNvPr>
          <p:cNvSpPr>
            <a:spLocks noGrp="1"/>
          </p:cNvSpPr>
          <p:nvPr>
            <p:ph type="title"/>
          </p:nvPr>
        </p:nvSpPr>
        <p:spPr/>
        <p:txBody>
          <a:bodyPr/>
          <a:lstStyle/>
          <a:p>
            <a:r>
              <a:rPr lang="en-GB" dirty="0"/>
              <a:t>My background</a:t>
            </a:r>
            <a:endParaRPr lang="en-GB" dirty="0">
              <a:solidFill>
                <a:schemeClr val="accent1"/>
              </a:solidFill>
            </a:endParaRPr>
          </a:p>
        </p:txBody>
      </p:sp>
      <p:sp>
        <p:nvSpPr>
          <p:cNvPr id="3" name="Content Placeholder 2">
            <a:extLst>
              <a:ext uri="{FF2B5EF4-FFF2-40B4-BE49-F238E27FC236}">
                <a16:creationId xmlns:a16="http://schemas.microsoft.com/office/drawing/2014/main" id="{CD8B013B-E543-4931-3541-D865FCACB4F3}"/>
              </a:ext>
            </a:extLst>
          </p:cNvPr>
          <p:cNvSpPr>
            <a:spLocks noGrp="1"/>
          </p:cNvSpPr>
          <p:nvPr>
            <p:ph idx="1"/>
          </p:nvPr>
        </p:nvSpPr>
        <p:spPr>
          <a:xfrm>
            <a:off x="838199" y="1825625"/>
            <a:ext cx="8669215" cy="3586380"/>
          </a:xfrm>
        </p:spPr>
        <p:txBody>
          <a:bodyPr>
            <a:normAutofit lnSpcReduction="10000"/>
          </a:bodyPr>
          <a:lstStyle/>
          <a:p>
            <a:pPr>
              <a:spcBef>
                <a:spcPts val="800"/>
              </a:spcBef>
            </a:pPr>
            <a:r>
              <a:rPr lang="en-GB" dirty="0"/>
              <a:t>Born in USSR, UK resident since 2024</a:t>
            </a:r>
          </a:p>
          <a:p>
            <a:pPr>
              <a:spcBef>
                <a:spcPts val="800"/>
              </a:spcBef>
            </a:pPr>
            <a:r>
              <a:rPr lang="en-GB" dirty="0"/>
              <a:t>Eight countries, six industries</a:t>
            </a:r>
          </a:p>
          <a:p>
            <a:pPr>
              <a:spcBef>
                <a:spcPts val="800"/>
              </a:spcBef>
            </a:pPr>
            <a:r>
              <a:rPr lang="en-GB" dirty="0"/>
              <a:t>Studied in Russia, Switzerland, USA, UK</a:t>
            </a:r>
          </a:p>
          <a:p>
            <a:pPr>
              <a:spcBef>
                <a:spcPts val="800"/>
              </a:spcBef>
            </a:pPr>
            <a:r>
              <a:rPr lang="en-GB" dirty="0"/>
              <a:t>Four decades in IT and Cybersecurity</a:t>
            </a:r>
          </a:p>
          <a:p>
            <a:pPr>
              <a:spcBef>
                <a:spcPts val="800"/>
              </a:spcBef>
            </a:pPr>
            <a:r>
              <a:rPr lang="en-GB" dirty="0"/>
              <a:t>Former CISO &amp; CIO of leading banks in Kazakhstan</a:t>
            </a:r>
          </a:p>
          <a:p>
            <a:pPr>
              <a:spcBef>
                <a:spcPts val="800"/>
              </a:spcBef>
            </a:pPr>
            <a:r>
              <a:rPr lang="en-GB" dirty="0"/>
              <a:t>Principal Enterprise Architect @ BT Group</a:t>
            </a:r>
          </a:p>
          <a:p>
            <a:pPr>
              <a:spcBef>
                <a:spcPts val="800"/>
              </a:spcBef>
            </a:pPr>
            <a:r>
              <a:rPr lang="en-GB" dirty="0"/>
              <a:t>Researcher @ University of Liverpool</a:t>
            </a:r>
          </a:p>
          <a:p>
            <a:pPr marL="0" indent="0">
              <a:spcBef>
                <a:spcPts val="2000"/>
              </a:spcBef>
              <a:buNone/>
            </a:pPr>
            <a:r>
              <a:rPr lang="en-GB" sz="1900" dirty="0"/>
              <a:t>This experience revealed cross-sector patterns  — the basis for today’s analysis</a:t>
            </a:r>
          </a:p>
        </p:txBody>
      </p:sp>
      <p:grpSp>
        <p:nvGrpSpPr>
          <p:cNvPr id="13" name="Group 12">
            <a:extLst>
              <a:ext uri="{FF2B5EF4-FFF2-40B4-BE49-F238E27FC236}">
                <a16:creationId xmlns:a16="http://schemas.microsoft.com/office/drawing/2014/main" id="{C0D80D99-70BA-B7DE-6C37-46BB0087F256}"/>
              </a:ext>
            </a:extLst>
          </p:cNvPr>
          <p:cNvGrpSpPr/>
          <p:nvPr/>
        </p:nvGrpSpPr>
        <p:grpSpPr>
          <a:xfrm>
            <a:off x="9308698" y="330201"/>
            <a:ext cx="2668120" cy="5985764"/>
            <a:chOff x="9308698" y="330201"/>
            <a:chExt cx="2668120" cy="5985764"/>
          </a:xfrm>
        </p:grpSpPr>
        <p:pic>
          <p:nvPicPr>
            <p:cNvPr id="14" name="Picture 2" descr="The Cyber Security and Resilience Bill - what it means for IT Leaders">
              <a:extLst>
                <a:ext uri="{FF2B5EF4-FFF2-40B4-BE49-F238E27FC236}">
                  <a16:creationId xmlns:a16="http://schemas.microsoft.com/office/drawing/2014/main" id="{8AB233B0-6A2A-3EF7-D6B5-2F877CF5D4D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398209" y="5067300"/>
              <a:ext cx="2497330" cy="124866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black and white logo&#10;&#10;AI-generated content may be incorrect.">
              <a:extLst>
                <a:ext uri="{FF2B5EF4-FFF2-40B4-BE49-F238E27FC236}">
                  <a16:creationId xmlns:a16="http://schemas.microsoft.com/office/drawing/2014/main" id="{C794512E-675B-085F-49F7-9D51926DB86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308698" y="330201"/>
              <a:ext cx="2668120" cy="1153366"/>
            </a:xfrm>
            <a:prstGeom prst="rect">
              <a:avLst/>
            </a:prstGeom>
          </p:spPr>
        </p:pic>
      </p:grpSp>
      <p:sp>
        <p:nvSpPr>
          <p:cNvPr id="4" name="TextBox 3">
            <a:extLst>
              <a:ext uri="{FF2B5EF4-FFF2-40B4-BE49-F238E27FC236}">
                <a16:creationId xmlns:a16="http://schemas.microsoft.com/office/drawing/2014/main" id="{BA34E398-A037-6AB7-191D-9E91F7B3A610}"/>
              </a:ext>
            </a:extLst>
          </p:cNvPr>
          <p:cNvSpPr txBox="1"/>
          <p:nvPr/>
        </p:nvSpPr>
        <p:spPr>
          <a:xfrm>
            <a:off x="9308698" y="2479040"/>
            <a:ext cx="2883301" cy="830997"/>
          </a:xfrm>
          <a:prstGeom prst="rect">
            <a:avLst/>
          </a:prstGeom>
          <a:noFill/>
        </p:spPr>
        <p:txBody>
          <a:bodyPr wrap="square" rtlCol="0">
            <a:spAutoFit/>
          </a:bodyPr>
          <a:lstStyle/>
          <a:p>
            <a:pPr algn="ctr"/>
            <a:r>
              <a:rPr lang="en-GB" sz="2400" b="1" dirty="0"/>
              <a:t>Symposium</a:t>
            </a:r>
          </a:p>
          <a:p>
            <a:r>
              <a:rPr lang="en-GB" sz="2400" dirty="0"/>
              <a:t>13</a:t>
            </a:r>
            <a:r>
              <a:rPr lang="en-GB" sz="2400" baseline="30000" dirty="0"/>
              <a:t>th</a:t>
            </a:r>
            <a:r>
              <a:rPr lang="en-GB" sz="2400" dirty="0"/>
              <a:t> November 2025</a:t>
            </a:r>
          </a:p>
        </p:txBody>
      </p:sp>
      <p:pic>
        <p:nvPicPr>
          <p:cNvPr id="5" name="Рисунок 8">
            <a:extLst>
              <a:ext uri="{FF2B5EF4-FFF2-40B4-BE49-F238E27FC236}">
                <a16:creationId xmlns:a16="http://schemas.microsoft.com/office/drawing/2014/main" id="{E06E34D6-7D5D-8354-329F-41F0904B0B6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914414" y="5456942"/>
            <a:ext cx="1080000" cy="1080000"/>
          </a:xfrm>
          <a:prstGeom prst="rect">
            <a:avLst/>
          </a:prstGeom>
        </p:spPr>
      </p:pic>
      <p:pic>
        <p:nvPicPr>
          <p:cNvPr id="6" name="Рисунок 9">
            <a:extLst>
              <a:ext uri="{FF2B5EF4-FFF2-40B4-BE49-F238E27FC236}">
                <a16:creationId xmlns:a16="http://schemas.microsoft.com/office/drawing/2014/main" id="{13EA911C-4754-DD00-7184-2729A15D07E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617550" y="5456942"/>
            <a:ext cx="1080000" cy="1080000"/>
          </a:xfrm>
          <a:prstGeom prst="rect">
            <a:avLst/>
          </a:prstGeom>
        </p:spPr>
      </p:pic>
      <p:pic>
        <p:nvPicPr>
          <p:cNvPr id="7" name="Picture 2">
            <a:extLst>
              <a:ext uri="{FF2B5EF4-FFF2-40B4-BE49-F238E27FC236}">
                <a16:creationId xmlns:a16="http://schemas.microsoft.com/office/drawing/2014/main" id="{995E35A0-68AC-A5F7-3251-EFE3358BB560}"/>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838199" y="5546942"/>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ertified Cloud Security Professional (CCSP)">
            <a:extLst>
              <a:ext uri="{FF2B5EF4-FFF2-40B4-BE49-F238E27FC236}">
                <a16:creationId xmlns:a16="http://schemas.microsoft.com/office/drawing/2014/main" id="{8DE8E9E6-BF5E-6D38-BD92-93AA359B7920}"/>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864752" y="5546942"/>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Microsoft Certified: Azure Fundamentals">
            <a:extLst>
              <a:ext uri="{FF2B5EF4-FFF2-40B4-BE49-F238E27FC236}">
                <a16:creationId xmlns:a16="http://schemas.microsoft.com/office/drawing/2014/main" id="{C6A7A216-B8CB-925B-D03F-DE64E709712E}"/>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3904746" y="5546942"/>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AWS Certified Solutions Architect – Associate badge image. Certification. Intermediate level. Issued by Amazon Web Services Training and Certification">
            <a:extLst>
              <a:ext uri="{FF2B5EF4-FFF2-40B4-BE49-F238E27FC236}">
                <a16:creationId xmlns:a16="http://schemas.microsoft.com/office/drawing/2014/main" id="{FDC47919-B013-2C93-1E29-7C54F294FB58}"/>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3017887" y="5551412"/>
            <a:ext cx="896400" cy="8964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hexagon shaped logo with text&#10;&#10;Description automatically generated">
            <a:extLst>
              <a:ext uri="{FF2B5EF4-FFF2-40B4-BE49-F238E27FC236}">
                <a16:creationId xmlns:a16="http://schemas.microsoft.com/office/drawing/2014/main" id="{122DEE1B-117B-81B5-D923-8D33F0E94B4B}"/>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149406" y="5546942"/>
            <a:ext cx="900000" cy="900000"/>
          </a:xfrm>
          <a:prstGeom prst="rect">
            <a:avLst/>
          </a:prstGeom>
        </p:spPr>
      </p:pic>
      <p:pic>
        <p:nvPicPr>
          <p:cNvPr id="12" name="Picture 11" descr="A green square with black text&#10;&#10;Description automatically generated">
            <a:extLst>
              <a:ext uri="{FF2B5EF4-FFF2-40B4-BE49-F238E27FC236}">
                <a16:creationId xmlns:a16="http://schemas.microsoft.com/office/drawing/2014/main" id="{D0CA2878-127D-9FF6-C18F-86178AB11F84}"/>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7950685" y="5546941"/>
            <a:ext cx="1079999" cy="1079999"/>
          </a:xfrm>
          <a:prstGeom prst="rect">
            <a:avLst/>
          </a:prstGeom>
        </p:spPr>
      </p:pic>
    </p:spTree>
    <p:extLst>
      <p:ext uri="{BB962C8B-B14F-4D97-AF65-F5344CB8AC3E}">
        <p14:creationId xmlns:p14="http://schemas.microsoft.com/office/powerpoint/2010/main" val="6375251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C06BD-04C4-2925-7A09-33815FA2BF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07D3EE-E411-2701-EFD0-5BAF0B509F82}"/>
              </a:ext>
            </a:extLst>
          </p:cNvPr>
          <p:cNvSpPr>
            <a:spLocks noGrp="1"/>
          </p:cNvSpPr>
          <p:nvPr>
            <p:ph type="title"/>
          </p:nvPr>
        </p:nvSpPr>
        <p:spPr/>
        <p:txBody>
          <a:bodyPr>
            <a:normAutofit/>
          </a:bodyPr>
          <a:lstStyle/>
          <a:p>
            <a:r>
              <a:rPr lang="en-GB" dirty="0"/>
              <a:t>Why governance frameworks </a:t>
            </a:r>
            <a:br>
              <a:rPr lang="en-GB" dirty="0"/>
            </a:br>
            <a:r>
              <a:rPr lang="en-GB" dirty="0"/>
              <a:t>fail — even with ”best practice”</a:t>
            </a:r>
            <a:endParaRPr lang="en-GB" dirty="0">
              <a:solidFill>
                <a:schemeClr val="accent1"/>
              </a:solidFill>
            </a:endParaRPr>
          </a:p>
        </p:txBody>
      </p:sp>
      <p:sp>
        <p:nvSpPr>
          <p:cNvPr id="3" name="Content Placeholder 2">
            <a:extLst>
              <a:ext uri="{FF2B5EF4-FFF2-40B4-BE49-F238E27FC236}">
                <a16:creationId xmlns:a16="http://schemas.microsoft.com/office/drawing/2014/main" id="{6769C6A6-4CDF-2D9A-3925-CEB12529CC66}"/>
              </a:ext>
            </a:extLst>
          </p:cNvPr>
          <p:cNvSpPr>
            <a:spLocks noGrp="1"/>
          </p:cNvSpPr>
          <p:nvPr>
            <p:ph idx="1"/>
          </p:nvPr>
        </p:nvSpPr>
        <p:spPr>
          <a:xfrm>
            <a:off x="838200" y="1790701"/>
            <a:ext cx="8669215" cy="2668222"/>
          </a:xfrm>
        </p:spPr>
        <p:txBody>
          <a:bodyPr>
            <a:normAutofit fontScale="85000" lnSpcReduction="20000"/>
          </a:bodyPr>
          <a:lstStyle/>
          <a:p>
            <a:pPr>
              <a:lnSpc>
                <a:spcPct val="110000"/>
              </a:lnSpc>
            </a:pPr>
            <a:r>
              <a:rPr lang="en-GB" dirty="0"/>
              <a:t>Anchoring bias: old assumptions treated as truth</a:t>
            </a:r>
          </a:p>
          <a:p>
            <a:pPr lvl="1">
              <a:lnSpc>
                <a:spcPct val="110000"/>
              </a:lnSpc>
              <a:spcBef>
                <a:spcPts val="300"/>
              </a:spcBef>
            </a:pPr>
            <a:r>
              <a:rPr lang="en-GB" dirty="0"/>
              <a:t>NHS trusts anchored on 2014 plan → WannaCry </a:t>
            </a:r>
            <a:r>
              <a:rPr lang="en-GB" b="1" dirty="0"/>
              <a:t>£92m  </a:t>
            </a:r>
          </a:p>
          <a:p>
            <a:pPr>
              <a:lnSpc>
                <a:spcPct val="110000"/>
              </a:lnSpc>
            </a:pPr>
            <a:r>
              <a:rPr lang="en-GB" dirty="0"/>
              <a:t>Overconfidence bias: compliance mistaken for resilience  </a:t>
            </a:r>
          </a:p>
          <a:p>
            <a:pPr lvl="1">
              <a:lnSpc>
                <a:spcPct val="110000"/>
              </a:lnSpc>
              <a:spcBef>
                <a:spcPts val="300"/>
              </a:spcBef>
            </a:pPr>
            <a:r>
              <a:rPr lang="en-GB" dirty="0"/>
              <a:t>“We followed the standards” —  SolarWinds systemic compromise  </a:t>
            </a:r>
          </a:p>
          <a:p>
            <a:pPr>
              <a:lnSpc>
                <a:spcPct val="110000"/>
              </a:lnSpc>
            </a:pPr>
            <a:r>
              <a:rPr lang="en-GB" dirty="0"/>
              <a:t>Temporal mismatch: governance moves yearly, adversaries weekly</a:t>
            </a:r>
          </a:p>
          <a:p>
            <a:pPr lvl="1">
              <a:lnSpc>
                <a:spcPct val="110000"/>
              </a:lnSpc>
              <a:spcBef>
                <a:spcPts val="300"/>
              </a:spcBef>
            </a:pPr>
            <a:r>
              <a:rPr lang="en-GB" dirty="0"/>
              <a:t>≈ </a:t>
            </a:r>
            <a:r>
              <a:rPr lang="en-GB" b="1" dirty="0"/>
              <a:t>46:1</a:t>
            </a:r>
            <a:r>
              <a:rPr lang="en-GB" dirty="0"/>
              <a:t> prevention/recovery cost ratio (Ponemon, NAO)</a:t>
            </a:r>
          </a:p>
        </p:txBody>
      </p:sp>
      <p:grpSp>
        <p:nvGrpSpPr>
          <p:cNvPr id="13" name="Group 12">
            <a:extLst>
              <a:ext uri="{FF2B5EF4-FFF2-40B4-BE49-F238E27FC236}">
                <a16:creationId xmlns:a16="http://schemas.microsoft.com/office/drawing/2014/main" id="{5DC52F65-5F6C-B6BE-EEA2-6885F7D37216}"/>
              </a:ext>
            </a:extLst>
          </p:cNvPr>
          <p:cNvGrpSpPr/>
          <p:nvPr/>
        </p:nvGrpSpPr>
        <p:grpSpPr>
          <a:xfrm>
            <a:off x="9308698" y="330201"/>
            <a:ext cx="2668120" cy="5985764"/>
            <a:chOff x="9308698" y="330201"/>
            <a:chExt cx="2668120" cy="5985764"/>
          </a:xfrm>
        </p:grpSpPr>
        <p:pic>
          <p:nvPicPr>
            <p:cNvPr id="14" name="Picture 2" descr="The Cyber Security and Resilience Bill - what it means for IT Leaders">
              <a:extLst>
                <a:ext uri="{FF2B5EF4-FFF2-40B4-BE49-F238E27FC236}">
                  <a16:creationId xmlns:a16="http://schemas.microsoft.com/office/drawing/2014/main" id="{4AD0A584-2357-A1CC-5063-50409DF7270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398209" y="5067300"/>
              <a:ext cx="2497330" cy="124866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black and white logo&#10;&#10;AI-generated content may be incorrect.">
              <a:extLst>
                <a:ext uri="{FF2B5EF4-FFF2-40B4-BE49-F238E27FC236}">
                  <a16:creationId xmlns:a16="http://schemas.microsoft.com/office/drawing/2014/main" id="{3F5C6E91-B96F-6DC8-4B74-B3AF6EBD128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308698" y="330201"/>
              <a:ext cx="2668120" cy="1153366"/>
            </a:xfrm>
            <a:prstGeom prst="rect">
              <a:avLst/>
            </a:prstGeom>
          </p:spPr>
        </p:pic>
      </p:grpSp>
      <p:sp>
        <p:nvSpPr>
          <p:cNvPr id="4" name="TextBox 3">
            <a:extLst>
              <a:ext uri="{FF2B5EF4-FFF2-40B4-BE49-F238E27FC236}">
                <a16:creationId xmlns:a16="http://schemas.microsoft.com/office/drawing/2014/main" id="{78AE1EE1-7115-90D7-D832-3B80B31CB13E}"/>
              </a:ext>
            </a:extLst>
          </p:cNvPr>
          <p:cNvSpPr txBox="1"/>
          <p:nvPr/>
        </p:nvSpPr>
        <p:spPr>
          <a:xfrm>
            <a:off x="9308698" y="2479040"/>
            <a:ext cx="2883301" cy="830997"/>
          </a:xfrm>
          <a:prstGeom prst="rect">
            <a:avLst/>
          </a:prstGeom>
          <a:noFill/>
        </p:spPr>
        <p:txBody>
          <a:bodyPr wrap="square" rtlCol="0">
            <a:spAutoFit/>
          </a:bodyPr>
          <a:lstStyle/>
          <a:p>
            <a:pPr algn="ctr"/>
            <a:r>
              <a:rPr lang="en-GB" sz="2400" b="1" dirty="0"/>
              <a:t>Symposium</a:t>
            </a:r>
          </a:p>
          <a:p>
            <a:r>
              <a:rPr lang="en-GB" sz="2400" dirty="0"/>
              <a:t>13</a:t>
            </a:r>
            <a:r>
              <a:rPr lang="en-GB" sz="2400" baseline="30000" dirty="0"/>
              <a:t>th</a:t>
            </a:r>
            <a:r>
              <a:rPr lang="en-GB" sz="2400" dirty="0"/>
              <a:t> November 2025</a:t>
            </a:r>
          </a:p>
        </p:txBody>
      </p:sp>
      <p:graphicFrame>
        <p:nvGraphicFramePr>
          <p:cNvPr id="16" name="Diagram 15">
            <a:extLst>
              <a:ext uri="{FF2B5EF4-FFF2-40B4-BE49-F238E27FC236}">
                <a16:creationId xmlns:a16="http://schemas.microsoft.com/office/drawing/2014/main" id="{7E2437AC-4F6C-1FAE-D5A2-DFC0FD397321}"/>
              </a:ext>
            </a:extLst>
          </p:cNvPr>
          <p:cNvGraphicFramePr/>
          <p:nvPr/>
        </p:nvGraphicFramePr>
        <p:xfrm>
          <a:off x="838200" y="4669040"/>
          <a:ext cx="3204778" cy="19505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6" name="Picture 2" descr="undefined">
            <a:extLst>
              <a:ext uri="{FF2B5EF4-FFF2-40B4-BE49-F238E27FC236}">
                <a16:creationId xmlns:a16="http://schemas.microsoft.com/office/drawing/2014/main" id="{0DAA06AE-4074-FF32-E640-03E23810BB45}"/>
              </a:ext>
            </a:extLst>
          </p:cNvPr>
          <p:cNvPicPr>
            <a:picLocks noChangeAspect="1" noChangeArrowheads="1"/>
          </p:cNvPicPr>
          <p:nvPr/>
        </p:nvPicPr>
        <p:blipFill>
          <a:blip r:embed="rId9">
            <a:alphaModFix amt="50000"/>
            <a:extLst>
              <a:ext uri="{28A0092B-C50C-407E-A947-70E740481C1C}">
                <a14:useLocalDpi xmlns:a14="http://schemas.microsoft.com/office/drawing/2010/main"/>
              </a:ext>
            </a:extLst>
          </a:blip>
          <a:srcRect/>
          <a:stretch>
            <a:fillRect/>
          </a:stretch>
        </p:blipFill>
        <p:spPr bwMode="auto">
          <a:xfrm>
            <a:off x="3771967" y="4666043"/>
            <a:ext cx="2555365" cy="19293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inking, Fast and Slow: Daniel Kahneman">
            <a:extLst>
              <a:ext uri="{FF2B5EF4-FFF2-40B4-BE49-F238E27FC236}">
                <a16:creationId xmlns:a16="http://schemas.microsoft.com/office/drawing/2014/main" id="{88E3BC73-F50B-055D-E014-AF790D14280D}"/>
              </a:ext>
            </a:extLst>
          </p:cNvPr>
          <p:cNvPicPr>
            <a:picLocks noChangeAspect="1" noChangeArrowheads="1"/>
          </p:cNvPicPr>
          <p:nvPr/>
        </p:nvPicPr>
        <p:blipFill>
          <a:blip r:embed="rId10" cstate="print">
            <a:alphaModFix amt="70000"/>
            <a:extLst>
              <a:ext uri="{28A0092B-C50C-407E-A947-70E740481C1C}">
                <a14:useLocalDpi xmlns:a14="http://schemas.microsoft.com/office/drawing/2010/main"/>
              </a:ext>
            </a:extLst>
          </a:blip>
          <a:srcRect/>
          <a:stretch>
            <a:fillRect/>
          </a:stretch>
        </p:blipFill>
        <p:spPr bwMode="auto">
          <a:xfrm>
            <a:off x="6976745" y="4652963"/>
            <a:ext cx="1281175" cy="1966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727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05E2C-123F-51B9-73CA-9E888BD5DD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80A776-F871-6324-EA95-BB493F0D24F6}"/>
              </a:ext>
            </a:extLst>
          </p:cNvPr>
          <p:cNvSpPr>
            <a:spLocks noGrp="1"/>
          </p:cNvSpPr>
          <p:nvPr>
            <p:ph type="title"/>
          </p:nvPr>
        </p:nvSpPr>
        <p:spPr/>
        <p:txBody>
          <a:bodyPr>
            <a:normAutofit/>
          </a:bodyPr>
          <a:lstStyle/>
          <a:p>
            <a:r>
              <a:rPr lang="en-GB" dirty="0"/>
              <a:t>AI governance repeats </a:t>
            </a:r>
            <a:br>
              <a:rPr lang="en-GB" dirty="0"/>
            </a:br>
            <a:r>
              <a:rPr lang="en-GB" dirty="0"/>
              <a:t>cybersecurity’s mistakes</a:t>
            </a:r>
            <a:endParaRPr lang="en-GB" dirty="0">
              <a:solidFill>
                <a:schemeClr val="accent1"/>
              </a:solidFill>
            </a:endParaRPr>
          </a:p>
        </p:txBody>
      </p:sp>
      <p:sp>
        <p:nvSpPr>
          <p:cNvPr id="3" name="Content Placeholder 2">
            <a:extLst>
              <a:ext uri="{FF2B5EF4-FFF2-40B4-BE49-F238E27FC236}">
                <a16:creationId xmlns:a16="http://schemas.microsoft.com/office/drawing/2014/main" id="{8473AEB4-56BF-F97E-34C4-8FDDE1DE5FEB}"/>
              </a:ext>
            </a:extLst>
          </p:cNvPr>
          <p:cNvSpPr>
            <a:spLocks noGrp="1"/>
          </p:cNvSpPr>
          <p:nvPr>
            <p:ph idx="1"/>
          </p:nvPr>
        </p:nvSpPr>
        <p:spPr>
          <a:xfrm>
            <a:off x="838200" y="1825624"/>
            <a:ext cx="8560010" cy="2614227"/>
          </a:xfrm>
        </p:spPr>
        <p:txBody>
          <a:bodyPr>
            <a:normAutofit fontScale="85000" lnSpcReduction="10000"/>
          </a:bodyPr>
          <a:lstStyle/>
          <a:p>
            <a:pPr>
              <a:lnSpc>
                <a:spcPct val="110000"/>
              </a:lnSpc>
            </a:pPr>
            <a:r>
              <a:rPr lang="en-GB" dirty="0"/>
              <a:t>Framework cloning: ISO 42001, NIST AI RMF mirror cyber logic</a:t>
            </a:r>
          </a:p>
          <a:p>
            <a:pPr lvl="1">
              <a:lnSpc>
                <a:spcPct val="110000"/>
              </a:lnSpc>
              <a:spcBef>
                <a:spcPts val="300"/>
              </a:spcBef>
            </a:pPr>
            <a:r>
              <a:rPr lang="en-GB" dirty="0"/>
              <a:t>Anchored risk scopes → outdated assumption persists</a:t>
            </a:r>
          </a:p>
          <a:p>
            <a:pPr>
              <a:lnSpc>
                <a:spcPct val="110000"/>
              </a:lnSpc>
            </a:pPr>
            <a:r>
              <a:rPr lang="en-GB" dirty="0"/>
              <a:t>Exponential drift: AI evolves faster than governance cycles</a:t>
            </a:r>
          </a:p>
          <a:p>
            <a:pPr lvl="1">
              <a:lnSpc>
                <a:spcPct val="110000"/>
              </a:lnSpc>
              <a:spcBef>
                <a:spcPts val="300"/>
              </a:spcBef>
            </a:pPr>
            <a:r>
              <a:rPr lang="en-GB" dirty="0"/>
              <a:t>AI security incidents doubled from 2024 to 2025 (Adversa AI)</a:t>
            </a:r>
          </a:p>
          <a:p>
            <a:pPr>
              <a:lnSpc>
                <a:spcPct val="110000"/>
              </a:lnSpc>
            </a:pPr>
            <a:r>
              <a:rPr lang="en-GB" dirty="0"/>
              <a:t>Missing feedback loops: no AI-specific threat intelligence</a:t>
            </a:r>
          </a:p>
          <a:p>
            <a:pPr lvl="1">
              <a:lnSpc>
                <a:spcPct val="110000"/>
              </a:lnSpc>
            </a:pPr>
            <a:r>
              <a:rPr lang="en-GB" dirty="0"/>
              <a:t>No CVE/STIX feeds → biases persist unchecked</a:t>
            </a:r>
          </a:p>
        </p:txBody>
      </p:sp>
      <p:grpSp>
        <p:nvGrpSpPr>
          <p:cNvPr id="13" name="Group 12">
            <a:extLst>
              <a:ext uri="{FF2B5EF4-FFF2-40B4-BE49-F238E27FC236}">
                <a16:creationId xmlns:a16="http://schemas.microsoft.com/office/drawing/2014/main" id="{CF035D7C-7145-008B-6568-E7486B1A901C}"/>
              </a:ext>
            </a:extLst>
          </p:cNvPr>
          <p:cNvGrpSpPr/>
          <p:nvPr/>
        </p:nvGrpSpPr>
        <p:grpSpPr>
          <a:xfrm>
            <a:off x="9308698" y="330201"/>
            <a:ext cx="2668120" cy="5985764"/>
            <a:chOff x="9308698" y="330201"/>
            <a:chExt cx="2668120" cy="5985764"/>
          </a:xfrm>
        </p:grpSpPr>
        <p:pic>
          <p:nvPicPr>
            <p:cNvPr id="14" name="Picture 2" descr="The Cyber Security and Resilience Bill - what it means for IT Leaders">
              <a:extLst>
                <a:ext uri="{FF2B5EF4-FFF2-40B4-BE49-F238E27FC236}">
                  <a16:creationId xmlns:a16="http://schemas.microsoft.com/office/drawing/2014/main" id="{F173FA74-6281-AD1F-9FC0-DA1993E32A6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398209" y="5067300"/>
              <a:ext cx="2497330" cy="124866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black and white logo&#10;&#10;AI-generated content may be incorrect.">
              <a:extLst>
                <a:ext uri="{FF2B5EF4-FFF2-40B4-BE49-F238E27FC236}">
                  <a16:creationId xmlns:a16="http://schemas.microsoft.com/office/drawing/2014/main" id="{4D232AD7-389F-DECC-BB66-C83FBA83714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308698" y="330201"/>
              <a:ext cx="2668120" cy="1153366"/>
            </a:xfrm>
            <a:prstGeom prst="rect">
              <a:avLst/>
            </a:prstGeom>
          </p:spPr>
        </p:pic>
      </p:grpSp>
      <p:sp>
        <p:nvSpPr>
          <p:cNvPr id="4" name="TextBox 3">
            <a:extLst>
              <a:ext uri="{FF2B5EF4-FFF2-40B4-BE49-F238E27FC236}">
                <a16:creationId xmlns:a16="http://schemas.microsoft.com/office/drawing/2014/main" id="{115E34D0-F6DD-3A77-4336-49A2D0ACD22D}"/>
              </a:ext>
            </a:extLst>
          </p:cNvPr>
          <p:cNvSpPr txBox="1"/>
          <p:nvPr/>
        </p:nvSpPr>
        <p:spPr>
          <a:xfrm>
            <a:off x="9308698" y="2479040"/>
            <a:ext cx="2883301" cy="830997"/>
          </a:xfrm>
          <a:prstGeom prst="rect">
            <a:avLst/>
          </a:prstGeom>
          <a:noFill/>
        </p:spPr>
        <p:txBody>
          <a:bodyPr wrap="square" rtlCol="0">
            <a:spAutoFit/>
          </a:bodyPr>
          <a:lstStyle/>
          <a:p>
            <a:pPr algn="ctr"/>
            <a:r>
              <a:rPr lang="en-GB" sz="2400" b="1" dirty="0"/>
              <a:t>Symposium</a:t>
            </a:r>
          </a:p>
          <a:p>
            <a:r>
              <a:rPr lang="en-GB" sz="2400" dirty="0"/>
              <a:t>13</a:t>
            </a:r>
            <a:r>
              <a:rPr lang="en-GB" sz="2400" baseline="30000" dirty="0"/>
              <a:t>th</a:t>
            </a:r>
            <a:r>
              <a:rPr lang="en-GB" sz="2400" dirty="0"/>
              <a:t> November 2025</a:t>
            </a:r>
          </a:p>
        </p:txBody>
      </p:sp>
      <p:pic>
        <p:nvPicPr>
          <p:cNvPr id="6" name="Picture 5" descr="A close-up of a globe&#10;&#10;AI-generated content may be incorrect.">
            <a:extLst>
              <a:ext uri="{FF2B5EF4-FFF2-40B4-BE49-F238E27FC236}">
                <a16:creationId xmlns:a16="http://schemas.microsoft.com/office/drawing/2014/main" id="{B6FD2C3F-3E4E-BEE3-3A99-64614DB2B59D}"/>
              </a:ext>
            </a:extLst>
          </p:cNvPr>
          <p:cNvPicPr>
            <a:picLocks noChangeAspect="1"/>
          </p:cNvPicPr>
          <p:nvPr/>
        </p:nvPicPr>
        <p:blipFill>
          <a:blip r:embed="rId4" cstate="print">
            <a:alphaModFix amt="70000"/>
            <a:extLst>
              <a:ext uri="{28A0092B-C50C-407E-A947-70E740481C1C}">
                <a14:useLocalDpi xmlns:a14="http://schemas.microsoft.com/office/drawing/2010/main"/>
              </a:ext>
            </a:extLst>
          </a:blip>
          <a:stretch>
            <a:fillRect/>
          </a:stretch>
        </p:blipFill>
        <p:spPr>
          <a:xfrm>
            <a:off x="6989937" y="4669040"/>
            <a:ext cx="1371096" cy="1939438"/>
          </a:xfrm>
          <a:prstGeom prst="rect">
            <a:avLst/>
          </a:prstGeom>
        </p:spPr>
      </p:pic>
      <p:graphicFrame>
        <p:nvGraphicFramePr>
          <p:cNvPr id="7" name="Diagram 6">
            <a:extLst>
              <a:ext uri="{FF2B5EF4-FFF2-40B4-BE49-F238E27FC236}">
                <a16:creationId xmlns:a16="http://schemas.microsoft.com/office/drawing/2014/main" id="{8E113B60-D278-A711-1E45-0285E0EF82F6}"/>
              </a:ext>
            </a:extLst>
          </p:cNvPr>
          <p:cNvGraphicFramePr/>
          <p:nvPr/>
        </p:nvGraphicFramePr>
        <p:xfrm>
          <a:off x="838200" y="4669040"/>
          <a:ext cx="3204778" cy="19505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Picture 8" descr="A blue and yellow cover with text&#10;&#10;AI-generated content may be incorrect.">
            <a:extLst>
              <a:ext uri="{FF2B5EF4-FFF2-40B4-BE49-F238E27FC236}">
                <a16:creationId xmlns:a16="http://schemas.microsoft.com/office/drawing/2014/main" id="{95CACA7A-9A6A-EB6C-146E-0801BAB55EBE}"/>
              </a:ext>
            </a:extLst>
          </p:cNvPr>
          <p:cNvPicPr>
            <a:picLocks noChangeAspect="1"/>
          </p:cNvPicPr>
          <p:nvPr/>
        </p:nvPicPr>
        <p:blipFill>
          <a:blip r:embed="rId10" cstate="print">
            <a:alphaModFix amt="50000"/>
            <a:extLst>
              <a:ext uri="{28A0092B-C50C-407E-A947-70E740481C1C}">
                <a14:useLocalDpi xmlns:a14="http://schemas.microsoft.com/office/drawing/2010/main"/>
              </a:ext>
            </a:extLst>
          </a:blip>
          <a:stretch>
            <a:fillRect/>
          </a:stretch>
        </p:blipFill>
        <p:spPr>
          <a:xfrm>
            <a:off x="4284031" y="4680194"/>
            <a:ext cx="1481671" cy="1917456"/>
          </a:xfrm>
          <a:prstGeom prst="rect">
            <a:avLst/>
          </a:prstGeom>
        </p:spPr>
      </p:pic>
    </p:spTree>
    <p:extLst>
      <p:ext uri="{BB962C8B-B14F-4D97-AF65-F5344CB8AC3E}">
        <p14:creationId xmlns:p14="http://schemas.microsoft.com/office/powerpoint/2010/main" val="11919372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AA32B-6909-827E-20D9-5B38DCCD4C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882A28-2F11-CE44-5B2D-A7F29DC049AD}"/>
              </a:ext>
            </a:extLst>
          </p:cNvPr>
          <p:cNvSpPr>
            <a:spLocks noGrp="1"/>
          </p:cNvSpPr>
          <p:nvPr>
            <p:ph type="title"/>
          </p:nvPr>
        </p:nvSpPr>
        <p:spPr/>
        <p:txBody>
          <a:bodyPr>
            <a:normAutofit/>
          </a:bodyPr>
          <a:lstStyle/>
          <a:p>
            <a:r>
              <a:rPr lang="en-GB" dirty="0"/>
              <a:t>Building bias-resistant governance</a:t>
            </a:r>
          </a:p>
        </p:txBody>
      </p:sp>
      <p:sp>
        <p:nvSpPr>
          <p:cNvPr id="3" name="Content Placeholder 2">
            <a:extLst>
              <a:ext uri="{FF2B5EF4-FFF2-40B4-BE49-F238E27FC236}">
                <a16:creationId xmlns:a16="http://schemas.microsoft.com/office/drawing/2014/main" id="{A75320E3-103E-7157-11E5-991338FBCE92}"/>
              </a:ext>
            </a:extLst>
          </p:cNvPr>
          <p:cNvSpPr>
            <a:spLocks noGrp="1"/>
          </p:cNvSpPr>
          <p:nvPr>
            <p:ph idx="1"/>
          </p:nvPr>
        </p:nvSpPr>
        <p:spPr>
          <a:xfrm>
            <a:off x="838200" y="1825624"/>
            <a:ext cx="8674768" cy="2614227"/>
          </a:xfrm>
        </p:spPr>
        <p:txBody>
          <a:bodyPr>
            <a:normAutofit fontScale="85000" lnSpcReduction="10000"/>
          </a:bodyPr>
          <a:lstStyle/>
          <a:p>
            <a:pPr>
              <a:lnSpc>
                <a:spcPct val="110000"/>
              </a:lnSpc>
            </a:pPr>
            <a:r>
              <a:rPr lang="en-GB" dirty="0"/>
              <a:t>Flow limits — shorten governance cycles</a:t>
            </a:r>
          </a:p>
          <a:p>
            <a:pPr lvl="1">
              <a:lnSpc>
                <a:spcPct val="110000"/>
              </a:lnSpc>
            </a:pPr>
            <a:r>
              <a:rPr lang="en-GB" dirty="0"/>
              <a:t>Apply WIP limits and iterative reviews → prevent anchoring on old plans</a:t>
            </a:r>
          </a:p>
          <a:p>
            <a:pPr>
              <a:lnSpc>
                <a:spcPct val="110000"/>
              </a:lnSpc>
            </a:pPr>
            <a:r>
              <a:rPr lang="en-GB" dirty="0"/>
              <a:t>Shared intelligence — AI threat-intel ecosystem</a:t>
            </a:r>
          </a:p>
          <a:p>
            <a:pPr lvl="1">
              <a:lnSpc>
                <a:spcPct val="110000"/>
              </a:lnSpc>
              <a:spcBef>
                <a:spcPts val="300"/>
              </a:spcBef>
            </a:pPr>
            <a:r>
              <a:rPr lang="en-GB" dirty="0"/>
              <a:t>Extend STIX/TAXII feeds → create shared “IoC for AI”</a:t>
            </a:r>
          </a:p>
          <a:p>
            <a:pPr>
              <a:lnSpc>
                <a:spcPct val="110000"/>
              </a:lnSpc>
              <a:spcBef>
                <a:spcPts val="300"/>
              </a:spcBef>
            </a:pPr>
            <a:r>
              <a:rPr lang="en-GB" dirty="0"/>
              <a:t>Bias checkpoints — structured challenge sessions</a:t>
            </a:r>
          </a:p>
          <a:p>
            <a:pPr lvl="1">
              <a:lnSpc>
                <a:spcPct val="110000"/>
              </a:lnSpc>
            </a:pPr>
            <a:r>
              <a:rPr lang="en-GB" dirty="0"/>
              <a:t>Periodic assumption challenging  → counter overconfidence and inertia</a:t>
            </a:r>
          </a:p>
        </p:txBody>
      </p:sp>
      <p:grpSp>
        <p:nvGrpSpPr>
          <p:cNvPr id="13" name="Group 12">
            <a:extLst>
              <a:ext uri="{FF2B5EF4-FFF2-40B4-BE49-F238E27FC236}">
                <a16:creationId xmlns:a16="http://schemas.microsoft.com/office/drawing/2014/main" id="{19FEA107-A8FD-49BC-989B-F2B0AAC93484}"/>
              </a:ext>
            </a:extLst>
          </p:cNvPr>
          <p:cNvGrpSpPr/>
          <p:nvPr/>
        </p:nvGrpSpPr>
        <p:grpSpPr>
          <a:xfrm>
            <a:off x="9308698" y="330201"/>
            <a:ext cx="2668120" cy="5985764"/>
            <a:chOff x="9308698" y="330201"/>
            <a:chExt cx="2668120" cy="5985764"/>
          </a:xfrm>
        </p:grpSpPr>
        <p:pic>
          <p:nvPicPr>
            <p:cNvPr id="14" name="Picture 2" descr="The Cyber Security and Resilience Bill - what it means for IT Leaders">
              <a:extLst>
                <a:ext uri="{FF2B5EF4-FFF2-40B4-BE49-F238E27FC236}">
                  <a16:creationId xmlns:a16="http://schemas.microsoft.com/office/drawing/2014/main" id="{30F23329-8B70-0000-A0FB-B9E2B777D4F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398209" y="5067300"/>
              <a:ext cx="2497330" cy="124866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black and white logo&#10;&#10;AI-generated content may be incorrect.">
              <a:extLst>
                <a:ext uri="{FF2B5EF4-FFF2-40B4-BE49-F238E27FC236}">
                  <a16:creationId xmlns:a16="http://schemas.microsoft.com/office/drawing/2014/main" id="{BD725C33-AF28-CC8C-F494-3EC2801C70F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308698" y="330201"/>
              <a:ext cx="2668120" cy="1153366"/>
            </a:xfrm>
            <a:prstGeom prst="rect">
              <a:avLst/>
            </a:prstGeom>
          </p:spPr>
        </p:pic>
      </p:grpSp>
      <p:sp>
        <p:nvSpPr>
          <p:cNvPr id="4" name="TextBox 3">
            <a:extLst>
              <a:ext uri="{FF2B5EF4-FFF2-40B4-BE49-F238E27FC236}">
                <a16:creationId xmlns:a16="http://schemas.microsoft.com/office/drawing/2014/main" id="{9B8C844D-75ED-685E-0880-93E7A93AF35B}"/>
              </a:ext>
            </a:extLst>
          </p:cNvPr>
          <p:cNvSpPr txBox="1"/>
          <p:nvPr/>
        </p:nvSpPr>
        <p:spPr>
          <a:xfrm>
            <a:off x="9308698" y="2479040"/>
            <a:ext cx="2883301" cy="830997"/>
          </a:xfrm>
          <a:prstGeom prst="rect">
            <a:avLst/>
          </a:prstGeom>
          <a:noFill/>
        </p:spPr>
        <p:txBody>
          <a:bodyPr wrap="square" rtlCol="0">
            <a:spAutoFit/>
          </a:bodyPr>
          <a:lstStyle/>
          <a:p>
            <a:pPr algn="ctr"/>
            <a:r>
              <a:rPr lang="en-GB" sz="2400" b="1" dirty="0"/>
              <a:t>Symposium</a:t>
            </a:r>
          </a:p>
          <a:p>
            <a:r>
              <a:rPr lang="en-GB" sz="2400" dirty="0"/>
              <a:t>13</a:t>
            </a:r>
            <a:r>
              <a:rPr lang="en-GB" sz="2400" baseline="30000" dirty="0"/>
              <a:t>th</a:t>
            </a:r>
            <a:r>
              <a:rPr lang="en-GB" sz="2400" dirty="0"/>
              <a:t> November 2025</a:t>
            </a:r>
          </a:p>
        </p:txBody>
      </p:sp>
      <p:pic>
        <p:nvPicPr>
          <p:cNvPr id="5124" name="Picture 4" descr="STIX Relationship Example">
            <a:extLst>
              <a:ext uri="{FF2B5EF4-FFF2-40B4-BE49-F238E27FC236}">
                <a16:creationId xmlns:a16="http://schemas.microsoft.com/office/drawing/2014/main" id="{7C438EDD-F870-8C6F-0199-8A8F5A8F345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13540" y="4914671"/>
            <a:ext cx="3616876" cy="144000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a:extLst>
              <a:ext uri="{FF2B5EF4-FFF2-40B4-BE49-F238E27FC236}">
                <a16:creationId xmlns:a16="http://schemas.microsoft.com/office/drawing/2014/main" id="{9BF92641-1148-F2C6-F042-B43D8CAEB280}"/>
              </a:ext>
            </a:extLst>
          </p:cNvPr>
          <p:cNvPicPr>
            <a:picLocks noChangeAspect="1" noChangeArrowheads="1"/>
          </p:cNvPicPr>
          <p:nvPr/>
        </p:nvPicPr>
        <p:blipFill>
          <a:blip r:embed="rId5">
            <a:alphaModFix amt="50000"/>
            <a:extLst>
              <a:ext uri="{28A0092B-C50C-407E-A947-70E740481C1C}">
                <a14:useLocalDpi xmlns:a14="http://schemas.microsoft.com/office/drawing/2010/main"/>
              </a:ext>
            </a:extLst>
          </a:blip>
          <a:srcRect/>
          <a:stretch>
            <a:fillRect/>
          </a:stretch>
        </p:blipFill>
        <p:spPr bwMode="auto">
          <a:xfrm>
            <a:off x="947739" y="4652964"/>
            <a:ext cx="1594294" cy="1963416"/>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descr="Questions with solid fill">
            <a:extLst>
              <a:ext uri="{FF2B5EF4-FFF2-40B4-BE49-F238E27FC236}">
                <a16:creationId xmlns:a16="http://schemas.microsoft.com/office/drawing/2014/main" id="{440F4F27-D1F0-5DD4-2A45-804B581AABA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59600" y="4970249"/>
            <a:ext cx="1328845" cy="1328845"/>
          </a:xfrm>
          <a:prstGeom prst="rect">
            <a:avLst/>
          </a:prstGeom>
        </p:spPr>
      </p:pic>
    </p:spTree>
    <p:extLst>
      <p:ext uri="{BB962C8B-B14F-4D97-AF65-F5344CB8AC3E}">
        <p14:creationId xmlns:p14="http://schemas.microsoft.com/office/powerpoint/2010/main" val="13187799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D9BFE-5EFA-971D-9CA3-1E844F9AA920}"/>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id="{9739426C-8D67-786B-FB9D-34B720F9D92E}"/>
              </a:ext>
            </a:extLst>
          </p:cNvPr>
          <p:cNvGrpSpPr/>
          <p:nvPr/>
        </p:nvGrpSpPr>
        <p:grpSpPr>
          <a:xfrm>
            <a:off x="9308698" y="330201"/>
            <a:ext cx="2668120" cy="5985764"/>
            <a:chOff x="9308698" y="330201"/>
            <a:chExt cx="2668120" cy="5985764"/>
          </a:xfrm>
        </p:grpSpPr>
        <p:pic>
          <p:nvPicPr>
            <p:cNvPr id="14" name="Picture 2" descr="The Cyber Security and Resilience Bill - what it means for IT Leaders">
              <a:extLst>
                <a:ext uri="{FF2B5EF4-FFF2-40B4-BE49-F238E27FC236}">
                  <a16:creationId xmlns:a16="http://schemas.microsoft.com/office/drawing/2014/main" id="{57D5352E-EC3A-40CF-A653-888E51B500F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398209" y="5067300"/>
              <a:ext cx="2497330" cy="124866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black and white logo&#10;&#10;AI-generated content may be incorrect.">
              <a:extLst>
                <a:ext uri="{FF2B5EF4-FFF2-40B4-BE49-F238E27FC236}">
                  <a16:creationId xmlns:a16="http://schemas.microsoft.com/office/drawing/2014/main" id="{559D2B48-CB91-BD48-71B4-5601BA87322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308698" y="330201"/>
              <a:ext cx="2668120" cy="1153366"/>
            </a:xfrm>
            <a:prstGeom prst="rect">
              <a:avLst/>
            </a:prstGeom>
          </p:spPr>
        </p:pic>
      </p:grpSp>
      <p:sp>
        <p:nvSpPr>
          <p:cNvPr id="4" name="TextBox 3">
            <a:extLst>
              <a:ext uri="{FF2B5EF4-FFF2-40B4-BE49-F238E27FC236}">
                <a16:creationId xmlns:a16="http://schemas.microsoft.com/office/drawing/2014/main" id="{C8087471-48EE-6DFC-AC59-1B3934A2AC08}"/>
              </a:ext>
            </a:extLst>
          </p:cNvPr>
          <p:cNvSpPr txBox="1"/>
          <p:nvPr/>
        </p:nvSpPr>
        <p:spPr>
          <a:xfrm>
            <a:off x="9308698" y="2479040"/>
            <a:ext cx="2883301" cy="830997"/>
          </a:xfrm>
          <a:prstGeom prst="rect">
            <a:avLst/>
          </a:prstGeom>
          <a:noFill/>
        </p:spPr>
        <p:txBody>
          <a:bodyPr wrap="square" rtlCol="0">
            <a:spAutoFit/>
          </a:bodyPr>
          <a:lstStyle/>
          <a:p>
            <a:pPr algn="ctr"/>
            <a:r>
              <a:rPr lang="en-GB" sz="2400" b="1" dirty="0"/>
              <a:t>Symposium</a:t>
            </a:r>
          </a:p>
          <a:p>
            <a:r>
              <a:rPr lang="en-GB" sz="2400" dirty="0"/>
              <a:t>13</a:t>
            </a:r>
            <a:r>
              <a:rPr lang="en-GB" sz="2400" baseline="30000" dirty="0"/>
              <a:t>th</a:t>
            </a:r>
            <a:r>
              <a:rPr lang="en-GB" sz="2400" dirty="0"/>
              <a:t> November 2025</a:t>
            </a:r>
          </a:p>
        </p:txBody>
      </p:sp>
      <p:sp>
        <p:nvSpPr>
          <p:cNvPr id="9" name="Title 1">
            <a:extLst>
              <a:ext uri="{FF2B5EF4-FFF2-40B4-BE49-F238E27FC236}">
                <a16:creationId xmlns:a16="http://schemas.microsoft.com/office/drawing/2014/main" id="{D3532D54-1C56-7F8C-54BE-A9AA8123CDBC}"/>
              </a:ext>
            </a:extLst>
          </p:cNvPr>
          <p:cNvSpPr txBox="1">
            <a:spLocks/>
          </p:cNvSpPr>
          <p:nvPr/>
        </p:nvSpPr>
        <p:spPr>
          <a:xfrm>
            <a:off x="1655239" y="825111"/>
            <a:ext cx="5304361" cy="11298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chemeClr val="accent1"/>
                </a:solidFill>
              </a:rPr>
              <a:t>Thank you </a:t>
            </a:r>
          </a:p>
        </p:txBody>
      </p:sp>
      <p:sp>
        <p:nvSpPr>
          <p:cNvPr id="10" name="Subtitle 2">
            <a:extLst>
              <a:ext uri="{FF2B5EF4-FFF2-40B4-BE49-F238E27FC236}">
                <a16:creationId xmlns:a16="http://schemas.microsoft.com/office/drawing/2014/main" id="{B82685EF-7744-629A-976E-DCDDD84016E2}"/>
              </a:ext>
            </a:extLst>
          </p:cNvPr>
          <p:cNvSpPr txBox="1">
            <a:spLocks/>
          </p:cNvSpPr>
          <p:nvPr/>
        </p:nvSpPr>
        <p:spPr>
          <a:xfrm>
            <a:off x="878979" y="4311813"/>
            <a:ext cx="2686025" cy="1510974"/>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00"/>
              </a:spcBef>
              <a:buNone/>
            </a:pPr>
            <a:r>
              <a:rPr lang="en-GB" dirty="0"/>
              <a:t>Vsevolod (Sam) Shabad</a:t>
            </a:r>
          </a:p>
          <a:p>
            <a:pPr marL="0" indent="0">
              <a:buNone/>
            </a:pPr>
            <a:r>
              <a:rPr lang="en-GB" b="1" dirty="0">
                <a:hlinkClick r:id="rId4"/>
              </a:rPr>
              <a:t>vshabad@vshabad.com</a:t>
            </a:r>
            <a:endParaRPr lang="en-GB" b="1" dirty="0"/>
          </a:p>
          <a:p>
            <a:pPr marL="0" indent="0">
              <a:spcBef>
                <a:spcPts val="2200"/>
              </a:spcBef>
              <a:buNone/>
            </a:pPr>
            <a:r>
              <a:rPr lang="en-GB" sz="2200" dirty="0">
                <a:hlinkClick r:id="rId5"/>
              </a:rPr>
              <a:t>linkedin.com/in/vshabad</a:t>
            </a:r>
            <a:r>
              <a:rPr lang="en-GB" sz="2200" dirty="0"/>
              <a:t> </a:t>
            </a:r>
            <a:br>
              <a:rPr lang="en-GB" sz="2200" dirty="0"/>
            </a:br>
            <a:r>
              <a:rPr lang="en-GB" sz="2200" dirty="0">
                <a:hlinkClick r:id="rId6"/>
              </a:rPr>
              <a:t>www.ssrn.com/author=7847528</a:t>
            </a:r>
            <a:r>
              <a:rPr lang="en-GB" sz="2200" dirty="0"/>
              <a:t> </a:t>
            </a:r>
            <a:br>
              <a:rPr lang="en-GB" sz="2200" dirty="0"/>
            </a:br>
            <a:endParaRPr lang="en-GB" sz="2200" dirty="0"/>
          </a:p>
        </p:txBody>
      </p:sp>
      <p:pic>
        <p:nvPicPr>
          <p:cNvPr id="3" name="Picture 2" descr="A person with a goatee and beard&#10;&#10;AI-generated content may be incorrect.">
            <a:extLst>
              <a:ext uri="{FF2B5EF4-FFF2-40B4-BE49-F238E27FC236}">
                <a16:creationId xmlns:a16="http://schemas.microsoft.com/office/drawing/2014/main" id="{BCBF7329-205F-3951-2A77-EA50CFA5D68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47738" y="2045624"/>
            <a:ext cx="1466088" cy="1972237"/>
          </a:xfrm>
          <a:prstGeom prst="rect">
            <a:avLst/>
          </a:prstGeom>
        </p:spPr>
      </p:pic>
      <p:sp>
        <p:nvSpPr>
          <p:cNvPr id="7" name="TextBox 6">
            <a:extLst>
              <a:ext uri="{FF2B5EF4-FFF2-40B4-BE49-F238E27FC236}">
                <a16:creationId xmlns:a16="http://schemas.microsoft.com/office/drawing/2014/main" id="{18A258FD-22A7-8DA9-B70D-06145AF79D7E}"/>
              </a:ext>
            </a:extLst>
          </p:cNvPr>
          <p:cNvSpPr txBox="1"/>
          <p:nvPr/>
        </p:nvSpPr>
        <p:spPr>
          <a:xfrm>
            <a:off x="3565004" y="2045624"/>
            <a:ext cx="5510681" cy="1938992"/>
          </a:xfrm>
          <a:prstGeom prst="rect">
            <a:avLst/>
          </a:prstGeom>
          <a:noFill/>
        </p:spPr>
        <p:txBody>
          <a:bodyPr wrap="square" rtlCol="0">
            <a:spAutoFit/>
          </a:bodyPr>
          <a:lstStyle/>
          <a:p>
            <a:r>
              <a:rPr lang="en-GB" sz="2400" i="1" dirty="0"/>
              <a:t>Open to collaboration on bias-aware governance across cybersecurity and AI. </a:t>
            </a:r>
          </a:p>
          <a:p>
            <a:endParaRPr lang="en-GB" sz="2400" i="1" dirty="0"/>
          </a:p>
          <a:p>
            <a:r>
              <a:rPr lang="en-GB" sz="2400" dirty="0"/>
              <a:t>Full 17-page preprint available on SSRN  </a:t>
            </a:r>
            <a:r>
              <a:rPr lang="en-GB" sz="2400" dirty="0">
                <a:hlinkClick r:id="rId8"/>
              </a:rPr>
              <a:t>https://dx.doi.org/10.2139/ssrn.5525340</a:t>
            </a:r>
            <a:r>
              <a:rPr lang="en-GB" sz="2400" dirty="0"/>
              <a:t> </a:t>
            </a:r>
          </a:p>
        </p:txBody>
      </p:sp>
      <p:cxnSp>
        <p:nvCxnSpPr>
          <p:cNvPr id="11" name="Straight Connector 10">
            <a:extLst>
              <a:ext uri="{FF2B5EF4-FFF2-40B4-BE49-F238E27FC236}">
                <a16:creationId xmlns:a16="http://schemas.microsoft.com/office/drawing/2014/main" id="{67F40957-170B-6D04-A098-143D2F5D7F66}"/>
              </a:ext>
            </a:extLst>
          </p:cNvPr>
          <p:cNvCxnSpPr>
            <a:cxnSpLocks/>
          </p:cNvCxnSpPr>
          <p:nvPr/>
        </p:nvCxnSpPr>
        <p:spPr>
          <a:xfrm>
            <a:off x="947738" y="4281842"/>
            <a:ext cx="2526982"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6" name="Rounded Rectangle 15">
            <a:extLst>
              <a:ext uri="{FF2B5EF4-FFF2-40B4-BE49-F238E27FC236}">
                <a16:creationId xmlns:a16="http://schemas.microsoft.com/office/drawing/2014/main" id="{30009A7C-7FF0-1A32-1029-FE5837243FCF}"/>
              </a:ext>
            </a:extLst>
          </p:cNvPr>
          <p:cNvSpPr/>
          <p:nvPr/>
        </p:nvSpPr>
        <p:spPr>
          <a:xfrm>
            <a:off x="3565004" y="4827934"/>
            <a:ext cx="5510681" cy="1577879"/>
          </a:xfrm>
          <a:prstGeom prst="roundRect">
            <a:avLst/>
          </a:prstGeom>
          <a:ln w="12700"/>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lnSpc>
                <a:spcPct val="90000"/>
              </a:lnSpc>
              <a:spcBef>
                <a:spcPct val="0"/>
              </a:spcBef>
            </a:pPr>
            <a:r>
              <a:rPr lang="en-GB" sz="4800" dirty="0">
                <a:solidFill>
                  <a:schemeClr val="accent1"/>
                </a:solidFill>
                <a:ea typeface="+mj-ea"/>
                <a:cs typeface="+mj-cs"/>
              </a:rPr>
              <a:t>Quick questions </a:t>
            </a:r>
            <a:br>
              <a:rPr lang="en-GB" sz="4800" dirty="0">
                <a:solidFill>
                  <a:schemeClr val="accent1"/>
                </a:solidFill>
                <a:ea typeface="+mj-ea"/>
                <a:cs typeface="+mj-cs"/>
              </a:rPr>
            </a:br>
            <a:r>
              <a:rPr lang="en-GB" sz="4800" dirty="0">
                <a:solidFill>
                  <a:schemeClr val="accent1"/>
                </a:solidFill>
                <a:ea typeface="+mj-ea"/>
                <a:cs typeface="+mj-cs"/>
              </a:rPr>
              <a:t>or comments?</a:t>
            </a:r>
          </a:p>
        </p:txBody>
      </p:sp>
    </p:spTree>
    <p:extLst>
      <p:ext uri="{BB962C8B-B14F-4D97-AF65-F5344CB8AC3E}">
        <p14:creationId xmlns:p14="http://schemas.microsoft.com/office/powerpoint/2010/main" val="28421278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91E02-1D4A-5DB3-7FEF-79150BEE4E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1D8F1B-5FCA-E69D-7A48-E70AEA69849F}"/>
              </a:ext>
            </a:extLst>
          </p:cNvPr>
          <p:cNvSpPr>
            <a:spLocks noGrp="1"/>
          </p:cNvSpPr>
          <p:nvPr>
            <p:ph type="ctrTitle"/>
          </p:nvPr>
        </p:nvSpPr>
        <p:spPr>
          <a:xfrm>
            <a:off x="642244" y="330202"/>
            <a:ext cx="7618078" cy="1031654"/>
          </a:xfrm>
        </p:spPr>
        <p:txBody>
          <a:bodyPr>
            <a:normAutofit fontScale="90000"/>
          </a:bodyPr>
          <a:lstStyle/>
          <a:p>
            <a:br>
              <a:rPr lang="en-GB" dirty="0">
                <a:solidFill>
                  <a:schemeClr val="accent1"/>
                </a:solidFill>
              </a:rPr>
            </a:br>
            <a:r>
              <a:rPr lang="en-GB" dirty="0">
                <a:solidFill>
                  <a:schemeClr val="accent1"/>
                </a:solidFill>
              </a:rPr>
              <a:t>BCS ITLF Symposium:</a:t>
            </a:r>
          </a:p>
        </p:txBody>
      </p:sp>
      <p:sp>
        <p:nvSpPr>
          <p:cNvPr id="3" name="Subtitle 2">
            <a:extLst>
              <a:ext uri="{FF2B5EF4-FFF2-40B4-BE49-F238E27FC236}">
                <a16:creationId xmlns:a16="http://schemas.microsoft.com/office/drawing/2014/main" id="{662703CD-4698-C1C1-135D-94693A86FEFA}"/>
              </a:ext>
            </a:extLst>
          </p:cNvPr>
          <p:cNvSpPr>
            <a:spLocks noGrp="1"/>
          </p:cNvSpPr>
          <p:nvPr>
            <p:ph type="subTitle" idx="1"/>
          </p:nvPr>
        </p:nvSpPr>
        <p:spPr>
          <a:xfrm>
            <a:off x="967258" y="1630712"/>
            <a:ext cx="7314897" cy="4454778"/>
          </a:xfrm>
        </p:spPr>
        <p:txBody>
          <a:bodyPr>
            <a:noAutofit/>
          </a:bodyPr>
          <a:lstStyle/>
          <a:p>
            <a:r>
              <a:rPr lang="en-GB" sz="2800" dirty="0"/>
              <a:t>Wildcard Slide</a:t>
            </a:r>
          </a:p>
          <a:p>
            <a:endParaRPr lang="en-GB" sz="800" dirty="0"/>
          </a:p>
          <a:p>
            <a:pPr marL="342900" indent="-342900" algn="l">
              <a:buFont typeface="+mj-lt"/>
              <a:buAutoNum type="arabicPeriod"/>
            </a:pPr>
            <a:r>
              <a:rPr lang="en-GB" sz="1600" dirty="0"/>
              <a:t>Mitigating the AI bubble (Southsea Bubble – Dot.Com meltdown)</a:t>
            </a:r>
          </a:p>
          <a:p>
            <a:pPr marL="342900" indent="-342900" algn="l">
              <a:buFont typeface="+mj-lt"/>
              <a:buAutoNum type="arabicPeriod"/>
            </a:pPr>
            <a:endParaRPr lang="en-GB" sz="1600" dirty="0"/>
          </a:p>
          <a:p>
            <a:pPr marL="342900" indent="-342900" algn="l">
              <a:buFont typeface="+mj-lt"/>
              <a:buAutoNum type="arabicPeriod"/>
            </a:pPr>
            <a:r>
              <a:rPr lang="en-GB" sz="1600" dirty="0"/>
              <a:t>Agentic AI (e.g., prompt injection, ethical concerns such as bias and accountability, and technical hurdles like data quality, system interoperability)</a:t>
            </a:r>
          </a:p>
          <a:p>
            <a:pPr marL="342900" indent="-342900" algn="l">
              <a:buFont typeface="+mj-lt"/>
              <a:buAutoNum type="arabicPeriod"/>
            </a:pPr>
            <a:endParaRPr lang="en-GB" sz="1600" dirty="0"/>
          </a:p>
          <a:p>
            <a:pPr marL="342900" indent="-342900" algn="l">
              <a:buFont typeface="+mj-lt"/>
              <a:buAutoNum type="arabicPeriod"/>
            </a:pPr>
            <a:r>
              <a:rPr lang="en-GB" sz="1600" dirty="0"/>
              <a:t>Legislating ethical use of AI (e.g., European Union's comprehensive AI Act )</a:t>
            </a:r>
          </a:p>
          <a:p>
            <a:pPr marL="342900" indent="-342900" algn="l">
              <a:buFont typeface="+mj-lt"/>
              <a:buAutoNum type="arabicPeriod"/>
            </a:pPr>
            <a:endParaRPr lang="en-GB" sz="1600" dirty="0"/>
          </a:p>
          <a:p>
            <a:pPr marL="342900" indent="-342900" algn="l">
              <a:buFont typeface="+mj-lt"/>
              <a:buAutoNum type="arabicPeriod"/>
            </a:pPr>
            <a:r>
              <a:rPr lang="en-GB" sz="1600" dirty="0"/>
              <a:t>Mitigating Aggressive Use of Drones (hostile use at civilian airports</a:t>
            </a:r>
          </a:p>
          <a:p>
            <a:pPr marL="342900" indent="-342900" algn="l">
              <a:buFont typeface="+mj-lt"/>
              <a:buAutoNum type="arabicPeriod"/>
            </a:pPr>
            <a:endParaRPr lang="en-GB" sz="1600" dirty="0"/>
          </a:p>
          <a:p>
            <a:pPr marL="342900" indent="-342900" algn="l">
              <a:buFont typeface="+mj-lt"/>
              <a:buAutoNum type="arabicPeriod"/>
            </a:pPr>
            <a:r>
              <a:rPr lang="en-GB" sz="1600" dirty="0"/>
              <a:t>Guidance with Vibe coding (holy moly – where will it all end </a:t>
            </a:r>
            <a:r>
              <a:rPr lang="en-GB" sz="1600" dirty="0">
                <a:sym typeface="Wingdings" panose="05000000000000000000" pitchFamily="2" charset="2"/>
              </a:rPr>
              <a:t>)</a:t>
            </a:r>
            <a:endParaRPr lang="en-GB" sz="1600" dirty="0"/>
          </a:p>
        </p:txBody>
      </p:sp>
      <p:pic>
        <p:nvPicPr>
          <p:cNvPr id="9" name="Picture 2" descr="The Cyber Security and Resilience Bill - what it means for IT Leaders">
            <a:extLst>
              <a:ext uri="{FF2B5EF4-FFF2-40B4-BE49-F238E27FC236}">
                <a16:creationId xmlns:a16="http://schemas.microsoft.com/office/drawing/2014/main" id="{6B4AD451-CF6F-8ABC-7981-1BAF67168F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8209" y="5067300"/>
            <a:ext cx="2497330" cy="124866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black and white logo&#10;&#10;AI-generated content may be incorrect.">
            <a:extLst>
              <a:ext uri="{FF2B5EF4-FFF2-40B4-BE49-F238E27FC236}">
                <a16:creationId xmlns:a16="http://schemas.microsoft.com/office/drawing/2014/main" id="{FCDC8E0E-3323-7521-AB2C-26DC6C7A5C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8698" y="330201"/>
            <a:ext cx="2668120" cy="1153366"/>
          </a:xfrm>
          <a:prstGeom prst="rect">
            <a:avLst/>
          </a:prstGeom>
        </p:spPr>
      </p:pic>
      <p:sp>
        <p:nvSpPr>
          <p:cNvPr id="11" name="TextBox 10">
            <a:extLst>
              <a:ext uri="{FF2B5EF4-FFF2-40B4-BE49-F238E27FC236}">
                <a16:creationId xmlns:a16="http://schemas.microsoft.com/office/drawing/2014/main" id="{F114D221-7F74-5073-69B8-37F3D549C9B7}"/>
              </a:ext>
            </a:extLst>
          </p:cNvPr>
          <p:cNvSpPr txBox="1"/>
          <p:nvPr/>
        </p:nvSpPr>
        <p:spPr>
          <a:xfrm>
            <a:off x="8387255" y="2479040"/>
            <a:ext cx="3508284" cy="954107"/>
          </a:xfrm>
          <a:prstGeom prst="rect">
            <a:avLst/>
          </a:prstGeom>
          <a:noFill/>
        </p:spPr>
        <p:txBody>
          <a:bodyPr wrap="square" rtlCol="0">
            <a:spAutoFit/>
          </a:bodyPr>
          <a:lstStyle/>
          <a:p>
            <a:pPr algn="ctr"/>
            <a:r>
              <a:rPr lang="en-GB" sz="2800" b="1" dirty="0"/>
              <a:t>Symposium</a:t>
            </a:r>
          </a:p>
          <a:p>
            <a:r>
              <a:rPr lang="en-GB" sz="2800" dirty="0"/>
              <a:t>13</a:t>
            </a:r>
            <a:r>
              <a:rPr lang="en-GB" sz="2800" baseline="30000" dirty="0"/>
              <a:t>th</a:t>
            </a:r>
            <a:r>
              <a:rPr lang="en-GB" sz="2800" dirty="0"/>
              <a:t> November 2025</a:t>
            </a:r>
          </a:p>
        </p:txBody>
      </p:sp>
    </p:spTree>
    <p:extLst>
      <p:ext uri="{BB962C8B-B14F-4D97-AF65-F5344CB8AC3E}">
        <p14:creationId xmlns:p14="http://schemas.microsoft.com/office/powerpoint/2010/main" val="14776187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7CFC6-9BEF-9099-DE62-86861BC162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501093-A34B-E419-0DF6-9B25A7730E36}"/>
              </a:ext>
            </a:extLst>
          </p:cNvPr>
          <p:cNvSpPr>
            <a:spLocks noGrp="1"/>
          </p:cNvSpPr>
          <p:nvPr>
            <p:ph type="ctrTitle"/>
          </p:nvPr>
        </p:nvSpPr>
        <p:spPr>
          <a:xfrm>
            <a:off x="642244" y="330202"/>
            <a:ext cx="7618078" cy="1031654"/>
          </a:xfrm>
        </p:spPr>
        <p:txBody>
          <a:bodyPr>
            <a:normAutofit fontScale="90000"/>
          </a:bodyPr>
          <a:lstStyle/>
          <a:p>
            <a:br>
              <a:rPr lang="en-GB" dirty="0">
                <a:solidFill>
                  <a:schemeClr val="accent1"/>
                </a:solidFill>
              </a:rPr>
            </a:br>
            <a:r>
              <a:rPr lang="en-GB" dirty="0">
                <a:solidFill>
                  <a:schemeClr val="accent1"/>
                </a:solidFill>
              </a:rPr>
              <a:t>BCS ITLF Symposium:</a:t>
            </a:r>
          </a:p>
        </p:txBody>
      </p:sp>
      <p:sp>
        <p:nvSpPr>
          <p:cNvPr id="3" name="Subtitle 2">
            <a:extLst>
              <a:ext uri="{FF2B5EF4-FFF2-40B4-BE49-F238E27FC236}">
                <a16:creationId xmlns:a16="http://schemas.microsoft.com/office/drawing/2014/main" id="{9A124D27-AC52-9D1B-F2F4-7A2943BCEF1F}"/>
              </a:ext>
            </a:extLst>
          </p:cNvPr>
          <p:cNvSpPr>
            <a:spLocks noGrp="1"/>
          </p:cNvSpPr>
          <p:nvPr>
            <p:ph type="subTitle" idx="1"/>
          </p:nvPr>
        </p:nvSpPr>
        <p:spPr>
          <a:xfrm>
            <a:off x="967258" y="1630712"/>
            <a:ext cx="7314897" cy="4454778"/>
          </a:xfrm>
        </p:spPr>
        <p:txBody>
          <a:bodyPr>
            <a:noAutofit/>
          </a:bodyPr>
          <a:lstStyle/>
          <a:p>
            <a:r>
              <a:rPr lang="en-GB" sz="2800" dirty="0"/>
              <a:t>Open Floor Discussion</a:t>
            </a:r>
          </a:p>
          <a:p>
            <a:endParaRPr lang="en-GB" sz="1600" dirty="0"/>
          </a:p>
        </p:txBody>
      </p:sp>
      <p:pic>
        <p:nvPicPr>
          <p:cNvPr id="9" name="Picture 2" descr="The Cyber Security and Resilience Bill - what it means for IT Leaders">
            <a:extLst>
              <a:ext uri="{FF2B5EF4-FFF2-40B4-BE49-F238E27FC236}">
                <a16:creationId xmlns:a16="http://schemas.microsoft.com/office/drawing/2014/main" id="{3AF590ED-E775-A15B-10BB-C9FAFE5B73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8209" y="5067300"/>
            <a:ext cx="2497330" cy="124866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black and white logo&#10;&#10;AI-generated content may be incorrect.">
            <a:extLst>
              <a:ext uri="{FF2B5EF4-FFF2-40B4-BE49-F238E27FC236}">
                <a16:creationId xmlns:a16="http://schemas.microsoft.com/office/drawing/2014/main" id="{A31C2A72-E83A-E362-082C-F4D415240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8698" y="330201"/>
            <a:ext cx="2668120" cy="1153366"/>
          </a:xfrm>
          <a:prstGeom prst="rect">
            <a:avLst/>
          </a:prstGeom>
        </p:spPr>
      </p:pic>
      <p:sp>
        <p:nvSpPr>
          <p:cNvPr id="11" name="TextBox 10">
            <a:extLst>
              <a:ext uri="{FF2B5EF4-FFF2-40B4-BE49-F238E27FC236}">
                <a16:creationId xmlns:a16="http://schemas.microsoft.com/office/drawing/2014/main" id="{7C689D22-0154-26DC-7339-0121AF2F98BB}"/>
              </a:ext>
            </a:extLst>
          </p:cNvPr>
          <p:cNvSpPr txBox="1"/>
          <p:nvPr/>
        </p:nvSpPr>
        <p:spPr>
          <a:xfrm>
            <a:off x="8387255" y="2479040"/>
            <a:ext cx="3508284" cy="954107"/>
          </a:xfrm>
          <a:prstGeom prst="rect">
            <a:avLst/>
          </a:prstGeom>
          <a:noFill/>
        </p:spPr>
        <p:txBody>
          <a:bodyPr wrap="square" rtlCol="0">
            <a:spAutoFit/>
          </a:bodyPr>
          <a:lstStyle/>
          <a:p>
            <a:pPr algn="ctr"/>
            <a:r>
              <a:rPr lang="en-GB" sz="2800" b="1" dirty="0"/>
              <a:t>Symposium</a:t>
            </a:r>
          </a:p>
          <a:p>
            <a:r>
              <a:rPr lang="en-GB" sz="2800" dirty="0"/>
              <a:t>13</a:t>
            </a:r>
            <a:r>
              <a:rPr lang="en-GB" sz="2800" baseline="30000" dirty="0"/>
              <a:t>th</a:t>
            </a:r>
            <a:r>
              <a:rPr lang="en-GB" sz="2800" dirty="0"/>
              <a:t> November 2025</a:t>
            </a:r>
          </a:p>
        </p:txBody>
      </p:sp>
      <p:pic>
        <p:nvPicPr>
          <p:cNvPr id="1026" name="Picture 2" descr="The 'Holy Grail' of Class Discussion">
            <a:extLst>
              <a:ext uri="{FF2B5EF4-FFF2-40B4-BE49-F238E27FC236}">
                <a16:creationId xmlns:a16="http://schemas.microsoft.com/office/drawing/2014/main" id="{2F96B8B6-CC20-D64E-2873-A74F8AEAF5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4511" y="2230817"/>
            <a:ext cx="6081548" cy="4054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6422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257A1-EB7E-7283-7CE5-6C77100D3FB3}"/>
              </a:ext>
            </a:extLst>
          </p:cNvPr>
          <p:cNvSpPr>
            <a:spLocks noGrp="1"/>
          </p:cNvSpPr>
          <p:nvPr>
            <p:ph type="title"/>
          </p:nvPr>
        </p:nvSpPr>
        <p:spPr>
          <a:xfrm>
            <a:off x="838200" y="365126"/>
            <a:ext cx="10515600" cy="1085446"/>
          </a:xfrm>
        </p:spPr>
        <p:txBody>
          <a:bodyPr>
            <a:normAutofit fontScale="90000"/>
          </a:bodyPr>
          <a:lstStyle/>
          <a:p>
            <a:r>
              <a:rPr lang="en-GB" sz="3100" b="1" dirty="0"/>
              <a:t>AI as a Strategic Enabler of Business Systems</a:t>
            </a:r>
            <a:r>
              <a:rPr lang="en-GB" sz="3200" b="1" dirty="0"/>
              <a:t> </a:t>
            </a:r>
            <a:br>
              <a:rPr lang="en-GB" sz="3200" b="1" dirty="0"/>
            </a:br>
            <a:r>
              <a:rPr lang="en-GB" sz="2200" i="1" dirty="0"/>
              <a:t>Embedding Intelligence Across Business and IT Processes</a:t>
            </a:r>
            <a:br>
              <a:rPr lang="en-GB" dirty="0">
                <a:highlight>
                  <a:srgbClr val="FFFF00"/>
                </a:highlight>
              </a:rPr>
            </a:br>
            <a:endParaRPr lang="en-GB" dirty="0">
              <a:solidFill>
                <a:schemeClr val="accent1"/>
              </a:solidFill>
              <a:highlight>
                <a:srgbClr val="FFFF00"/>
              </a:highlight>
            </a:endParaRPr>
          </a:p>
        </p:txBody>
      </p:sp>
      <p:sp>
        <p:nvSpPr>
          <p:cNvPr id="3" name="Content Placeholder 2">
            <a:extLst>
              <a:ext uri="{FF2B5EF4-FFF2-40B4-BE49-F238E27FC236}">
                <a16:creationId xmlns:a16="http://schemas.microsoft.com/office/drawing/2014/main" id="{CD8B013B-E543-4931-3541-D865FCACB4F3}"/>
              </a:ext>
            </a:extLst>
          </p:cNvPr>
          <p:cNvSpPr>
            <a:spLocks noGrp="1"/>
          </p:cNvSpPr>
          <p:nvPr>
            <p:ph idx="1"/>
          </p:nvPr>
        </p:nvSpPr>
        <p:spPr>
          <a:xfrm>
            <a:off x="738448" y="1340294"/>
            <a:ext cx="8470498" cy="4351338"/>
          </a:xfrm>
        </p:spPr>
        <p:txBody>
          <a:bodyPr>
            <a:normAutofit fontScale="92500" lnSpcReduction="20000"/>
          </a:bodyPr>
          <a:lstStyle/>
          <a:p>
            <a:pPr lvl="0"/>
            <a:r>
              <a:rPr lang="en-GB" dirty="0"/>
              <a:t>AI now enables intelligence within: </a:t>
            </a:r>
          </a:p>
          <a:p>
            <a:pPr lvl="1"/>
            <a:r>
              <a:rPr lang="en-GB" dirty="0"/>
              <a:t>Business operations and IT platforms</a:t>
            </a:r>
          </a:p>
          <a:p>
            <a:pPr lvl="1"/>
            <a:r>
              <a:rPr lang="en-GB" dirty="0"/>
              <a:t>Design and development workflows</a:t>
            </a:r>
          </a:p>
          <a:p>
            <a:pPr lvl="1"/>
            <a:r>
              <a:rPr lang="en-GB" dirty="0"/>
              <a:t>Decision-making and service delivery</a:t>
            </a:r>
          </a:p>
          <a:p>
            <a:pPr lvl="0"/>
            <a:r>
              <a:rPr lang="en-GB" dirty="0"/>
              <a:t>Benefits include: </a:t>
            </a:r>
          </a:p>
          <a:p>
            <a:pPr lvl="1"/>
            <a:r>
              <a:rPr lang="en-GB" dirty="0"/>
              <a:t>Integration across business processes and functional areas</a:t>
            </a:r>
          </a:p>
          <a:p>
            <a:pPr lvl="1"/>
            <a:r>
              <a:rPr lang="en-GB" dirty="0"/>
              <a:t>Acceleration of development and implementation timescales</a:t>
            </a:r>
          </a:p>
          <a:p>
            <a:pPr lvl="1"/>
            <a:r>
              <a:rPr lang="en-GB" dirty="0"/>
              <a:t>Shift of AI design and build from expert groups to empowered business users</a:t>
            </a:r>
          </a:p>
          <a:p>
            <a:pPr lvl="1"/>
            <a:r>
              <a:rPr lang="en-GB" dirty="0"/>
              <a:t>Technical design is becoming automated enabling in-house development</a:t>
            </a:r>
          </a:p>
          <a:p>
            <a:pPr lvl="1"/>
            <a:r>
              <a:rPr lang="en-GB" dirty="0"/>
              <a:t>Businesses can focus on Business Opportunities</a:t>
            </a:r>
          </a:p>
          <a:p>
            <a:pPr lvl="0"/>
            <a:r>
              <a:rPr lang="en-GB" dirty="0"/>
              <a:t>Strategic AI unlocks adaptive, insight-driven organisations</a:t>
            </a:r>
          </a:p>
          <a:p>
            <a:pPr marL="0" indent="0">
              <a:buNone/>
            </a:pPr>
            <a:endParaRPr lang="en-GB" dirty="0">
              <a:highlight>
                <a:srgbClr val="FFFF00"/>
              </a:highlight>
            </a:endParaRPr>
          </a:p>
          <a:p>
            <a:pPr lvl="1"/>
            <a:endParaRPr lang="en-GB" dirty="0"/>
          </a:p>
        </p:txBody>
      </p:sp>
      <p:grpSp>
        <p:nvGrpSpPr>
          <p:cNvPr id="13" name="Group 12">
            <a:extLst>
              <a:ext uri="{FF2B5EF4-FFF2-40B4-BE49-F238E27FC236}">
                <a16:creationId xmlns:a16="http://schemas.microsoft.com/office/drawing/2014/main" id="{C0D80D99-70BA-B7DE-6C37-46BB0087F256}"/>
              </a:ext>
            </a:extLst>
          </p:cNvPr>
          <p:cNvGrpSpPr/>
          <p:nvPr/>
        </p:nvGrpSpPr>
        <p:grpSpPr>
          <a:xfrm>
            <a:off x="9308698" y="330201"/>
            <a:ext cx="2668120" cy="5985764"/>
            <a:chOff x="9308698" y="330201"/>
            <a:chExt cx="2668120" cy="5985764"/>
          </a:xfrm>
        </p:grpSpPr>
        <p:pic>
          <p:nvPicPr>
            <p:cNvPr id="14" name="Picture 2" descr="The Cyber Security and Resilience Bill - what it means for IT Leaders">
              <a:extLst>
                <a:ext uri="{FF2B5EF4-FFF2-40B4-BE49-F238E27FC236}">
                  <a16:creationId xmlns:a16="http://schemas.microsoft.com/office/drawing/2014/main" id="{8AB233B0-6A2A-3EF7-D6B5-2F877CF5D4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8209" y="5067300"/>
              <a:ext cx="2497330" cy="124866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black and white logo&#10;&#10;AI-generated content may be incorrect.">
              <a:extLst>
                <a:ext uri="{FF2B5EF4-FFF2-40B4-BE49-F238E27FC236}">
                  <a16:creationId xmlns:a16="http://schemas.microsoft.com/office/drawing/2014/main" id="{C794512E-675B-085F-49F7-9D51926DB8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8698" y="330201"/>
              <a:ext cx="2668120" cy="1153366"/>
            </a:xfrm>
            <a:prstGeom prst="rect">
              <a:avLst/>
            </a:prstGeom>
          </p:spPr>
        </p:pic>
      </p:grpSp>
      <p:sp>
        <p:nvSpPr>
          <p:cNvPr id="4" name="TextBox 3">
            <a:extLst>
              <a:ext uri="{FF2B5EF4-FFF2-40B4-BE49-F238E27FC236}">
                <a16:creationId xmlns:a16="http://schemas.microsoft.com/office/drawing/2014/main" id="{BA34E398-A037-6AB7-191D-9E91F7B3A610}"/>
              </a:ext>
            </a:extLst>
          </p:cNvPr>
          <p:cNvSpPr txBox="1"/>
          <p:nvPr/>
        </p:nvSpPr>
        <p:spPr>
          <a:xfrm>
            <a:off x="9308698" y="2479040"/>
            <a:ext cx="2883301" cy="830997"/>
          </a:xfrm>
          <a:prstGeom prst="rect">
            <a:avLst/>
          </a:prstGeom>
          <a:noFill/>
        </p:spPr>
        <p:txBody>
          <a:bodyPr wrap="square" rtlCol="0">
            <a:spAutoFit/>
          </a:bodyPr>
          <a:lstStyle/>
          <a:p>
            <a:pPr algn="ctr"/>
            <a:r>
              <a:rPr lang="en-GB" sz="2400" b="1" dirty="0"/>
              <a:t>Symposium</a:t>
            </a:r>
          </a:p>
          <a:p>
            <a:r>
              <a:rPr lang="en-GB" sz="2400" dirty="0"/>
              <a:t>13</a:t>
            </a:r>
            <a:r>
              <a:rPr lang="en-GB" sz="2400" baseline="30000" dirty="0"/>
              <a:t>th</a:t>
            </a:r>
            <a:r>
              <a:rPr lang="en-GB" sz="2400" dirty="0"/>
              <a:t> November 2025</a:t>
            </a:r>
          </a:p>
        </p:txBody>
      </p:sp>
    </p:spTree>
    <p:extLst>
      <p:ext uri="{BB962C8B-B14F-4D97-AF65-F5344CB8AC3E}">
        <p14:creationId xmlns:p14="http://schemas.microsoft.com/office/powerpoint/2010/main" val="397765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8D769-6EB3-7857-EADC-74EA27EF16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1AE680-86DB-3BB4-A579-A21CE6B757F0}"/>
              </a:ext>
            </a:extLst>
          </p:cNvPr>
          <p:cNvSpPr>
            <a:spLocks noGrp="1"/>
          </p:cNvSpPr>
          <p:nvPr>
            <p:ph type="title"/>
          </p:nvPr>
        </p:nvSpPr>
        <p:spPr>
          <a:xfrm>
            <a:off x="422564" y="-218658"/>
            <a:ext cx="10515600" cy="1325563"/>
          </a:xfrm>
        </p:spPr>
        <p:txBody>
          <a:bodyPr>
            <a:normAutofit/>
          </a:bodyPr>
          <a:lstStyle/>
          <a:p>
            <a:br>
              <a:rPr lang="en-GB" sz="2800" b="1" dirty="0"/>
            </a:br>
            <a:r>
              <a:rPr lang="en-GB" sz="3100" b="1" dirty="0"/>
              <a:t>Reimagining Business Models Through Strategic AI</a:t>
            </a:r>
            <a:br>
              <a:rPr lang="en-GB" sz="2800" b="1" dirty="0"/>
            </a:br>
            <a:r>
              <a:rPr lang="en-GB" sz="2200" i="1" dirty="0"/>
              <a:t>From Tactical Tools to Transformational Capability</a:t>
            </a:r>
            <a:endParaRPr lang="en-GB" sz="2200" dirty="0">
              <a:solidFill>
                <a:schemeClr val="accent1"/>
              </a:solidFill>
            </a:endParaRPr>
          </a:p>
        </p:txBody>
      </p:sp>
      <p:sp>
        <p:nvSpPr>
          <p:cNvPr id="3" name="Content Placeholder 2">
            <a:extLst>
              <a:ext uri="{FF2B5EF4-FFF2-40B4-BE49-F238E27FC236}">
                <a16:creationId xmlns:a16="http://schemas.microsoft.com/office/drawing/2014/main" id="{B2FE7092-4088-8B59-B9EC-B34727F292C4}"/>
              </a:ext>
            </a:extLst>
          </p:cNvPr>
          <p:cNvSpPr>
            <a:spLocks noGrp="1"/>
          </p:cNvSpPr>
          <p:nvPr>
            <p:ph idx="1"/>
          </p:nvPr>
        </p:nvSpPr>
        <p:spPr>
          <a:xfrm>
            <a:off x="422564" y="1441729"/>
            <a:ext cx="8470498" cy="4972147"/>
          </a:xfrm>
        </p:spPr>
        <p:txBody>
          <a:bodyPr>
            <a:normAutofit fontScale="85000" lnSpcReduction="20000"/>
          </a:bodyPr>
          <a:lstStyle/>
          <a:p>
            <a:pPr lvl="0"/>
            <a:r>
              <a:rPr lang="en-GB" dirty="0"/>
              <a:t>Strategic AI allows us to: </a:t>
            </a:r>
          </a:p>
          <a:p>
            <a:pPr lvl="1"/>
            <a:r>
              <a:rPr lang="en-GB" dirty="0"/>
              <a:t>Rethink business models and service delivery frameworks</a:t>
            </a:r>
          </a:p>
          <a:p>
            <a:pPr lvl="1"/>
            <a:r>
              <a:rPr lang="en-GB" dirty="0"/>
              <a:t>Embed intelligence into the fabric of organisations</a:t>
            </a:r>
          </a:p>
          <a:p>
            <a:pPr lvl="1"/>
            <a:r>
              <a:rPr lang="en-GB" dirty="0"/>
              <a:t>Align operations with long-term national and sector goals</a:t>
            </a:r>
          </a:p>
          <a:p>
            <a:pPr lvl="0"/>
            <a:r>
              <a:rPr lang="en-GB" dirty="0"/>
              <a:t>Common sectors (Utilities, NHS, Local Government) share: </a:t>
            </a:r>
          </a:p>
          <a:p>
            <a:pPr lvl="1"/>
            <a:r>
              <a:rPr lang="en-GB" dirty="0"/>
              <a:t>Business objectives</a:t>
            </a:r>
          </a:p>
          <a:p>
            <a:pPr lvl="1"/>
            <a:r>
              <a:rPr lang="en-GB" dirty="0"/>
              <a:t>Data and systems needs</a:t>
            </a:r>
          </a:p>
          <a:p>
            <a:pPr lvl="1"/>
            <a:r>
              <a:rPr lang="en-GB" dirty="0"/>
              <a:t>Opportunities for collaboration, sharing and reuse</a:t>
            </a:r>
          </a:p>
          <a:p>
            <a:pPr lvl="0"/>
            <a:r>
              <a:rPr lang="en-GB" dirty="0"/>
              <a:t>Shared AI ecosystems reduce duplication and cost, while increasing resilience</a:t>
            </a:r>
          </a:p>
          <a:p>
            <a:pPr lvl="0"/>
            <a:r>
              <a:rPr lang="en-GB" dirty="0"/>
              <a:t>Shared business and technical solutions, knowledge and best practice can dramatically improve national infrastructure, and reduce costs and delivery timescales. </a:t>
            </a:r>
          </a:p>
          <a:p>
            <a:pPr lvl="0"/>
            <a:r>
              <a:rPr lang="en-GB" dirty="0"/>
              <a:t>Bespoke technical solutions inhibiting collaboration can be overcome. </a:t>
            </a:r>
            <a:br>
              <a:rPr lang="en-GB" dirty="0">
                <a:highlight>
                  <a:srgbClr val="FFFF00"/>
                </a:highlight>
              </a:rPr>
            </a:br>
            <a:endParaRPr lang="en-GB" dirty="0">
              <a:highlight>
                <a:srgbClr val="FFFF00"/>
              </a:highlight>
            </a:endParaRPr>
          </a:p>
          <a:p>
            <a:pPr marL="0" indent="0">
              <a:buNone/>
            </a:pPr>
            <a:endParaRPr lang="en-GB" dirty="0">
              <a:highlight>
                <a:srgbClr val="FFFF00"/>
              </a:highlight>
            </a:endParaRPr>
          </a:p>
          <a:p>
            <a:pPr lvl="1"/>
            <a:endParaRPr lang="en-GB" dirty="0"/>
          </a:p>
        </p:txBody>
      </p:sp>
      <p:grpSp>
        <p:nvGrpSpPr>
          <p:cNvPr id="13" name="Group 12">
            <a:extLst>
              <a:ext uri="{FF2B5EF4-FFF2-40B4-BE49-F238E27FC236}">
                <a16:creationId xmlns:a16="http://schemas.microsoft.com/office/drawing/2014/main" id="{4A7B447C-4F36-26E4-A88B-093A1BE4AD4A}"/>
              </a:ext>
            </a:extLst>
          </p:cNvPr>
          <p:cNvGrpSpPr/>
          <p:nvPr/>
        </p:nvGrpSpPr>
        <p:grpSpPr>
          <a:xfrm>
            <a:off x="9308698" y="330201"/>
            <a:ext cx="2668120" cy="5985764"/>
            <a:chOff x="9308698" y="330201"/>
            <a:chExt cx="2668120" cy="5985764"/>
          </a:xfrm>
        </p:grpSpPr>
        <p:pic>
          <p:nvPicPr>
            <p:cNvPr id="14" name="Picture 2" descr="The Cyber Security and Resilience Bill - what it means for IT Leaders">
              <a:extLst>
                <a:ext uri="{FF2B5EF4-FFF2-40B4-BE49-F238E27FC236}">
                  <a16:creationId xmlns:a16="http://schemas.microsoft.com/office/drawing/2014/main" id="{77A74762-46AC-5C8F-C4AC-2F3B4BD120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8209" y="5067300"/>
              <a:ext cx="2497330" cy="124866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black and white logo&#10;&#10;AI-generated content may be incorrect.">
              <a:extLst>
                <a:ext uri="{FF2B5EF4-FFF2-40B4-BE49-F238E27FC236}">
                  <a16:creationId xmlns:a16="http://schemas.microsoft.com/office/drawing/2014/main" id="{9A725783-E90F-BC62-7AF1-DD1DC76DB4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8698" y="330201"/>
              <a:ext cx="2668120" cy="1153366"/>
            </a:xfrm>
            <a:prstGeom prst="rect">
              <a:avLst/>
            </a:prstGeom>
          </p:spPr>
        </p:pic>
      </p:grpSp>
      <p:sp>
        <p:nvSpPr>
          <p:cNvPr id="4" name="TextBox 3">
            <a:extLst>
              <a:ext uri="{FF2B5EF4-FFF2-40B4-BE49-F238E27FC236}">
                <a16:creationId xmlns:a16="http://schemas.microsoft.com/office/drawing/2014/main" id="{08520D90-ED67-385C-F887-076B0B474B33}"/>
              </a:ext>
            </a:extLst>
          </p:cNvPr>
          <p:cNvSpPr txBox="1"/>
          <p:nvPr/>
        </p:nvSpPr>
        <p:spPr>
          <a:xfrm>
            <a:off x="9308698" y="2479040"/>
            <a:ext cx="2883301" cy="830997"/>
          </a:xfrm>
          <a:prstGeom prst="rect">
            <a:avLst/>
          </a:prstGeom>
          <a:noFill/>
        </p:spPr>
        <p:txBody>
          <a:bodyPr wrap="square" rtlCol="0">
            <a:spAutoFit/>
          </a:bodyPr>
          <a:lstStyle/>
          <a:p>
            <a:pPr algn="ctr"/>
            <a:r>
              <a:rPr lang="en-GB" sz="2400" b="1" dirty="0"/>
              <a:t>Symposium</a:t>
            </a:r>
          </a:p>
          <a:p>
            <a:r>
              <a:rPr lang="en-GB" sz="2400" dirty="0"/>
              <a:t>13</a:t>
            </a:r>
            <a:r>
              <a:rPr lang="en-GB" sz="2400" baseline="30000" dirty="0"/>
              <a:t>th</a:t>
            </a:r>
            <a:r>
              <a:rPr lang="en-GB" sz="2400" dirty="0"/>
              <a:t> November 2025</a:t>
            </a:r>
          </a:p>
        </p:txBody>
      </p:sp>
    </p:spTree>
    <p:extLst>
      <p:ext uri="{BB962C8B-B14F-4D97-AF65-F5344CB8AC3E}">
        <p14:creationId xmlns:p14="http://schemas.microsoft.com/office/powerpoint/2010/main" val="3418122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E0BDF-DE10-18E9-EA80-F41526C3E4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FA8166-B58B-6038-2D30-C10875AEDDBF}"/>
              </a:ext>
            </a:extLst>
          </p:cNvPr>
          <p:cNvSpPr>
            <a:spLocks noGrp="1"/>
          </p:cNvSpPr>
          <p:nvPr>
            <p:ph type="title"/>
          </p:nvPr>
        </p:nvSpPr>
        <p:spPr/>
        <p:txBody>
          <a:bodyPr>
            <a:normAutofit fontScale="90000"/>
          </a:bodyPr>
          <a:lstStyle/>
          <a:p>
            <a:r>
              <a:rPr lang="en-GB" sz="3100" b="1" dirty="0"/>
              <a:t>Building National Capability for AI Deployment</a:t>
            </a:r>
            <a:br>
              <a:rPr lang="en-GB" sz="2000" i="1" dirty="0"/>
            </a:br>
            <a:r>
              <a:rPr lang="en-GB" sz="2000" i="1" dirty="0"/>
              <a:t>Strategic AI Delivery as a Sovereign Asset</a:t>
            </a:r>
            <a:br>
              <a:rPr lang="en-GB" dirty="0">
                <a:highlight>
                  <a:srgbClr val="FFFF00"/>
                </a:highlight>
              </a:rPr>
            </a:br>
            <a:endParaRPr lang="en-GB" dirty="0">
              <a:solidFill>
                <a:schemeClr val="accent1"/>
              </a:solidFill>
              <a:highlight>
                <a:srgbClr val="FFFF00"/>
              </a:highlight>
            </a:endParaRPr>
          </a:p>
        </p:txBody>
      </p:sp>
      <p:sp>
        <p:nvSpPr>
          <p:cNvPr id="3" name="Content Placeholder 2">
            <a:extLst>
              <a:ext uri="{FF2B5EF4-FFF2-40B4-BE49-F238E27FC236}">
                <a16:creationId xmlns:a16="http://schemas.microsoft.com/office/drawing/2014/main" id="{B6C4B0FC-4AC9-3832-B214-94DECC647C7D}"/>
              </a:ext>
            </a:extLst>
          </p:cNvPr>
          <p:cNvSpPr>
            <a:spLocks noGrp="1"/>
          </p:cNvSpPr>
          <p:nvPr>
            <p:ph idx="1"/>
          </p:nvPr>
        </p:nvSpPr>
        <p:spPr>
          <a:xfrm>
            <a:off x="551410" y="1531808"/>
            <a:ext cx="8470498" cy="4351338"/>
          </a:xfrm>
        </p:spPr>
        <p:txBody>
          <a:bodyPr>
            <a:normAutofit fontScale="92500" lnSpcReduction="20000"/>
          </a:bodyPr>
          <a:lstStyle/>
          <a:p>
            <a:pPr lvl="0"/>
            <a:r>
              <a:rPr lang="en-GB" dirty="0"/>
              <a:t>AI must be treated as a </a:t>
            </a:r>
            <a:r>
              <a:rPr lang="en-GB" b="1" dirty="0"/>
              <a:t>national capability</a:t>
            </a:r>
            <a:r>
              <a:rPr lang="en-GB" dirty="0"/>
              <a:t>, not a tactical add-on</a:t>
            </a:r>
          </a:p>
          <a:p>
            <a:pPr lvl="0"/>
            <a:r>
              <a:rPr lang="en-GB" dirty="0"/>
              <a:t>Requires investment in: </a:t>
            </a:r>
          </a:p>
          <a:p>
            <a:pPr lvl="1"/>
            <a:r>
              <a:rPr lang="en-GB" dirty="0"/>
              <a:t>Business Systems Design</a:t>
            </a:r>
          </a:p>
          <a:p>
            <a:pPr lvl="1"/>
            <a:r>
              <a:rPr lang="en-GB" dirty="0"/>
              <a:t>Programme and Service Management</a:t>
            </a:r>
          </a:p>
          <a:p>
            <a:pPr lvl="1"/>
            <a:r>
              <a:rPr lang="en-GB" dirty="0"/>
              <a:t>Enterprise Architecture</a:t>
            </a:r>
          </a:p>
          <a:p>
            <a:pPr lvl="1"/>
            <a:r>
              <a:rPr lang="en-GB" dirty="0"/>
              <a:t>Semantic and interoperable data models</a:t>
            </a:r>
          </a:p>
          <a:p>
            <a:pPr lvl="0"/>
            <a:r>
              <a:rPr lang="en-GB" dirty="0"/>
              <a:t>UK must retain control over: </a:t>
            </a:r>
          </a:p>
          <a:p>
            <a:pPr lvl="1"/>
            <a:r>
              <a:rPr lang="en-GB" dirty="0"/>
              <a:t>AI strategy and delivery</a:t>
            </a:r>
          </a:p>
          <a:p>
            <a:pPr lvl="1"/>
            <a:r>
              <a:rPr lang="en-GB" dirty="0"/>
              <a:t>Technical leadership and assurance</a:t>
            </a:r>
          </a:p>
          <a:p>
            <a:pPr lvl="1"/>
            <a:r>
              <a:rPr lang="en-GB" dirty="0"/>
              <a:t>Ethical and inclusive adoption across sectors</a:t>
            </a:r>
          </a:p>
          <a:p>
            <a:pPr lvl="0"/>
            <a:r>
              <a:rPr lang="en-GB" dirty="0"/>
              <a:t>BCS can convene and guide this transformation</a:t>
            </a:r>
          </a:p>
          <a:p>
            <a:pPr marL="0" indent="0">
              <a:buNone/>
            </a:pPr>
            <a:endParaRPr lang="en-GB" dirty="0">
              <a:highlight>
                <a:srgbClr val="FFFF00"/>
              </a:highlight>
            </a:endParaRPr>
          </a:p>
          <a:p>
            <a:pPr lvl="1"/>
            <a:endParaRPr lang="en-GB" dirty="0"/>
          </a:p>
        </p:txBody>
      </p:sp>
      <p:grpSp>
        <p:nvGrpSpPr>
          <p:cNvPr id="13" name="Group 12">
            <a:extLst>
              <a:ext uri="{FF2B5EF4-FFF2-40B4-BE49-F238E27FC236}">
                <a16:creationId xmlns:a16="http://schemas.microsoft.com/office/drawing/2014/main" id="{7AD03C07-73BF-A3F5-E3E4-5A8D7D419E00}"/>
              </a:ext>
            </a:extLst>
          </p:cNvPr>
          <p:cNvGrpSpPr/>
          <p:nvPr/>
        </p:nvGrpSpPr>
        <p:grpSpPr>
          <a:xfrm>
            <a:off x="9308698" y="330201"/>
            <a:ext cx="2668120" cy="5985764"/>
            <a:chOff x="9308698" y="330201"/>
            <a:chExt cx="2668120" cy="5985764"/>
          </a:xfrm>
        </p:grpSpPr>
        <p:pic>
          <p:nvPicPr>
            <p:cNvPr id="14" name="Picture 2" descr="The Cyber Security and Resilience Bill - what it means for IT Leaders">
              <a:extLst>
                <a:ext uri="{FF2B5EF4-FFF2-40B4-BE49-F238E27FC236}">
                  <a16:creationId xmlns:a16="http://schemas.microsoft.com/office/drawing/2014/main" id="{9555AB9B-BB1F-FFD5-8C29-30D3527D36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8209" y="5067300"/>
              <a:ext cx="2497330" cy="124866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black and white logo&#10;&#10;AI-generated content may be incorrect.">
              <a:extLst>
                <a:ext uri="{FF2B5EF4-FFF2-40B4-BE49-F238E27FC236}">
                  <a16:creationId xmlns:a16="http://schemas.microsoft.com/office/drawing/2014/main" id="{169198CF-87CF-AB47-77D1-370B02B5C3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8698" y="330201"/>
              <a:ext cx="2668120" cy="1153366"/>
            </a:xfrm>
            <a:prstGeom prst="rect">
              <a:avLst/>
            </a:prstGeom>
          </p:spPr>
        </p:pic>
      </p:grpSp>
      <p:sp>
        <p:nvSpPr>
          <p:cNvPr id="4" name="TextBox 3">
            <a:extLst>
              <a:ext uri="{FF2B5EF4-FFF2-40B4-BE49-F238E27FC236}">
                <a16:creationId xmlns:a16="http://schemas.microsoft.com/office/drawing/2014/main" id="{321B0CE2-4FAE-CBAB-739E-80D89A491AC4}"/>
              </a:ext>
            </a:extLst>
          </p:cNvPr>
          <p:cNvSpPr txBox="1"/>
          <p:nvPr/>
        </p:nvSpPr>
        <p:spPr>
          <a:xfrm>
            <a:off x="9308698" y="2479040"/>
            <a:ext cx="2883301" cy="830997"/>
          </a:xfrm>
          <a:prstGeom prst="rect">
            <a:avLst/>
          </a:prstGeom>
          <a:noFill/>
        </p:spPr>
        <p:txBody>
          <a:bodyPr wrap="square" rtlCol="0">
            <a:spAutoFit/>
          </a:bodyPr>
          <a:lstStyle/>
          <a:p>
            <a:pPr algn="ctr"/>
            <a:r>
              <a:rPr lang="en-GB" sz="2400" b="1" dirty="0"/>
              <a:t>Symposium</a:t>
            </a:r>
          </a:p>
          <a:p>
            <a:r>
              <a:rPr lang="en-GB" sz="2400" dirty="0"/>
              <a:t>13</a:t>
            </a:r>
            <a:r>
              <a:rPr lang="en-GB" sz="2400" baseline="30000" dirty="0"/>
              <a:t>th</a:t>
            </a:r>
            <a:r>
              <a:rPr lang="en-GB" sz="2400" dirty="0"/>
              <a:t> November 2025</a:t>
            </a:r>
          </a:p>
        </p:txBody>
      </p:sp>
    </p:spTree>
    <p:extLst>
      <p:ext uri="{BB962C8B-B14F-4D97-AF65-F5344CB8AC3E}">
        <p14:creationId xmlns:p14="http://schemas.microsoft.com/office/powerpoint/2010/main" val="267691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091A4-7EDC-E823-8B62-C48D130D97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BCADB4-BFDD-DBE9-F410-DD4C11A28989}"/>
              </a:ext>
            </a:extLst>
          </p:cNvPr>
          <p:cNvSpPr>
            <a:spLocks noGrp="1"/>
          </p:cNvSpPr>
          <p:nvPr>
            <p:ph type="title"/>
          </p:nvPr>
        </p:nvSpPr>
        <p:spPr>
          <a:xfrm>
            <a:off x="838200" y="365126"/>
            <a:ext cx="10515600" cy="565900"/>
          </a:xfrm>
        </p:spPr>
        <p:txBody>
          <a:bodyPr>
            <a:normAutofit fontScale="90000"/>
          </a:bodyPr>
          <a:lstStyle/>
          <a:p>
            <a:r>
              <a:rPr lang="en-GB" sz="3100" b="1" dirty="0"/>
              <a:t>The Risk of Inaction and the Role of BCS</a:t>
            </a:r>
            <a:br>
              <a:rPr lang="en-GB" sz="2000" i="1" dirty="0"/>
            </a:br>
            <a:r>
              <a:rPr lang="en-GB" sz="2000" i="1" dirty="0"/>
              <a:t>Safeguarding the Future Through Strategic Leadership</a:t>
            </a:r>
            <a:endParaRPr lang="en-GB" sz="2000" dirty="0">
              <a:solidFill>
                <a:schemeClr val="accent1"/>
              </a:solidFill>
            </a:endParaRPr>
          </a:p>
        </p:txBody>
      </p:sp>
      <p:sp>
        <p:nvSpPr>
          <p:cNvPr id="3" name="Content Placeholder 2">
            <a:extLst>
              <a:ext uri="{FF2B5EF4-FFF2-40B4-BE49-F238E27FC236}">
                <a16:creationId xmlns:a16="http://schemas.microsoft.com/office/drawing/2014/main" id="{B0D64BDD-9EBC-21F4-3FBF-28527196212B}"/>
              </a:ext>
            </a:extLst>
          </p:cNvPr>
          <p:cNvSpPr>
            <a:spLocks noGrp="1"/>
          </p:cNvSpPr>
          <p:nvPr>
            <p:ph idx="1"/>
          </p:nvPr>
        </p:nvSpPr>
        <p:spPr>
          <a:xfrm>
            <a:off x="701040" y="1409989"/>
            <a:ext cx="8470498" cy="4351338"/>
          </a:xfrm>
        </p:spPr>
        <p:txBody>
          <a:bodyPr>
            <a:normAutofit fontScale="92500" lnSpcReduction="20000"/>
          </a:bodyPr>
          <a:lstStyle/>
          <a:p>
            <a:pPr lvl="0"/>
            <a:r>
              <a:rPr lang="en-GB" dirty="0"/>
              <a:t>Risks of fragmented, tactical AI adoption: </a:t>
            </a:r>
          </a:p>
          <a:p>
            <a:pPr lvl="1"/>
            <a:r>
              <a:rPr lang="en-GB" dirty="0"/>
              <a:t>Poor security and resilience</a:t>
            </a:r>
          </a:p>
          <a:p>
            <a:pPr lvl="1"/>
            <a:r>
              <a:rPr lang="en-GB" dirty="0"/>
              <a:t>Duplication of effort and cost</a:t>
            </a:r>
          </a:p>
          <a:p>
            <a:pPr lvl="1"/>
            <a:r>
              <a:rPr lang="en-GB" dirty="0"/>
              <a:t>Loss of capability through outsourcing</a:t>
            </a:r>
          </a:p>
          <a:p>
            <a:pPr lvl="1"/>
            <a:r>
              <a:rPr lang="en-GB" dirty="0"/>
              <a:t>Tactical rather than strategic futureproof solutions</a:t>
            </a:r>
          </a:p>
          <a:p>
            <a:pPr lvl="0"/>
            <a:r>
              <a:rPr lang="en-GB" dirty="0"/>
              <a:t>Strategic AI governance ensures: </a:t>
            </a:r>
          </a:p>
          <a:p>
            <a:pPr lvl="1"/>
            <a:r>
              <a:rPr lang="en-GB" dirty="0"/>
              <a:t>Smarter, futureproof systems</a:t>
            </a:r>
          </a:p>
          <a:p>
            <a:pPr lvl="1"/>
            <a:r>
              <a:rPr lang="en-GB" dirty="0"/>
              <a:t>Sovereign oversight and ethical standards</a:t>
            </a:r>
          </a:p>
          <a:p>
            <a:pPr lvl="1"/>
            <a:r>
              <a:rPr lang="en-GB" dirty="0"/>
              <a:t>Inclusive opportunity and global leadership</a:t>
            </a:r>
          </a:p>
          <a:p>
            <a:pPr lvl="0"/>
            <a:r>
              <a:rPr lang="en-GB" b="1" dirty="0"/>
              <a:t>BCS can lead the way</a:t>
            </a:r>
            <a:r>
              <a:rPr lang="en-GB" dirty="0"/>
              <a:t>: </a:t>
            </a:r>
          </a:p>
          <a:p>
            <a:pPr lvl="1"/>
            <a:r>
              <a:rPr lang="en-GB" dirty="0"/>
              <a:t>Convening cross-sector expertise</a:t>
            </a:r>
          </a:p>
          <a:p>
            <a:pPr lvl="1"/>
            <a:r>
              <a:rPr lang="en-GB" dirty="0"/>
              <a:t>Supporting capability development</a:t>
            </a:r>
          </a:p>
          <a:p>
            <a:pPr lvl="1"/>
            <a:r>
              <a:rPr lang="en-GB" dirty="0"/>
              <a:t>Embedding AI into the UK’s digital infrastructure</a:t>
            </a:r>
          </a:p>
          <a:p>
            <a:pPr lvl="1"/>
            <a:endParaRPr lang="en-GB" dirty="0"/>
          </a:p>
        </p:txBody>
      </p:sp>
      <p:grpSp>
        <p:nvGrpSpPr>
          <p:cNvPr id="13" name="Group 12">
            <a:extLst>
              <a:ext uri="{FF2B5EF4-FFF2-40B4-BE49-F238E27FC236}">
                <a16:creationId xmlns:a16="http://schemas.microsoft.com/office/drawing/2014/main" id="{6CA79E90-0552-C750-CEA8-D68764EBD922}"/>
              </a:ext>
            </a:extLst>
          </p:cNvPr>
          <p:cNvGrpSpPr/>
          <p:nvPr/>
        </p:nvGrpSpPr>
        <p:grpSpPr>
          <a:xfrm>
            <a:off x="9308698" y="330201"/>
            <a:ext cx="2668120" cy="5985764"/>
            <a:chOff x="9308698" y="330201"/>
            <a:chExt cx="2668120" cy="5985764"/>
          </a:xfrm>
        </p:grpSpPr>
        <p:pic>
          <p:nvPicPr>
            <p:cNvPr id="14" name="Picture 2" descr="The Cyber Security and Resilience Bill - what it means for IT Leaders">
              <a:extLst>
                <a:ext uri="{FF2B5EF4-FFF2-40B4-BE49-F238E27FC236}">
                  <a16:creationId xmlns:a16="http://schemas.microsoft.com/office/drawing/2014/main" id="{FBDF90B8-661F-024E-6541-EF55D98B1E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8209" y="5067300"/>
              <a:ext cx="2497330" cy="124866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black and white logo&#10;&#10;AI-generated content may be incorrect.">
              <a:extLst>
                <a:ext uri="{FF2B5EF4-FFF2-40B4-BE49-F238E27FC236}">
                  <a16:creationId xmlns:a16="http://schemas.microsoft.com/office/drawing/2014/main" id="{77D91D79-D761-5681-DBD4-8FE7A02FBC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8698" y="330201"/>
              <a:ext cx="2668120" cy="1153366"/>
            </a:xfrm>
            <a:prstGeom prst="rect">
              <a:avLst/>
            </a:prstGeom>
          </p:spPr>
        </p:pic>
      </p:grpSp>
      <p:sp>
        <p:nvSpPr>
          <p:cNvPr id="4" name="TextBox 3">
            <a:extLst>
              <a:ext uri="{FF2B5EF4-FFF2-40B4-BE49-F238E27FC236}">
                <a16:creationId xmlns:a16="http://schemas.microsoft.com/office/drawing/2014/main" id="{D9A98D25-0825-D266-1CFF-0E369D5BB09A}"/>
              </a:ext>
            </a:extLst>
          </p:cNvPr>
          <p:cNvSpPr txBox="1"/>
          <p:nvPr/>
        </p:nvSpPr>
        <p:spPr>
          <a:xfrm>
            <a:off x="9308698" y="2479040"/>
            <a:ext cx="2883301" cy="830997"/>
          </a:xfrm>
          <a:prstGeom prst="rect">
            <a:avLst/>
          </a:prstGeom>
          <a:noFill/>
        </p:spPr>
        <p:txBody>
          <a:bodyPr wrap="square" rtlCol="0">
            <a:spAutoFit/>
          </a:bodyPr>
          <a:lstStyle/>
          <a:p>
            <a:pPr algn="ctr"/>
            <a:r>
              <a:rPr lang="en-GB" sz="2400" b="1" dirty="0"/>
              <a:t>Symposium</a:t>
            </a:r>
          </a:p>
          <a:p>
            <a:r>
              <a:rPr lang="en-GB" sz="2400" dirty="0"/>
              <a:t>13</a:t>
            </a:r>
            <a:r>
              <a:rPr lang="en-GB" sz="2400" baseline="30000" dirty="0"/>
              <a:t>th</a:t>
            </a:r>
            <a:r>
              <a:rPr lang="en-GB" sz="2400" dirty="0"/>
              <a:t> November 2025</a:t>
            </a:r>
          </a:p>
        </p:txBody>
      </p:sp>
    </p:spTree>
    <p:extLst>
      <p:ext uri="{BB962C8B-B14F-4D97-AF65-F5344CB8AC3E}">
        <p14:creationId xmlns:p14="http://schemas.microsoft.com/office/powerpoint/2010/main" val="3584867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D9BFE-5EFA-971D-9CA3-1E844F9AA920}"/>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id="{9739426C-8D67-786B-FB9D-34B720F9D92E}"/>
              </a:ext>
            </a:extLst>
          </p:cNvPr>
          <p:cNvGrpSpPr/>
          <p:nvPr/>
        </p:nvGrpSpPr>
        <p:grpSpPr>
          <a:xfrm>
            <a:off x="9308698" y="330201"/>
            <a:ext cx="2668120" cy="5985764"/>
            <a:chOff x="9308698" y="330201"/>
            <a:chExt cx="2668120" cy="5985764"/>
          </a:xfrm>
        </p:grpSpPr>
        <p:pic>
          <p:nvPicPr>
            <p:cNvPr id="14" name="Picture 2" descr="The Cyber Security and Resilience Bill - what it means for IT Leaders">
              <a:extLst>
                <a:ext uri="{FF2B5EF4-FFF2-40B4-BE49-F238E27FC236}">
                  <a16:creationId xmlns:a16="http://schemas.microsoft.com/office/drawing/2014/main" id="{57D5352E-EC3A-40CF-A653-888E51B500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8209" y="5067300"/>
              <a:ext cx="2497330" cy="124866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black and white logo&#10;&#10;AI-generated content may be incorrect.">
              <a:extLst>
                <a:ext uri="{FF2B5EF4-FFF2-40B4-BE49-F238E27FC236}">
                  <a16:creationId xmlns:a16="http://schemas.microsoft.com/office/drawing/2014/main" id="{559D2B48-CB91-BD48-71B4-5601BA8732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8698" y="330201"/>
              <a:ext cx="2668120" cy="1153366"/>
            </a:xfrm>
            <a:prstGeom prst="rect">
              <a:avLst/>
            </a:prstGeom>
          </p:spPr>
        </p:pic>
      </p:grpSp>
      <p:sp>
        <p:nvSpPr>
          <p:cNvPr id="4" name="TextBox 3">
            <a:extLst>
              <a:ext uri="{FF2B5EF4-FFF2-40B4-BE49-F238E27FC236}">
                <a16:creationId xmlns:a16="http://schemas.microsoft.com/office/drawing/2014/main" id="{C8087471-48EE-6DFC-AC59-1B3934A2AC08}"/>
              </a:ext>
            </a:extLst>
          </p:cNvPr>
          <p:cNvSpPr txBox="1"/>
          <p:nvPr/>
        </p:nvSpPr>
        <p:spPr>
          <a:xfrm>
            <a:off x="9308698" y="2479040"/>
            <a:ext cx="2883301" cy="830997"/>
          </a:xfrm>
          <a:prstGeom prst="rect">
            <a:avLst/>
          </a:prstGeom>
          <a:noFill/>
        </p:spPr>
        <p:txBody>
          <a:bodyPr wrap="square" rtlCol="0">
            <a:spAutoFit/>
          </a:bodyPr>
          <a:lstStyle/>
          <a:p>
            <a:pPr algn="ctr"/>
            <a:r>
              <a:rPr lang="en-GB" sz="2400" b="1" dirty="0"/>
              <a:t>Symposium</a:t>
            </a:r>
          </a:p>
          <a:p>
            <a:r>
              <a:rPr lang="en-GB" sz="2400" dirty="0"/>
              <a:t>13</a:t>
            </a:r>
            <a:r>
              <a:rPr lang="en-GB" sz="2400" baseline="30000" dirty="0"/>
              <a:t>th</a:t>
            </a:r>
            <a:r>
              <a:rPr lang="en-GB" sz="2400" dirty="0"/>
              <a:t> November 2025</a:t>
            </a:r>
          </a:p>
        </p:txBody>
      </p:sp>
      <p:sp>
        <p:nvSpPr>
          <p:cNvPr id="9" name="Title 1">
            <a:extLst>
              <a:ext uri="{FF2B5EF4-FFF2-40B4-BE49-F238E27FC236}">
                <a16:creationId xmlns:a16="http://schemas.microsoft.com/office/drawing/2014/main" id="{D3532D54-1C56-7F8C-54BE-A9AA8123CDBC}"/>
              </a:ext>
            </a:extLst>
          </p:cNvPr>
          <p:cNvSpPr txBox="1">
            <a:spLocks/>
          </p:cNvSpPr>
          <p:nvPr/>
        </p:nvSpPr>
        <p:spPr>
          <a:xfrm>
            <a:off x="2690647" y="806823"/>
            <a:ext cx="5304361" cy="11298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chemeClr val="accent1"/>
                </a:solidFill>
              </a:rPr>
              <a:t>Thank you </a:t>
            </a:r>
          </a:p>
        </p:txBody>
      </p:sp>
      <p:sp>
        <p:nvSpPr>
          <p:cNvPr id="10" name="Subtitle 2">
            <a:extLst>
              <a:ext uri="{FF2B5EF4-FFF2-40B4-BE49-F238E27FC236}">
                <a16:creationId xmlns:a16="http://schemas.microsoft.com/office/drawing/2014/main" id="{B82685EF-7744-629A-976E-DCDDD84016E2}"/>
              </a:ext>
            </a:extLst>
          </p:cNvPr>
          <p:cNvSpPr txBox="1">
            <a:spLocks/>
          </p:cNvSpPr>
          <p:nvPr/>
        </p:nvSpPr>
        <p:spPr>
          <a:xfrm>
            <a:off x="612003" y="3146205"/>
            <a:ext cx="7281217" cy="10382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t>Dave Sutton</a:t>
            </a:r>
          </a:p>
          <a:p>
            <a:pPr algn="ctr"/>
            <a:r>
              <a:rPr lang="en-GB" dirty="0"/>
              <a:t>davesutton19@gmail.com</a:t>
            </a:r>
          </a:p>
          <a:p>
            <a:pPr algn="ctr"/>
            <a:endParaRPr lang="en-GB" dirty="0"/>
          </a:p>
        </p:txBody>
      </p:sp>
    </p:spTree>
    <p:extLst>
      <p:ext uri="{BB962C8B-B14F-4D97-AF65-F5344CB8AC3E}">
        <p14:creationId xmlns:p14="http://schemas.microsoft.com/office/powerpoint/2010/main" val="66435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47914-2E7F-4048-93EE-20382443C96C}"/>
              </a:ext>
            </a:extLst>
          </p:cNvPr>
          <p:cNvSpPr>
            <a:spLocks noGrp="1"/>
          </p:cNvSpPr>
          <p:nvPr>
            <p:ph type="ctrTitle"/>
          </p:nvPr>
        </p:nvSpPr>
        <p:spPr>
          <a:xfrm>
            <a:off x="642244" y="330201"/>
            <a:ext cx="7618078" cy="2792757"/>
          </a:xfrm>
        </p:spPr>
        <p:txBody>
          <a:bodyPr>
            <a:normAutofit fontScale="90000"/>
          </a:bodyPr>
          <a:lstStyle/>
          <a:p>
            <a:br>
              <a:rPr lang="en-GB" dirty="0">
                <a:solidFill>
                  <a:schemeClr val="accent1"/>
                </a:solidFill>
              </a:rPr>
            </a:br>
            <a:r>
              <a:rPr lang="en-GB" dirty="0">
                <a:solidFill>
                  <a:schemeClr val="accent1"/>
                </a:solidFill>
              </a:rPr>
              <a:t>BCS ITLF Symposium: Suggested Topic Priority for 2026</a:t>
            </a:r>
          </a:p>
        </p:txBody>
      </p:sp>
      <p:sp>
        <p:nvSpPr>
          <p:cNvPr id="3" name="Subtitle 2">
            <a:extLst>
              <a:ext uri="{FF2B5EF4-FFF2-40B4-BE49-F238E27FC236}">
                <a16:creationId xmlns:a16="http://schemas.microsoft.com/office/drawing/2014/main" id="{75B3806E-BE43-6A51-D6BA-944FBA17B074}"/>
              </a:ext>
            </a:extLst>
          </p:cNvPr>
          <p:cNvSpPr>
            <a:spLocks noGrp="1"/>
          </p:cNvSpPr>
          <p:nvPr>
            <p:ph type="subTitle" idx="1"/>
          </p:nvPr>
        </p:nvSpPr>
        <p:spPr>
          <a:xfrm>
            <a:off x="1177462" y="3429000"/>
            <a:ext cx="6757849" cy="2067145"/>
          </a:xfrm>
        </p:spPr>
        <p:txBody>
          <a:bodyPr>
            <a:noAutofit/>
          </a:bodyPr>
          <a:lstStyle/>
          <a:p>
            <a:endParaRPr lang="en-GB" sz="2800" dirty="0"/>
          </a:p>
          <a:p>
            <a:r>
              <a:rPr lang="en-GB" sz="2800" b="1" dirty="0"/>
              <a:t>Critical thinking in Business</a:t>
            </a:r>
          </a:p>
          <a:p>
            <a:r>
              <a:rPr lang="en-GB" sz="2800" b="1" dirty="0"/>
              <a:t>better decisions, faster</a:t>
            </a:r>
          </a:p>
          <a:p>
            <a:r>
              <a:rPr lang="en-GB" sz="2800" dirty="0"/>
              <a:t>Craig Cockburn</a:t>
            </a:r>
          </a:p>
        </p:txBody>
      </p:sp>
      <p:pic>
        <p:nvPicPr>
          <p:cNvPr id="9" name="Picture 2" descr="The Cyber Security and Resilience Bill - what it means for IT Leaders">
            <a:extLst>
              <a:ext uri="{FF2B5EF4-FFF2-40B4-BE49-F238E27FC236}">
                <a16:creationId xmlns:a16="http://schemas.microsoft.com/office/drawing/2014/main" id="{33DDC312-E652-F49F-F997-FFC14DC068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8209" y="5067300"/>
            <a:ext cx="2497330" cy="124866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black and white logo&#10;&#10;AI-generated content may be incorrect.">
            <a:extLst>
              <a:ext uri="{FF2B5EF4-FFF2-40B4-BE49-F238E27FC236}">
                <a16:creationId xmlns:a16="http://schemas.microsoft.com/office/drawing/2014/main" id="{4898A521-6D03-1318-00BA-6D1B42ED63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8698" y="330201"/>
            <a:ext cx="2668120" cy="1153366"/>
          </a:xfrm>
          <a:prstGeom prst="rect">
            <a:avLst/>
          </a:prstGeom>
        </p:spPr>
      </p:pic>
      <p:sp>
        <p:nvSpPr>
          <p:cNvPr id="11" name="TextBox 10">
            <a:extLst>
              <a:ext uri="{FF2B5EF4-FFF2-40B4-BE49-F238E27FC236}">
                <a16:creationId xmlns:a16="http://schemas.microsoft.com/office/drawing/2014/main" id="{4DF01D73-E5B3-775E-143E-5100FA5B1D6F}"/>
              </a:ext>
            </a:extLst>
          </p:cNvPr>
          <p:cNvSpPr txBox="1"/>
          <p:nvPr/>
        </p:nvSpPr>
        <p:spPr>
          <a:xfrm>
            <a:off x="8387255" y="2479040"/>
            <a:ext cx="3508284" cy="954107"/>
          </a:xfrm>
          <a:prstGeom prst="rect">
            <a:avLst/>
          </a:prstGeom>
          <a:noFill/>
        </p:spPr>
        <p:txBody>
          <a:bodyPr wrap="square" rtlCol="0">
            <a:spAutoFit/>
          </a:bodyPr>
          <a:lstStyle/>
          <a:p>
            <a:pPr algn="ctr"/>
            <a:r>
              <a:rPr lang="en-GB" sz="2800" b="1" dirty="0"/>
              <a:t>Symposium</a:t>
            </a:r>
          </a:p>
          <a:p>
            <a:r>
              <a:rPr lang="en-GB" sz="2800" dirty="0"/>
              <a:t>13</a:t>
            </a:r>
            <a:r>
              <a:rPr lang="en-GB" sz="2800" baseline="30000" dirty="0"/>
              <a:t>th</a:t>
            </a:r>
            <a:r>
              <a:rPr lang="en-GB" sz="2800" dirty="0"/>
              <a:t> November 2025</a:t>
            </a:r>
          </a:p>
        </p:txBody>
      </p:sp>
    </p:spTree>
    <p:extLst>
      <p:ext uri="{BB962C8B-B14F-4D97-AF65-F5344CB8AC3E}">
        <p14:creationId xmlns:p14="http://schemas.microsoft.com/office/powerpoint/2010/main" val="27685134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1314</TotalTime>
  <Words>3452</Words>
  <Application>Microsoft Macintosh PowerPoint</Application>
  <PresentationFormat>Widescreen</PresentationFormat>
  <Paragraphs>494</Paragraphs>
  <Slides>36</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Aptos</vt:lpstr>
      <vt:lpstr>Aptos Display</vt:lpstr>
      <vt:lpstr>Arial</vt:lpstr>
      <vt:lpstr>Play</vt:lpstr>
      <vt:lpstr>Wingdings</vt:lpstr>
      <vt:lpstr>Office Theme</vt:lpstr>
      <vt:lpstr> BCS ITLF Symposium: Suggested Topic Priority for 2026</vt:lpstr>
      <vt:lpstr> BCS ITLF Symposium:</vt:lpstr>
      <vt:lpstr> BCS ITLF Symposium: Suggested Topic Priority for 2026</vt:lpstr>
      <vt:lpstr>AI as a Strategic Enabler of Business Systems  Embedding Intelligence Across Business and IT Processes </vt:lpstr>
      <vt:lpstr> Reimagining Business Models Through Strategic AI From Tactical Tools to Transformational Capability</vt:lpstr>
      <vt:lpstr>Building National Capability for AI Deployment Strategic AI Delivery as a Sovereign Asset </vt:lpstr>
      <vt:lpstr>The Risk of Inaction and the Role of BCS Safeguarding the Future Through Strategic Leadership</vt:lpstr>
      <vt:lpstr>PowerPoint Presentation</vt:lpstr>
      <vt:lpstr> BCS ITLF Symposium: Suggested Topic Priority for 2026</vt:lpstr>
      <vt:lpstr>Decision making in business</vt:lpstr>
      <vt:lpstr>Decision making in business</vt:lpstr>
      <vt:lpstr>Decision making in business</vt:lpstr>
      <vt:lpstr>PowerPoint Presentation</vt:lpstr>
      <vt:lpstr> BCS ITLF Symposium: Suggested Topic Priority for 2026</vt:lpstr>
      <vt:lpstr>Background</vt:lpstr>
      <vt:lpstr>Event</vt:lpstr>
      <vt:lpstr>What could we do instead?</vt:lpstr>
      <vt:lpstr>Next Steps</vt:lpstr>
      <vt:lpstr>PowerPoint Presentation</vt:lpstr>
      <vt:lpstr> BCS ITLF Symposium: Suggested Topic Priority for 2026</vt:lpstr>
      <vt:lpstr>Introduction</vt:lpstr>
      <vt:lpstr>Introduction (cont…)</vt:lpstr>
      <vt:lpstr>Autonomous Systems Weaknesses</vt:lpstr>
      <vt:lpstr>Internet Avalanche Discovery</vt:lpstr>
      <vt:lpstr>Internet Avalanche Summary</vt:lpstr>
      <vt:lpstr>Summary</vt:lpstr>
      <vt:lpstr>Internet Avalanche Event</vt:lpstr>
      <vt:lpstr>PowerPoint Presentation</vt:lpstr>
      <vt:lpstr> BCS ITLF Symposium: Suggested Topic Priority for 2026</vt:lpstr>
      <vt:lpstr>My background</vt:lpstr>
      <vt:lpstr>Why governance frameworks  fail — even with ”best practice”</vt:lpstr>
      <vt:lpstr>AI governance repeats  cybersecurity’s mistakes</vt:lpstr>
      <vt:lpstr>Building bias-resistant governance</vt:lpstr>
      <vt:lpstr>PowerPoint Presentation</vt:lpstr>
      <vt:lpstr> BCS ITLF Symposium:</vt:lpstr>
      <vt:lpstr> BCS ITLF Symposium: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gill ringland</dc:creator>
  <cp:lastModifiedBy>Luke Kuczynski</cp:lastModifiedBy>
  <cp:revision>47</cp:revision>
  <cp:lastPrinted>2025-09-09T08:37:11Z</cp:lastPrinted>
  <dcterms:created xsi:type="dcterms:W3CDTF">2025-08-04T12:58:10Z</dcterms:created>
  <dcterms:modified xsi:type="dcterms:W3CDTF">2025-11-25T14:23:26Z</dcterms:modified>
</cp:coreProperties>
</file>