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29"/>
  </p:notesMasterIdLst>
  <p:sldIdLst>
    <p:sldId id="256" r:id="rId4"/>
    <p:sldId id="258" r:id="rId5"/>
    <p:sldId id="257" r:id="rId6"/>
    <p:sldId id="283" r:id="rId7"/>
    <p:sldId id="259" r:id="rId8"/>
    <p:sldId id="260" r:id="rId9"/>
    <p:sldId id="262" r:id="rId10"/>
    <p:sldId id="263" r:id="rId11"/>
    <p:sldId id="264" r:id="rId12"/>
    <p:sldId id="265" r:id="rId13"/>
    <p:sldId id="266" r:id="rId14"/>
    <p:sldId id="282" r:id="rId15"/>
    <p:sldId id="268" r:id="rId16"/>
    <p:sldId id="269" r:id="rId17"/>
    <p:sldId id="287" r:id="rId18"/>
    <p:sldId id="284" r:id="rId19"/>
    <p:sldId id="285" r:id="rId20"/>
    <p:sldId id="286" r:id="rId21"/>
    <p:sldId id="274" r:id="rId22"/>
    <p:sldId id="275" r:id="rId23"/>
    <p:sldId id="277" r:id="rId24"/>
    <p:sldId id="288" r:id="rId25"/>
    <p:sldId id="291" r:id="rId26"/>
    <p:sldId id="280" r:id="rId27"/>
    <p:sldId id="281"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6EDFA7-F844-4564-8850-B3209853E6ED}" v="9" dt="2024-11-29T07:44:21.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783" y="3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Warden" userId="b2596ace-0bb0-402e-9c25-ea0c9dc5ebde" providerId="ADAL" clId="{CBD3EB2C-A184-4D2B-9191-81239C92DE90}"/>
    <pc:docChg chg="sldOrd">
      <pc:chgData name="Lisa Warden" userId="b2596ace-0bb0-402e-9c25-ea0c9dc5ebde" providerId="ADAL" clId="{CBD3EB2C-A184-4D2B-9191-81239C92DE90}" dt="2024-09-20T09:57:15.937" v="0" actId="20578"/>
      <pc:docMkLst>
        <pc:docMk/>
      </pc:docMkLst>
      <pc:sldChg chg="ord">
        <pc:chgData name="Lisa Warden" userId="b2596ace-0bb0-402e-9c25-ea0c9dc5ebde" providerId="ADAL" clId="{CBD3EB2C-A184-4D2B-9191-81239C92DE90}" dt="2024-09-20T09:57:15.937" v="0" actId="20578"/>
        <pc:sldMkLst>
          <pc:docMk/>
          <pc:sldMk cId="0" sldId="257"/>
        </pc:sldMkLst>
      </pc:sldChg>
    </pc:docChg>
  </pc:docChgLst>
  <pc:docChgLst>
    <pc:chgData name="Lottie Walker" userId="18ba8f5c-ce47-4b99-add7-d3bde72a4866" providerId="ADAL" clId="{B758E97B-CDBC-4948-B39B-556F0F604641}"/>
    <pc:docChg chg="modSld sldOrd">
      <pc:chgData name="Lottie Walker" userId="18ba8f5c-ce47-4b99-add7-d3bde72a4866" providerId="ADAL" clId="{B758E97B-CDBC-4948-B39B-556F0F604641}" dt="2024-10-02T12:56:01.426" v="2"/>
      <pc:docMkLst>
        <pc:docMk/>
      </pc:docMkLst>
      <pc:sldChg chg="ord modAnim">
        <pc:chgData name="Lottie Walker" userId="18ba8f5c-ce47-4b99-add7-d3bde72a4866" providerId="ADAL" clId="{B758E97B-CDBC-4948-B39B-556F0F604641}" dt="2024-10-02T12:56:01.426" v="2"/>
        <pc:sldMkLst>
          <pc:docMk/>
          <pc:sldMk cId="1899564950" sldId="291"/>
        </pc:sldMkLst>
      </pc:sldChg>
    </pc:docChg>
  </pc:docChgLst>
  <pc:docChgLst>
    <pc:chgData name="Lisa Warden" userId="b2596ace-0bb0-402e-9c25-ea0c9dc5ebde" providerId="ADAL" clId="{DB6EDFA7-F844-4564-8850-B3209853E6ED}"/>
    <pc:docChg chg="modSld">
      <pc:chgData name="Lisa Warden" userId="b2596ace-0bb0-402e-9c25-ea0c9dc5ebde" providerId="ADAL" clId="{DB6EDFA7-F844-4564-8850-B3209853E6ED}" dt="2024-11-29T07:44:30.864" v="10" actId="1076"/>
      <pc:docMkLst>
        <pc:docMk/>
      </pc:docMkLst>
      <pc:sldChg chg="modSp mod">
        <pc:chgData name="Lisa Warden" userId="b2596ace-0bb0-402e-9c25-ea0c9dc5ebde" providerId="ADAL" clId="{DB6EDFA7-F844-4564-8850-B3209853E6ED}" dt="2024-11-29T07:44:30.864" v="10" actId="1076"/>
        <pc:sldMkLst>
          <pc:docMk/>
          <pc:sldMk cId="0" sldId="266"/>
        </pc:sldMkLst>
        <pc:spChg chg="mod">
          <ac:chgData name="Lisa Warden" userId="b2596ace-0bb0-402e-9c25-ea0c9dc5ebde" providerId="ADAL" clId="{DB6EDFA7-F844-4564-8850-B3209853E6ED}" dt="2024-11-29T07:44:30.864" v="10" actId="1076"/>
          <ac:spMkLst>
            <pc:docMk/>
            <pc:sldMk cId="0" sldId="266"/>
            <ac:spMk id="242" creationId="{6E8CEE0A-3982-2079-A908-8C44499C40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CABAE-ACD5-48BD-B269-CAF75F226854}" type="datetimeFigureOut">
              <a:rPr lang="en-GB" smtClean="0"/>
              <a:t>29/11/2024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B34778-F881-4254-8FAD-9B86B9ECC191}" type="slidenum">
              <a:rPr lang="en-GB" smtClean="0"/>
              <a:t>‹#›</a:t>
            </a:fld>
            <a:endParaRPr lang="en-GB"/>
          </a:p>
        </p:txBody>
      </p:sp>
    </p:spTree>
    <p:extLst>
      <p:ext uri="{BB962C8B-B14F-4D97-AF65-F5344CB8AC3E}">
        <p14:creationId xmlns:p14="http://schemas.microsoft.com/office/powerpoint/2010/main" val="423284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Index: script in </a:t>
            </a:r>
            <a:r>
              <a:rPr lang="en-GB" b="1"/>
              <a:t>bold. </a:t>
            </a:r>
            <a:r>
              <a:rPr lang="en-GB" b="0"/>
              <a:t>Actions in </a:t>
            </a:r>
            <a:r>
              <a:rPr lang="en-GB" b="0" i="1"/>
              <a:t>italic</a:t>
            </a:r>
            <a:r>
              <a:rPr lang="en-GB" b="0"/>
              <a:t>. Click for slide animations marked with an asterisk *.</a:t>
            </a:r>
          </a:p>
          <a:p>
            <a:endParaRPr lang="en-GB" b="0"/>
          </a:p>
          <a:p>
            <a:r>
              <a:rPr lang="en-GB" b="1"/>
              <a:t>Hi, I’m [name], and I work at [company] as a [role]. I also volunteer with BCS, The Chartered Institute for IT, where we’re all about supporting people like you as you start your journey into the tech world.</a:t>
            </a:r>
          </a:p>
          <a:p>
            <a:endParaRPr lang="en-GB" b="1"/>
          </a:p>
          <a:p>
            <a:r>
              <a:rPr lang="en-GB" b="1"/>
              <a:t>Today, we’ll dive into how to kick off your tech career. You’ve already got the knowledge and skills from your degree – now it’s time to turn that into a career that’s not only fun and rewarding but also makes a real difference.</a:t>
            </a:r>
          </a:p>
          <a:p>
            <a:endParaRPr lang="en-GB" b="1"/>
          </a:p>
          <a:p>
            <a:r>
              <a:rPr lang="en-GB" b="1"/>
              <a:t>Whether you’re into development, data, cyber security, or another area of tech, there are so many exciting paths ahead. We’ll look at how you can build on what you’ve learned, plus share tips on navigating the job market, networking, and standing out to employers. </a:t>
            </a:r>
            <a:r>
              <a:rPr lang="en-GB"/>
              <a:t>*</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a:t>
            </a:fld>
            <a:endParaRPr lang="en-GB"/>
          </a:p>
        </p:txBody>
      </p:sp>
    </p:spTree>
    <p:extLst>
      <p:ext uri="{BB962C8B-B14F-4D97-AF65-F5344CB8AC3E}">
        <p14:creationId xmlns:p14="http://schemas.microsoft.com/office/powerpoint/2010/main" val="3760852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you work through your tech studies, it’s easy to focus on the technical skills like coding and data analysis. But soft skills* — like communication, creativity, and teamwork—are just as important and can make a real difference in your career.</a:t>
            </a:r>
          </a:p>
          <a:p>
            <a:endParaRPr lang="en-GB" b="1"/>
          </a:p>
          <a:p>
            <a:r>
              <a:rPr lang="en-GB" b="1"/>
              <a:t>Good communication skills will help you explain complex ideas to non-technical teams or clients and it’s crucial when working with developers, designers and project managers. Creativity can help you come up with fresh solutions to tough problems or design user-friendly apps. And teamwork is key when collaborating on big projects, making sure everyone’s on the same page and moving toward the same goal.</a:t>
            </a:r>
          </a:p>
          <a:p>
            <a:endParaRPr lang="en-GB" b="1"/>
          </a:p>
          <a:p>
            <a:r>
              <a:rPr lang="en-GB" b="1"/>
              <a:t>Even if you don’t feel like a tech expert yet, remember that technical skills can be developed over time. Your existing soft skills provide a solid foundation and are highly valuable as you build your career in the digital world.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10</a:t>
            </a:fld>
            <a:endParaRPr lang="en-GB"/>
          </a:p>
        </p:txBody>
      </p:sp>
    </p:spTree>
    <p:extLst>
      <p:ext uri="{BB962C8B-B14F-4D97-AF65-F5344CB8AC3E}">
        <p14:creationId xmlns:p14="http://schemas.microsoft.com/office/powerpoint/2010/main" val="3059682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 digital industry offers a wide variety of roles that go beyond the traditional image of a coder behind a screen. Whether you’re interested in data, design, security, or strategy, there’s likely a career path in tech that aligns with your strengths and passions. *</a:t>
            </a:r>
          </a:p>
          <a:p>
            <a:endParaRPr lang="en-GB" b="1"/>
          </a:p>
          <a:p>
            <a:r>
              <a:rPr lang="en-GB" b="1"/>
              <a:t>For example, you might find yourself in the fast-growing world of cybersecurity, protecting critical systems from attacks and keeping data safe. Or maybe you’ll be drawn to the creative side of things, like UX/UI design, where you’ll be crafting digital experiences that are both intuitive and engaging.</a:t>
            </a:r>
          </a:p>
          <a:p>
            <a:endParaRPr lang="en-GB" b="1"/>
          </a:p>
          <a:p>
            <a:r>
              <a:rPr lang="en-GB" b="1"/>
              <a:t>If you have a knack for problem-solving, roles in data analysis or machine learning could be a perfect fit, where you can use algorithms and data to make informed decisions that drive businesses forward. Or you might work in cloud computing, helping companies scale and optimise their infrastructure, powering everything from small startups to massive enterprises.</a:t>
            </a:r>
          </a:p>
          <a:p>
            <a:endParaRPr lang="en-GB" b="1"/>
          </a:p>
          <a:p>
            <a:r>
              <a:rPr lang="en-GB" b="1"/>
              <a:t>And don’t forget about roles like product management, where you’ll be responsible for guiding the development of tech solutions, balancing the needs of users, engineers and stakeholders. </a:t>
            </a:r>
          </a:p>
          <a:p>
            <a:endParaRPr lang="en-GB" b="1"/>
          </a:p>
          <a:p>
            <a:r>
              <a:rPr lang="en-GB" b="1"/>
              <a:t>The point is, no matter your interests or skills, there’s a place for you in the tech industry.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11</a:t>
            </a:fld>
            <a:endParaRPr lang="en-GB"/>
          </a:p>
        </p:txBody>
      </p:sp>
    </p:spTree>
    <p:extLst>
      <p:ext uri="{BB962C8B-B14F-4D97-AF65-F5344CB8AC3E}">
        <p14:creationId xmlns:p14="http://schemas.microsoft.com/office/powerpoint/2010/main" val="193259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With so many tech roles out there, you might be thinking about how to match your skills and interests with the right position. BCS offers a handy quiz that can help you pinpoint roles that align with what you want to do.</a:t>
            </a:r>
          </a:p>
          <a:p>
            <a:endParaRPr lang="en-GB" b="1"/>
          </a:p>
          <a:p>
            <a:r>
              <a:rPr lang="en-GB" b="1"/>
              <a:t>The quiz looks at your interests and skills to suggest real tech jobs that could be a great fit for you. It also provides insights into the top three skills you'll need, potential salaries, and some resources to kickstart your journey. For a quick preview, *</a:t>
            </a:r>
            <a:r>
              <a:rPr lang="en-GB" b="0"/>
              <a:t> </a:t>
            </a:r>
            <a:r>
              <a:rPr lang="en-GB" b="0" i="1"/>
              <a:t>[click to play promo video]</a:t>
            </a:r>
            <a:r>
              <a:rPr lang="en-GB" b="0"/>
              <a:t>.</a:t>
            </a:r>
          </a:p>
          <a:p>
            <a:endParaRPr lang="en-GB" b="1"/>
          </a:p>
          <a:p>
            <a:r>
              <a:rPr lang="en-GB" b="1"/>
              <a:t>It’s worth a try — you might discover a role you hadn’t considered yet!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12</a:t>
            </a:fld>
            <a:endParaRPr lang="en-GB"/>
          </a:p>
        </p:txBody>
      </p:sp>
    </p:spTree>
    <p:extLst>
      <p:ext uri="{BB962C8B-B14F-4D97-AF65-F5344CB8AC3E}">
        <p14:creationId xmlns:p14="http://schemas.microsoft.com/office/powerpoint/2010/main" val="723026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It’s one thing for me to tell you what a career in tech could look like — but it’s way more valuable to hear from people actually working in the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The tech world is huge and no two paths are the same. Whether it’s coding, data science or cybersecurity, these professionals have found their own way — and they all started out just like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Hearing their stories will give you a better idea of the options out there and might help you figure out where you want to go next. So, let’s hear from a few people who are already making waves in the tech world. </a:t>
            </a:r>
            <a:r>
              <a:rPr lang="en-GB" i="1"/>
              <a:t>[Click to play videos] </a:t>
            </a:r>
            <a:r>
              <a:rPr lang="en-GB" b="1" i="1"/>
              <a:t>*</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13</a:t>
            </a:fld>
            <a:endParaRPr lang="en-GB"/>
          </a:p>
        </p:txBody>
      </p:sp>
    </p:spTree>
    <p:extLst>
      <p:ext uri="{BB962C8B-B14F-4D97-AF65-F5344CB8AC3E}">
        <p14:creationId xmlns:p14="http://schemas.microsoft.com/office/powerpoint/2010/main" val="175230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a:p>
            <a:r>
              <a:rPr lang="en-GB" b="1"/>
              <a:t>As we’re hearing from a few people’s journey into tech, I thought I’d give you a quick summary of mine as well… As I said before I’m a [job title] and I work for [company name]. </a:t>
            </a:r>
            <a:r>
              <a:rPr lang="en-GB" b="0" i="1"/>
              <a:t>[Provide a little overview of your job role and how you got into it]</a:t>
            </a:r>
          </a:p>
        </p:txBody>
      </p:sp>
      <p:sp>
        <p:nvSpPr>
          <p:cNvPr id="4" name="Slide Number Placeholder 3"/>
          <p:cNvSpPr>
            <a:spLocks noGrp="1"/>
          </p:cNvSpPr>
          <p:nvPr>
            <p:ph type="sldNum" sz="quarter" idx="5"/>
          </p:nvPr>
        </p:nvSpPr>
        <p:spPr/>
        <p:txBody>
          <a:bodyPr/>
          <a:lstStyle/>
          <a:p>
            <a:fld id="{36B34778-F881-4254-8FAD-9B86B9ECC191}" type="slidenum">
              <a:rPr lang="en-GB" smtClean="0"/>
              <a:t>14</a:t>
            </a:fld>
            <a:endParaRPr lang="en-GB"/>
          </a:p>
        </p:txBody>
      </p:sp>
    </p:spTree>
    <p:extLst>
      <p:ext uri="{BB962C8B-B14F-4D97-AF65-F5344CB8AC3E}">
        <p14:creationId xmlns:p14="http://schemas.microsoft.com/office/powerpoint/2010/main" val="24734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What’s really cool, is tech jobs aren’t just in big tech companies; they’re everywhere! From keeping our healthcare systems running smoothly to bringing your favourite Netflix shows to life, technology plays a huge role in all sorts of unexpected places. Here are a just few industries you may not have thought of…</a:t>
            </a:r>
          </a:p>
          <a:p>
            <a:endParaRPr lang="en-GB" b="1"/>
          </a:p>
          <a:p>
            <a:r>
              <a:rPr lang="en-GB" b="1"/>
              <a:t>Tech pros in healthcare work on everything from creating cutting-edge medical devices to developing software that helps doctors diagnose and treat patients more effectively. *</a:t>
            </a:r>
          </a:p>
        </p:txBody>
      </p:sp>
      <p:sp>
        <p:nvSpPr>
          <p:cNvPr id="4" name="Slide Number Placeholder 3"/>
          <p:cNvSpPr>
            <a:spLocks noGrp="1"/>
          </p:cNvSpPr>
          <p:nvPr>
            <p:ph type="sldNum" sz="quarter" idx="5"/>
          </p:nvPr>
        </p:nvSpPr>
        <p:spPr/>
        <p:txBody>
          <a:bodyPr/>
          <a:lstStyle/>
          <a:p>
            <a:fld id="{36B34778-F881-4254-8FAD-9B86B9ECC191}" type="slidenum">
              <a:rPr lang="en-GB" smtClean="0"/>
              <a:t>15</a:t>
            </a:fld>
            <a:endParaRPr lang="en-GB"/>
          </a:p>
        </p:txBody>
      </p:sp>
    </p:spTree>
    <p:extLst>
      <p:ext uri="{BB962C8B-B14F-4D97-AF65-F5344CB8AC3E}">
        <p14:creationId xmlns:p14="http://schemas.microsoft.com/office/powerpoint/2010/main" val="221165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 the entertainment world, you can design video games, develop special effects for movies and even create the algorithms that recommend your next binge-watch. *</a:t>
            </a:r>
          </a:p>
        </p:txBody>
      </p:sp>
      <p:sp>
        <p:nvSpPr>
          <p:cNvPr id="4" name="Slide Number Placeholder 3"/>
          <p:cNvSpPr>
            <a:spLocks noGrp="1"/>
          </p:cNvSpPr>
          <p:nvPr>
            <p:ph type="sldNum" sz="quarter" idx="5"/>
          </p:nvPr>
        </p:nvSpPr>
        <p:spPr/>
        <p:txBody>
          <a:bodyPr/>
          <a:lstStyle/>
          <a:p>
            <a:fld id="{36B34778-F881-4254-8FAD-9B86B9ECC191}" type="slidenum">
              <a:rPr lang="en-GB" smtClean="0"/>
              <a:t>16</a:t>
            </a:fld>
            <a:endParaRPr lang="en-GB"/>
          </a:p>
        </p:txBody>
      </p:sp>
    </p:spTree>
    <p:extLst>
      <p:ext uri="{BB962C8B-B14F-4D97-AF65-F5344CB8AC3E}">
        <p14:creationId xmlns:p14="http://schemas.microsoft.com/office/powerpoint/2010/main" val="1768287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 defence, you can work on cybersecurity to protect critical information, develop advanced surveillance systems and create simulations for training purposes. *</a:t>
            </a:r>
          </a:p>
        </p:txBody>
      </p:sp>
      <p:sp>
        <p:nvSpPr>
          <p:cNvPr id="4" name="Slide Number Placeholder 3"/>
          <p:cNvSpPr>
            <a:spLocks noGrp="1"/>
          </p:cNvSpPr>
          <p:nvPr>
            <p:ph type="sldNum" sz="quarter" idx="5"/>
          </p:nvPr>
        </p:nvSpPr>
        <p:spPr/>
        <p:txBody>
          <a:bodyPr/>
          <a:lstStyle/>
          <a:p>
            <a:fld id="{36B34778-F881-4254-8FAD-9B86B9ECC191}" type="slidenum">
              <a:rPr lang="en-GB" smtClean="0"/>
              <a:t>17</a:t>
            </a:fld>
            <a:endParaRPr lang="en-GB"/>
          </a:p>
        </p:txBody>
      </p:sp>
    </p:spTree>
    <p:extLst>
      <p:ext uri="{BB962C8B-B14F-4D97-AF65-F5344CB8AC3E}">
        <p14:creationId xmlns:p14="http://schemas.microsoft.com/office/powerpoint/2010/main" val="2997736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Government tech roles can involve developing systems for public services, managing data for policy-making, and improving digital access for everybody. And there’s so many more…. no matter what industry you're interested in, there’s likely a tech role that can make a real difference. *</a:t>
            </a:r>
          </a:p>
        </p:txBody>
      </p:sp>
      <p:sp>
        <p:nvSpPr>
          <p:cNvPr id="4" name="Slide Number Placeholder 3"/>
          <p:cNvSpPr>
            <a:spLocks noGrp="1"/>
          </p:cNvSpPr>
          <p:nvPr>
            <p:ph type="sldNum" sz="quarter" idx="5"/>
          </p:nvPr>
        </p:nvSpPr>
        <p:spPr/>
        <p:txBody>
          <a:bodyPr/>
          <a:lstStyle/>
          <a:p>
            <a:fld id="{36B34778-F881-4254-8FAD-9B86B9ECC191}" type="slidenum">
              <a:rPr lang="en-GB" smtClean="0"/>
              <a:t>18</a:t>
            </a:fld>
            <a:endParaRPr lang="en-GB"/>
          </a:p>
        </p:txBody>
      </p:sp>
    </p:spTree>
    <p:extLst>
      <p:ext uri="{BB962C8B-B14F-4D97-AF65-F5344CB8AC3E}">
        <p14:creationId xmlns:p14="http://schemas.microsoft.com/office/powerpoint/2010/main" val="3785008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Getting advice from those who’ve been there and done that is one of the best ways to navigate your own career path. We spoke to some tech pros to get their top tips, and here’s what they had to say:</a:t>
            </a:r>
          </a:p>
          <a:p>
            <a:endParaRPr lang="en-GB" b="1"/>
          </a:p>
          <a:p>
            <a:r>
              <a:rPr lang="en-GB" b="1"/>
              <a:t>Marsha is all about building a diverse skill set. She said that the more skills and experiences you pick up, the more competitive you’ll be. If you learn things like SQL, Python, and project management, you could go from entry-level to mid-level in just five years! Plus, those skills could lead you into exciting fields like Data Science and Data Engineering.</a:t>
            </a:r>
          </a:p>
          <a:p>
            <a:endParaRPr lang="en-GB" b="1"/>
          </a:p>
          <a:p>
            <a:r>
              <a:rPr lang="en-GB" b="1"/>
              <a:t>Then there's Hena, who really emphasizes the importance of resilience. She reminds us that setbacks, like failing exams or facing learning challenges, don’t define you. With hard work and belief in yourself, you can go far — she went from struggling in school to becoming a Director at one of the biggest banks in the world!</a:t>
            </a:r>
          </a:p>
          <a:p>
            <a:endParaRPr lang="en-GB" b="1"/>
          </a:p>
          <a:p>
            <a:r>
              <a:rPr lang="en-GB" b="1"/>
              <a:t>Hearing advice like this from people who’ve faced the same challenges can be a real motivator. It’s a reminder that success in tech is just as much about resilience and growth as it is about technical know-how.*</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19</a:t>
            </a:fld>
            <a:endParaRPr lang="en-GB"/>
          </a:p>
        </p:txBody>
      </p:sp>
    </p:spTree>
    <p:extLst>
      <p:ext uri="{BB962C8B-B14F-4D97-AF65-F5344CB8AC3E}">
        <p14:creationId xmlns:p14="http://schemas.microsoft.com/office/powerpoint/2010/main" val="378431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First things first, you might be wondering who BCS even is… * Well, BCS is the leading professional body for IT in the UK. They’ve been around since 1957 and were granted a Royal Charter in 1984, so they’ve got a long history of supporting and shaping the IT industry.</a:t>
            </a:r>
          </a:p>
          <a:p>
            <a:endParaRPr lang="en-GB" b="1"/>
          </a:p>
          <a:p>
            <a:r>
              <a:rPr lang="en-GB" b="1"/>
              <a:t>They’re all about making IT good for society — supporting IT professionals like you and showing that tech isn’t just exciting — it’s impactful.</a:t>
            </a:r>
          </a:p>
          <a:p>
            <a:endParaRPr lang="en-GB" b="1"/>
          </a:p>
          <a:p>
            <a:r>
              <a:rPr lang="en-GB" b="1"/>
              <a:t>They’re committed to raising the standards of professionalism in the industry and advancing the education and practice of computing. Plus, BCS also works as an accreditation body for university courses, so if your course is accredited by BCS, your degree meets the highest standards in the industry.*</a:t>
            </a:r>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a:t>
            </a:fld>
            <a:endParaRPr lang="en-GB"/>
          </a:p>
        </p:txBody>
      </p:sp>
    </p:spTree>
    <p:extLst>
      <p:ext uri="{BB962C8B-B14F-4D97-AF65-F5344CB8AC3E}">
        <p14:creationId xmlns:p14="http://schemas.microsoft.com/office/powerpoint/2010/main" val="2074589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you dive into the world of tech, you might come across some outdated stereotypes that could shape your view of the industry. So, let’s set the record straight:</a:t>
            </a:r>
          </a:p>
          <a:p>
            <a:endParaRPr lang="en-GB" b="1"/>
          </a:p>
          <a:p>
            <a:r>
              <a:rPr lang="en-GB" b="1"/>
              <a:t>Think tech is all about coding? * It’s true that coding is a key skill in some roles, but as I said before soft skills like communication, teamwork and problem-solving are just as essential. Tech careers often require you to collaborate and see the bigger picture.</a:t>
            </a:r>
          </a:p>
          <a:p>
            <a:endParaRPr lang="en-GB" b="1"/>
          </a:p>
          <a:p>
            <a:r>
              <a:rPr lang="en-GB" b="1"/>
              <a:t>Worried about being glued to a computer all day? * Many tech jobs are far from just screen time. They involve collaborating with others, designing, testing and attending meetings. The work is dynamic and varied.</a:t>
            </a:r>
          </a:p>
          <a:p>
            <a:endParaRPr lang="en-GB" b="1"/>
          </a:p>
          <a:p>
            <a:r>
              <a:rPr lang="en-GB" b="1"/>
              <a:t>Heard you need to be a maths genius to succeed in tech? * While a solid grasp of maths can be helpful, many tech roles value creativity, problem-solving and logical thinking over advanced math skills.</a:t>
            </a:r>
          </a:p>
          <a:p>
            <a:endParaRPr lang="en-GB" b="1"/>
          </a:p>
          <a:p>
            <a:r>
              <a:rPr lang="en-GB" b="1"/>
              <a:t>Think you need a degree to get into tech? * Not necessarily. Skills, experience, apprenticeships and training programs can also pave the way to your dream job.</a:t>
            </a:r>
          </a:p>
          <a:p>
            <a:endParaRPr lang="en-GB" b="1"/>
          </a:p>
          <a:p>
            <a:r>
              <a:rPr lang="en-GB" b="1"/>
              <a:t>With over 80% of jobs now needing digital skills, it’s super important for the next generation to be ready for the opportunities in tech. This field really is for everyone! By building the right skills, you’ll be set to navigate the future job market and all the possibilities it has.*</a:t>
            </a:r>
          </a:p>
        </p:txBody>
      </p:sp>
      <p:sp>
        <p:nvSpPr>
          <p:cNvPr id="4" name="Slide Number Placeholder 3"/>
          <p:cNvSpPr>
            <a:spLocks noGrp="1"/>
          </p:cNvSpPr>
          <p:nvPr>
            <p:ph type="sldNum" sz="quarter" idx="5"/>
          </p:nvPr>
        </p:nvSpPr>
        <p:spPr/>
        <p:txBody>
          <a:bodyPr/>
          <a:lstStyle/>
          <a:p>
            <a:fld id="{36B34778-F881-4254-8FAD-9B86B9ECC191}" type="slidenum">
              <a:rPr lang="en-GB" smtClean="0"/>
              <a:t>20</a:t>
            </a:fld>
            <a:endParaRPr lang="en-GB"/>
          </a:p>
        </p:txBody>
      </p:sp>
    </p:spTree>
    <p:extLst>
      <p:ext uri="{BB962C8B-B14F-4D97-AF65-F5344CB8AC3E}">
        <p14:creationId xmlns:p14="http://schemas.microsoft.com/office/powerpoint/2010/main" val="4052061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Let’s be honest — not everything worth achieving comes easy, and I’m sure you’re all experiencing that as you tackle your studies. * Embracing a growth mindset means looking at challenges as chances to learn and grow. When you face obstacles, try to see them as opportunities rather than setbacks.</a:t>
            </a:r>
          </a:p>
          <a:p>
            <a:endParaRPr lang="en-GB" b="1"/>
          </a:p>
          <a:p>
            <a:r>
              <a:rPr lang="en-GB" b="1"/>
              <a:t>Think about the stories we’ve heard today. Those journeys show us that success often comes from persistence and learning along the way. They’ve faced their own challenges, and hopefully, their experiences can inspire you to keep pushing through your own. So, let their stories motivate you to stay determined and remember that every challenge is just another step toward your goals.*</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21</a:t>
            </a:fld>
            <a:endParaRPr lang="en-GB"/>
          </a:p>
        </p:txBody>
      </p:sp>
    </p:spTree>
    <p:extLst>
      <p:ext uri="{BB962C8B-B14F-4D97-AF65-F5344CB8AC3E}">
        <p14:creationId xmlns:p14="http://schemas.microsoft.com/office/powerpoint/2010/main" val="2136815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Once you've started your career in tech, you also may wonder how to keep developing and growing! There are so many exciting paths to explore. One great option is to dive into specialised training programs that can really sharpen your skills. These programs give you focused knowledge that can help you stand out.</a:t>
            </a:r>
          </a:p>
          <a:p>
            <a:endParaRPr lang="en-GB" b="1"/>
          </a:p>
          <a:p>
            <a:r>
              <a:rPr lang="en-GB" b="1"/>
              <a:t>Another fantastic way to keep advancing is through on-the-job CPD. Many employers offer training sessions and workshops that let you learn while you work, which is super valuable for building your expertise.</a:t>
            </a:r>
          </a:p>
          <a:p>
            <a:endParaRPr lang="en-GB" b="1"/>
          </a:p>
          <a:p>
            <a:r>
              <a:rPr lang="en-GB" b="1"/>
              <a:t>You should also consider earning professional certifications. These credentials from recognised organisations, like BCS, demonstrate that you know your stuff and can really enhance your resume.</a:t>
            </a:r>
          </a:p>
          <a:p>
            <a:endParaRPr lang="en-GB" b="1"/>
          </a:p>
          <a:p>
            <a:r>
              <a:rPr lang="en-GB" b="1"/>
              <a:t>And if you’re aiming for something even more prestigious, working toward chartered status can be a game changer. It not only validates your skills but also opens up new opportunities for career growth.</a:t>
            </a:r>
          </a:p>
          <a:p>
            <a:endParaRPr lang="en-GB" b="1"/>
          </a:p>
          <a:p>
            <a:r>
              <a:rPr lang="en-GB" b="1"/>
              <a:t>With all these options available, you can continuously shape your career journey to fit your goals and interests, setting yourself up for success in the tech world! *</a:t>
            </a:r>
          </a:p>
        </p:txBody>
      </p:sp>
      <p:sp>
        <p:nvSpPr>
          <p:cNvPr id="4" name="Slide Number Placeholder 3"/>
          <p:cNvSpPr>
            <a:spLocks noGrp="1"/>
          </p:cNvSpPr>
          <p:nvPr>
            <p:ph type="sldNum" sz="quarter" idx="5"/>
          </p:nvPr>
        </p:nvSpPr>
        <p:spPr/>
        <p:txBody>
          <a:bodyPr/>
          <a:lstStyle/>
          <a:p>
            <a:fld id="{36B34778-F881-4254-8FAD-9B86B9ECC191}" type="slidenum">
              <a:rPr lang="en-GB" smtClean="0"/>
              <a:t>22</a:t>
            </a:fld>
            <a:endParaRPr lang="en-GB"/>
          </a:p>
        </p:txBody>
      </p:sp>
    </p:spTree>
    <p:extLst>
      <p:ext uri="{BB962C8B-B14F-4D97-AF65-F5344CB8AC3E}">
        <p14:creationId xmlns:p14="http://schemas.microsoft.com/office/powerpoint/2010/main" val="3025796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GB" i="1"/>
              <a:t>[Check if the university has student chapters. If it does, students can sign up for membership through them]</a:t>
            </a:r>
          </a:p>
          <a:p>
            <a:pPr>
              <a:buFont typeface="+mj-lt"/>
              <a:buNone/>
            </a:pPr>
            <a:r>
              <a:rPr lang="en-GB" i="1"/>
              <a:t>[Check if the university is an academic member of BCS, as could provide free student membership]</a:t>
            </a:r>
          </a:p>
          <a:p>
            <a:pPr>
              <a:buFont typeface="+mj-lt"/>
              <a:buNone/>
            </a:pPr>
            <a:r>
              <a:rPr lang="en-GB" i="1"/>
              <a:t>[If neither applies, encourage students join as a BCS student member directly]</a:t>
            </a:r>
          </a:p>
          <a:p>
            <a:endParaRPr lang="en-GB" b="1"/>
          </a:p>
          <a:p>
            <a:r>
              <a:rPr lang="en-GB" b="1"/>
              <a:t> As we wrap up, I want to just quickly highlight a few benefits of BCS membership for students. </a:t>
            </a:r>
            <a:r>
              <a:rPr lang="en-GB" b="0" i="1"/>
              <a:t>[mention whether their </a:t>
            </a:r>
            <a:r>
              <a:rPr lang="en-GB" b="0" i="1" err="1"/>
              <a:t>uni</a:t>
            </a:r>
            <a:r>
              <a:rPr lang="en-GB" b="0" i="1"/>
              <a:t> has student chapters/academic membership and what that means for BCS student membership]</a:t>
            </a:r>
          </a:p>
          <a:p>
            <a:endParaRPr lang="en-GB" b="1" i="1"/>
          </a:p>
          <a:p>
            <a:r>
              <a:rPr lang="en-GB" b="1"/>
              <a:t>* BCS offers great resources to help you with your studies. With membership, you get access to newsletters, podcasts and webinars that cover the latest in tech. Plus, you can get 25% off BCS books, which can be a huge help for your learning. There’s also a mentorship programme where you can connect with professionals who can offer practical advice and insights.</a:t>
            </a:r>
          </a:p>
          <a:p>
            <a:endParaRPr lang="en-GB" b="1"/>
          </a:p>
          <a:p>
            <a:r>
              <a:rPr lang="en-GB" b="1"/>
              <a:t>Starting to build your professional network now can make a big difference later. * BCS connects you with tech professionals through local branches and over 100 specialised groups. You’ll also have access to events throughout the year. This is a great way to meet people in the industry and start making connections that could benefit your professional journey.</a:t>
            </a:r>
          </a:p>
          <a:p>
            <a:endParaRPr lang="en-GB" b="1"/>
          </a:p>
          <a:p>
            <a:r>
              <a:rPr lang="en-GB" b="1"/>
              <a:t>When it’s time to look for a job, * BCS has tools to help you stand out. You can use their CV writer to make sure you have a killer resume, check it with the CV360 tool and practice for interviews with their simulator. Plus, being a BCS member shows employers you’re serious about your career and professional development.</a:t>
            </a:r>
          </a:p>
          <a:p>
            <a:endParaRPr lang="en-GB" b="1"/>
          </a:p>
          <a:p>
            <a:r>
              <a:rPr lang="en-GB" b="1"/>
              <a:t>BCS membership has some really valuable resources, networking opportunities and tools to help you prepare for your career, so make sure you get involved. *</a:t>
            </a:r>
          </a:p>
        </p:txBody>
      </p:sp>
      <p:sp>
        <p:nvSpPr>
          <p:cNvPr id="4" name="Slide Number Placeholder 3"/>
          <p:cNvSpPr>
            <a:spLocks noGrp="1"/>
          </p:cNvSpPr>
          <p:nvPr>
            <p:ph type="sldNum" sz="quarter" idx="5"/>
          </p:nvPr>
        </p:nvSpPr>
        <p:spPr/>
        <p:txBody>
          <a:bodyPr/>
          <a:lstStyle/>
          <a:p>
            <a:fld id="{36B34778-F881-4254-8FAD-9B86B9ECC191}" type="slidenum">
              <a:rPr lang="en-GB" smtClean="0"/>
              <a:t>23</a:t>
            </a:fld>
            <a:endParaRPr lang="en-GB"/>
          </a:p>
        </p:txBody>
      </p:sp>
    </p:spTree>
    <p:extLst>
      <p:ext uri="{BB962C8B-B14F-4D97-AF65-F5344CB8AC3E}">
        <p14:creationId xmlns:p14="http://schemas.microsoft.com/office/powerpoint/2010/main" val="1283234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 think we can all agree that tech offers exciting opportunities for everyone. So, if you’re interested, here are a couple of resources that can be great starting points for your career journey.</a:t>
            </a:r>
          </a:p>
          <a:p>
            <a:endParaRPr lang="en-GB" b="1"/>
          </a:p>
          <a:p>
            <a:r>
              <a:rPr lang="en-GB" b="1"/>
              <a:t>There’s everything from building skills and taking online courses to finding job opportunities and apprenticeships. Plenty of options to explore!</a:t>
            </a:r>
          </a:p>
          <a:p>
            <a:endParaRPr lang="en-GB" b="1"/>
          </a:p>
          <a:p>
            <a:r>
              <a:rPr lang="en-GB" b="1"/>
              <a:t>And of course the BCS careers quiz, videos and career information I’ve shared today. You can scan the QR code to check out the BCS careers info and see what’s next for you. *</a:t>
            </a:r>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24</a:t>
            </a:fld>
            <a:endParaRPr lang="en-GB"/>
          </a:p>
        </p:txBody>
      </p:sp>
    </p:spTree>
    <p:extLst>
      <p:ext uri="{BB962C8B-B14F-4D97-AF65-F5344CB8AC3E}">
        <p14:creationId xmlns:p14="http://schemas.microsoft.com/office/powerpoint/2010/main" val="1664726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Alright, that’s a wrap from me today! I hope you’ve picked up some fresh insights into the amazing opportunities in tech. If you’re eager to dive into specialised roles or want to dig deeper into tech, now’s the perfect time to ask any questions. I’m here for whatever you’re curious about, so don’t hold back!</a:t>
            </a:r>
          </a:p>
        </p:txBody>
      </p:sp>
      <p:sp>
        <p:nvSpPr>
          <p:cNvPr id="4" name="Slide Number Placeholder 3"/>
          <p:cNvSpPr>
            <a:spLocks noGrp="1"/>
          </p:cNvSpPr>
          <p:nvPr>
            <p:ph type="sldNum" sz="quarter" idx="5"/>
          </p:nvPr>
        </p:nvSpPr>
        <p:spPr/>
        <p:txBody>
          <a:bodyPr/>
          <a:lstStyle/>
          <a:p>
            <a:fld id="{36B34778-F881-4254-8FAD-9B86B9ECC191}" type="slidenum">
              <a:rPr lang="en-GB" smtClean="0"/>
              <a:t>25</a:t>
            </a:fld>
            <a:endParaRPr lang="en-GB"/>
          </a:p>
        </p:txBody>
      </p:sp>
    </p:spTree>
    <p:extLst>
      <p:ext uri="{BB962C8B-B14F-4D97-AF65-F5344CB8AC3E}">
        <p14:creationId xmlns:p14="http://schemas.microsoft.com/office/powerpoint/2010/main" val="270691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Alright, let’s get started! You’ve spent years studying for your degree, so now it’s all about how to turn that knowledge into a successful digital career.</a:t>
            </a:r>
          </a:p>
          <a:p>
            <a:endParaRPr lang="en-GB" b="1"/>
          </a:p>
          <a:p>
            <a:r>
              <a:rPr lang="en-GB" b="1"/>
              <a:t>When you think about working in tech, you’ve probably got a few ideas of what you’d like to do—whether that’s something hands-on and technical, or maybe a more collaborative role like project management or digital strategy. The good news is, there are loads of opportunities out there.</a:t>
            </a:r>
          </a:p>
          <a:p>
            <a:endParaRPr lang="en-GB" b="1"/>
          </a:p>
          <a:p>
            <a:r>
              <a:rPr lang="en-GB" b="1"/>
              <a:t>And it’s not just about the technical skills you’ve learned. Employers are also looking for those extra qualities and behaviours that help you stand out in a competitive field. So, how do you make sure you’re the one they notice? Let’s break that down. </a:t>
            </a:r>
            <a:r>
              <a:rPr lang="en-GB"/>
              <a:t>*</a:t>
            </a:r>
          </a:p>
        </p:txBody>
      </p:sp>
      <p:sp>
        <p:nvSpPr>
          <p:cNvPr id="4" name="Slide Number Placeholder 3"/>
          <p:cNvSpPr>
            <a:spLocks noGrp="1"/>
          </p:cNvSpPr>
          <p:nvPr>
            <p:ph type="sldNum" sz="quarter" idx="5"/>
          </p:nvPr>
        </p:nvSpPr>
        <p:spPr/>
        <p:txBody>
          <a:bodyPr/>
          <a:lstStyle/>
          <a:p>
            <a:fld id="{36B34778-F881-4254-8FAD-9B86B9ECC191}" type="slidenum">
              <a:rPr lang="en-GB" smtClean="0"/>
              <a:t>3</a:t>
            </a:fld>
            <a:endParaRPr lang="en-GB"/>
          </a:p>
        </p:txBody>
      </p:sp>
    </p:spTree>
    <p:extLst>
      <p:ext uri="{BB962C8B-B14F-4D97-AF65-F5344CB8AC3E}">
        <p14:creationId xmlns:p14="http://schemas.microsoft.com/office/powerpoint/2010/main" val="376660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 world of computing is huge, with endless opportunities that let you shape the future. Your degree has equipped you with the skills to dive into all kinds of exciting fields that are changing the way we live, work, and play.</a:t>
            </a:r>
          </a:p>
          <a:p>
            <a:endParaRPr lang="en-GB" b="1"/>
          </a:p>
          <a:p>
            <a:r>
              <a:rPr lang="en-GB" b="1"/>
              <a:t>Think about using your expertise to develop the next big app, uncover insights through data that drive business success, or build secure systems that protect vital information. You could even be designing user experiences that captivate and engage people.</a:t>
            </a:r>
          </a:p>
          <a:p>
            <a:endParaRPr lang="en-GB" b="1"/>
          </a:p>
          <a:p>
            <a:r>
              <a:rPr lang="en-GB" b="1"/>
              <a:t>In today’s digital world, the possibilities really are endless.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4</a:t>
            </a:fld>
            <a:endParaRPr lang="en-GB"/>
          </a:p>
        </p:txBody>
      </p:sp>
    </p:spTree>
    <p:extLst>
      <p:ext uri="{BB962C8B-B14F-4D97-AF65-F5344CB8AC3E}">
        <p14:creationId xmlns:p14="http://schemas.microsoft.com/office/powerpoint/2010/main" val="178041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I’m sure some if not all of these brands look familiar to you…</a:t>
            </a:r>
          </a:p>
          <a:p>
            <a:endParaRPr lang="en-GB" b="1"/>
          </a:p>
          <a:p>
            <a:r>
              <a:rPr lang="en-GB" b="1"/>
              <a:t>They’re all major players in the tech world and they each rely on strong digital skills to drive their companies.</a:t>
            </a:r>
          </a:p>
          <a:p>
            <a:endParaRPr lang="en-GB" b="1"/>
          </a:p>
          <a:p>
            <a:r>
              <a:rPr lang="en-GB" b="1"/>
              <a:t>For instance:</a:t>
            </a:r>
          </a:p>
          <a:p>
            <a:endParaRPr lang="en-GB" b="1" i="0"/>
          </a:p>
          <a:p>
            <a:pPr>
              <a:buFont typeface="Arial" panose="020B0604020202020204" pitchFamily="34" charset="0"/>
              <a:buChar char="•"/>
            </a:pPr>
            <a:r>
              <a:rPr lang="en-GB" b="1" i="0"/>
              <a:t>Snapchat offers roles like an AR Engineer, where you could develop cutting-edge augmented reality features that create immersive and interactive experiences for users.</a:t>
            </a:r>
          </a:p>
          <a:p>
            <a:pPr>
              <a:buFont typeface="Arial" panose="020B0604020202020204" pitchFamily="34" charset="0"/>
              <a:buChar char="•"/>
            </a:pPr>
            <a:r>
              <a:rPr lang="en-GB" b="1" i="0"/>
              <a:t>Airbnb have Senior Security Engineer positions, where you’d be responsible for safeguarding their platform against cyber threats and ensuring the security of user data.</a:t>
            </a:r>
          </a:p>
          <a:p>
            <a:pPr>
              <a:buFont typeface="Arial" panose="020B0604020202020204" pitchFamily="34" charset="0"/>
              <a:buChar char="•"/>
            </a:pPr>
            <a:r>
              <a:rPr lang="en-GB" b="1" i="0"/>
              <a:t>NHS look for IT Technical Engineers to </a:t>
            </a:r>
            <a:r>
              <a:rPr lang="en-GB" b="1"/>
              <a:t>support and enhance the technology systems, essential for providing modern healthcare services.</a:t>
            </a:r>
          </a:p>
          <a:p>
            <a:pPr>
              <a:buFont typeface="Arial" panose="020B0604020202020204" pitchFamily="34" charset="0"/>
              <a:buNone/>
            </a:pPr>
            <a:endParaRPr lang="en-GB" b="1"/>
          </a:p>
          <a:p>
            <a:r>
              <a:rPr lang="en-GB" b="1"/>
              <a:t>The impact of technology extends far beyond just computers and smartphones. It’s transforming fields like medicine, energy, space exploration, entertainment, transport, fashion and even food.</a:t>
            </a:r>
          </a:p>
          <a:p>
            <a:endParaRPr lang="en-GB" b="1"/>
          </a:p>
          <a:p>
            <a:r>
              <a:rPr lang="en-GB" b="1"/>
              <a:t>No matter where your interests lie, technology will be a significant part of it. So, as you think about your future career, consider how your skills can intersect with these diverse and evolving industries.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5</a:t>
            </a:fld>
            <a:endParaRPr lang="en-GB"/>
          </a:p>
        </p:txBody>
      </p:sp>
    </p:spTree>
    <p:extLst>
      <p:ext uri="{BB962C8B-B14F-4D97-AF65-F5344CB8AC3E}">
        <p14:creationId xmlns:p14="http://schemas.microsoft.com/office/powerpoint/2010/main" val="1355430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Technology touches nearly every aspect of our lives and it has such a massive influence. But here’s the thing — the impact of tech is shaped by the people who create it. And that means you have a crucial role to play.</a:t>
            </a:r>
          </a:p>
          <a:p>
            <a:endParaRPr lang="en-GB" b="1"/>
          </a:p>
          <a:p>
            <a:r>
              <a:rPr lang="en-GB" b="1"/>
              <a:t>Diverse voices and perspectives in technology are more important than ever. Why? Because the systems and algorithms we design have real-world consequences. Without a broad range of perspectives, we risk embedding biases into the very tools that drive our daily decisions.</a:t>
            </a:r>
          </a:p>
          <a:p>
            <a:endParaRPr lang="en-GB" b="1"/>
          </a:p>
          <a:p>
            <a:r>
              <a:rPr lang="en-GB" b="1"/>
              <a:t>For instance:</a:t>
            </a:r>
          </a:p>
          <a:p>
            <a:pPr marL="171450" indent="-171450">
              <a:buFont typeface="Arial" panose="020B0604020202020204" pitchFamily="34" charset="0"/>
              <a:buChar char="•"/>
            </a:pPr>
            <a:r>
              <a:rPr lang="en-GB" b="1"/>
              <a:t>Voice recognition technology often struggles with accurately capturing female voices.</a:t>
            </a:r>
          </a:p>
          <a:p>
            <a:pPr marL="171450" indent="-171450">
              <a:buFont typeface="Arial" panose="020B0604020202020204" pitchFamily="34" charset="0"/>
              <a:buChar char="•"/>
            </a:pPr>
            <a:r>
              <a:rPr lang="en-GB" b="1"/>
              <a:t>And face recognition systems can have significant difficulty with correctly identifying people of colour.</a:t>
            </a:r>
          </a:p>
          <a:p>
            <a:endParaRPr lang="en-GB" b="1"/>
          </a:p>
          <a:p>
            <a:r>
              <a:rPr lang="en-GB" b="1"/>
              <a:t>These issues underscore why it’s vital for professionals like you to approach tech design with inclusivity in mind. Your work goes beyond coding — it's about ensuring technology is equitable and serves everyone fairly.</a:t>
            </a:r>
          </a:p>
          <a:p>
            <a:endParaRPr lang="en-GB" b="1"/>
          </a:p>
          <a:p>
            <a:r>
              <a:rPr lang="en-GB" b="1"/>
              <a:t>And in today’s digital age, being tech-savvy means more than just understanding the mechanics of technology. It’s also about critically evaluating what you encounter online. While you may not spot every piece of misinformation, developing the ability to use digital tools wisely is crucial for navigating today’s complex information landscape. *</a:t>
            </a:r>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6</a:t>
            </a:fld>
            <a:endParaRPr lang="en-GB"/>
          </a:p>
        </p:txBody>
      </p:sp>
    </p:spTree>
    <p:extLst>
      <p:ext uri="{BB962C8B-B14F-4D97-AF65-F5344CB8AC3E}">
        <p14:creationId xmlns:p14="http://schemas.microsoft.com/office/powerpoint/2010/main" val="368414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You probably recognise some of these faces* — they’re some of the most influential minds in computer science.</a:t>
            </a:r>
          </a:p>
          <a:p>
            <a:endParaRPr lang="en-GB" b="1"/>
          </a:p>
          <a:p>
            <a:r>
              <a:rPr lang="en-GB" b="1"/>
              <a:t>These are the people who’ve shaped the tech world, pushing the limits of what’s possible and driving innovations that have changed industries and everyday life.</a:t>
            </a:r>
          </a:p>
          <a:p>
            <a:endParaRPr lang="en-GB" b="1"/>
          </a:p>
          <a:p>
            <a:r>
              <a:rPr lang="en-GB" b="1"/>
              <a:t>From developing groundbreaking algorithms to creating revolutionary technologies, their work highlights just how powerful computer science can be. They’ve come from all kinds of backgrounds and tackled all sorts of challenges, proving that there are no limits when it comes to innovation.*</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7</a:t>
            </a:fld>
            <a:endParaRPr lang="en-GB"/>
          </a:p>
        </p:txBody>
      </p:sp>
    </p:spTree>
    <p:extLst>
      <p:ext uri="{BB962C8B-B14F-4D97-AF65-F5344CB8AC3E}">
        <p14:creationId xmlns:p14="http://schemas.microsoft.com/office/powerpoint/2010/main" val="2893326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b="1" i="1"/>
              <a:t>Ada Lovelace</a:t>
            </a:r>
            <a:r>
              <a:rPr lang="en-GB" b="1"/>
              <a:t> was a collaborator on the Analytical Engine * — but she was also the first person to ever write a computer program, long before the machine even existed. She had the foresight and creativity to program something that was just a theory!</a:t>
            </a:r>
          </a:p>
          <a:p>
            <a:pPr>
              <a:buFont typeface="Arial" panose="020B0604020202020204" pitchFamily="34" charset="0"/>
              <a:buChar char="•"/>
            </a:pPr>
            <a:r>
              <a:rPr lang="en-GB" b="1" i="1"/>
              <a:t>Tim Berners-Lee</a:t>
            </a:r>
            <a:r>
              <a:rPr lang="en-GB" b="1"/>
              <a:t> gave us the * World Wide Web. Back in 1989, while at CERN, he laid the foundations for the internet as we know it. And even today, he’s still fighting to keep the web open, free and accessible for everyone through his leadership of the W3C.</a:t>
            </a:r>
          </a:p>
          <a:p>
            <a:pPr>
              <a:buFont typeface="Arial" panose="020B0604020202020204" pitchFamily="34" charset="0"/>
              <a:buChar char="•"/>
            </a:pPr>
            <a:r>
              <a:rPr lang="en-GB" b="1" i="1"/>
              <a:t>Gladys West</a:t>
            </a:r>
            <a:r>
              <a:rPr lang="en-GB" b="1"/>
              <a:t> helped bring * GPS to life. Using complex maths, she modelled the Earth's shape to make GPS systems more accurate. So next time you navigate somewhere with a few taps on your phone, you can thank her for that convenience.</a:t>
            </a:r>
          </a:p>
          <a:p>
            <a:pPr>
              <a:buFont typeface="Arial" panose="020B0604020202020204" pitchFamily="34" charset="0"/>
              <a:buChar char="•"/>
            </a:pPr>
            <a:r>
              <a:rPr lang="en-GB" b="1" i="1"/>
              <a:t>Alan Turing</a:t>
            </a:r>
            <a:r>
              <a:rPr lang="en-GB" b="1"/>
              <a:t> is known as the “father of computer science” — he created the concept of the Turing machine, * a cornerstone of modern computing. And his code-breaking work during WWII was nothing short of revolutionary, he quite literally helped changed the outcome of the war.</a:t>
            </a:r>
          </a:p>
          <a:p>
            <a:pPr>
              <a:buFont typeface="Arial" panose="020B0604020202020204" pitchFamily="34" charset="0"/>
              <a:buChar char="•"/>
            </a:pPr>
            <a:endParaRPr lang="en-GB" b="1"/>
          </a:p>
          <a:p>
            <a:r>
              <a:rPr lang="en-GB" b="1"/>
              <a:t>What’s amazing is how just different each of these people are, proving there’s no single path to success in tech. Whether you’re drawn to algorithms, big ideas or building the next generation of tech, you have the chance to shape the future. Their work is a reminder that your unique perspective can be the key to unlocking groundbreaking technology.</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8</a:t>
            </a:fld>
            <a:endParaRPr lang="en-GB"/>
          </a:p>
        </p:txBody>
      </p:sp>
    </p:spTree>
    <p:extLst>
      <p:ext uri="{BB962C8B-B14F-4D97-AF65-F5344CB8AC3E}">
        <p14:creationId xmlns:p14="http://schemas.microsoft.com/office/powerpoint/2010/main" val="60548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What’s so great, is there’s no one way to get into tech. There are so many different pathways, qualifications or experiences you can take. You don’t have to follow just one path to get started. </a:t>
            </a:r>
          </a:p>
          <a:p>
            <a:endParaRPr lang="en-GB" b="1"/>
          </a:p>
          <a:p>
            <a:r>
              <a:rPr lang="en-GB" b="1"/>
              <a:t>And it doesn’t matter what you’re interested in. Whether it’s coding, design, data or something entirely different and whether you learn better by studying or you’re more of a hands on and learn on the job kind of person… regardless, there’s a bright future in tech waiting for you.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9</a:t>
            </a:fld>
            <a:endParaRPr lang="en-GB"/>
          </a:p>
        </p:txBody>
      </p:sp>
    </p:spTree>
    <p:extLst>
      <p:ext uri="{BB962C8B-B14F-4D97-AF65-F5344CB8AC3E}">
        <p14:creationId xmlns:p14="http://schemas.microsoft.com/office/powerpoint/2010/main" val="175462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22.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46.png"/><Relationship Id="rId5" Type="http://schemas.openxmlformats.org/officeDocument/2006/relationships/image" Target="../media/image24.png"/><Relationship Id="rId10" Type="http://schemas.openxmlformats.org/officeDocument/2006/relationships/image" Target="../media/image45.png"/><Relationship Id="rId4" Type="http://schemas.openxmlformats.org/officeDocument/2006/relationships/image" Target="../media/image23.sv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1.xml"/><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svg"/><Relationship Id="rId3" Type="http://schemas.microsoft.com/office/2007/relationships/media" Target="../media/media3.mp4"/><Relationship Id="rId7" Type="http://schemas.openxmlformats.org/officeDocument/2006/relationships/image" Target="../media/image68.png"/><Relationship Id="rId12" Type="http://schemas.openxmlformats.org/officeDocument/2006/relationships/image" Target="../media/image24.png"/><Relationship Id="rId17" Type="http://schemas.openxmlformats.org/officeDocument/2006/relationships/hyperlink" Target="https://www.youtube.com/watch?v=rwfsCeO9ty0&amp;list=PLEQq-NlZq5PCmgOtTyb0O8ggZ6kD6zSiO&amp;index=6" TargetMode="External"/><Relationship Id="rId2" Type="http://schemas.openxmlformats.org/officeDocument/2006/relationships/video" Target="../media/media2.mp4"/><Relationship Id="rId16" Type="http://schemas.openxmlformats.org/officeDocument/2006/relationships/hyperlink" Target="https://www.youtube.com/watch?v=hZg8u4V7cI8&amp;list=PLEQq-NlZq5PCmgOtTyb0O8ggZ6kD6zSiO&amp;index=4" TargetMode="External"/><Relationship Id="rId1" Type="http://schemas.microsoft.com/office/2007/relationships/media" Target="../media/media2.mp4"/><Relationship Id="rId6" Type="http://schemas.openxmlformats.org/officeDocument/2006/relationships/notesSlide" Target="../notesSlides/notesSlide13.xml"/><Relationship Id="rId11" Type="http://schemas.openxmlformats.org/officeDocument/2006/relationships/image" Target="../media/image71.svg"/><Relationship Id="rId5" Type="http://schemas.openxmlformats.org/officeDocument/2006/relationships/slideLayout" Target="../slideLayouts/slideLayout7.xml"/><Relationship Id="rId15" Type="http://schemas.openxmlformats.org/officeDocument/2006/relationships/image" Target="../media/image74.png"/><Relationship Id="rId10" Type="http://schemas.openxmlformats.org/officeDocument/2006/relationships/image" Target="../media/image22.png"/><Relationship Id="rId4" Type="http://schemas.openxmlformats.org/officeDocument/2006/relationships/video" Target="../media/media3.mp4"/><Relationship Id="rId9" Type="http://schemas.openxmlformats.org/officeDocument/2006/relationships/image" Target="../media/image70.png"/><Relationship Id="rId1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2.pn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png"/><Relationship Id="rId12" Type="http://schemas.openxmlformats.org/officeDocument/2006/relationships/hyperlink" Target="https://bit.ly/BCSdigitalcareer"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109.png"/><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bit.ly/BCSdigitalcareer" TargetMode="External"/><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0" y="1028700"/>
            <a:ext cx="10452630" cy="5798296"/>
          </a:xfrm>
          <a:custGeom>
            <a:avLst/>
            <a:gdLst/>
            <a:ahLst/>
            <a:cxnLst/>
            <a:rect l="l" t="t" r="r" b="b"/>
            <a:pathLst>
              <a:path w="12199220" h="5798296">
                <a:moveTo>
                  <a:pt x="0" y="0"/>
                </a:moveTo>
                <a:lnTo>
                  <a:pt x="12199220" y="0"/>
                </a:lnTo>
                <a:lnTo>
                  <a:pt x="12199220" y="5798296"/>
                </a:lnTo>
                <a:lnTo>
                  <a:pt x="0" y="579829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11082437" y="0"/>
            <a:ext cx="8159660"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a:off x="540385" y="8063166"/>
            <a:ext cx="1348724" cy="1711579"/>
          </a:xfrm>
          <a:custGeom>
            <a:avLst/>
            <a:gdLst/>
            <a:ahLst/>
            <a:cxnLst/>
            <a:rect l="l" t="t" r="r" b="b"/>
            <a:pathLst>
              <a:path w="1348724" h="1711579">
                <a:moveTo>
                  <a:pt x="0" y="0"/>
                </a:moveTo>
                <a:lnTo>
                  <a:pt x="1348724" y="0"/>
                </a:lnTo>
                <a:lnTo>
                  <a:pt x="1348724" y="1711579"/>
                </a:lnTo>
                <a:lnTo>
                  <a:pt x="0" y="171157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GB"/>
          </a:p>
        </p:txBody>
      </p:sp>
      <p:sp>
        <p:nvSpPr>
          <p:cNvPr id="5" name="Freeform 5"/>
          <p:cNvSpPr/>
          <p:nvPr/>
        </p:nvSpPr>
        <p:spPr>
          <a:xfrm>
            <a:off x="8826854" y="-1282286"/>
            <a:ext cx="8414520" cy="11594115"/>
          </a:xfrm>
          <a:custGeom>
            <a:avLst/>
            <a:gdLst/>
            <a:ahLst/>
            <a:cxnLst/>
            <a:rect l="l" t="t" r="r" b="b"/>
            <a:pathLst>
              <a:path w="7842513" h="11324928">
                <a:moveTo>
                  <a:pt x="0" y="0"/>
                </a:moveTo>
                <a:lnTo>
                  <a:pt x="7842513" y="0"/>
                </a:lnTo>
                <a:lnTo>
                  <a:pt x="7842513" y="11324928"/>
                </a:lnTo>
                <a:lnTo>
                  <a:pt x="0" y="11324928"/>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sp>
        <p:nvSpPr>
          <p:cNvPr id="6" name="TextBox 6"/>
          <p:cNvSpPr txBox="1"/>
          <p:nvPr/>
        </p:nvSpPr>
        <p:spPr>
          <a:xfrm>
            <a:off x="1199662" y="2805073"/>
            <a:ext cx="9066321" cy="2821285"/>
          </a:xfrm>
          <a:prstGeom prst="rect">
            <a:avLst/>
          </a:prstGeom>
        </p:spPr>
        <p:txBody>
          <a:bodyPr lIns="0" tIns="0" rIns="0" bIns="0" rtlCol="0" anchor="t">
            <a:spAutoFit/>
          </a:bodyPr>
          <a:lstStyle/>
          <a:p>
            <a:pPr algn="l">
              <a:lnSpc>
                <a:spcPts val="11021"/>
              </a:lnSpc>
            </a:pPr>
            <a:r>
              <a:rPr lang="en-US" sz="11021">
                <a:solidFill>
                  <a:srgbClr val="030303"/>
                </a:solidFill>
                <a:latin typeface="Arial" panose="020B0604020202020204" pitchFamily="34" charset="0"/>
                <a:ea typeface="DIN Next LT Pro 1"/>
                <a:cs typeface="Arial" panose="020B0604020202020204" pitchFamily="34" charset="0"/>
                <a:sym typeface="DIN Next LT Pro 1"/>
              </a:rPr>
              <a:t>Hello and welcome!</a:t>
            </a:r>
          </a:p>
        </p:txBody>
      </p:sp>
      <p:sp>
        <p:nvSpPr>
          <p:cNvPr id="7" name="TextBox 7"/>
          <p:cNvSpPr txBox="1"/>
          <p:nvPr/>
        </p:nvSpPr>
        <p:spPr>
          <a:xfrm>
            <a:off x="2581433" y="9059159"/>
            <a:ext cx="6562567" cy="595260"/>
          </a:xfrm>
          <a:prstGeom prst="rect">
            <a:avLst/>
          </a:prstGeom>
        </p:spPr>
        <p:txBody>
          <a:bodyPr lIns="0" tIns="0" rIns="0" bIns="0" rtlCol="0" anchor="t">
            <a:spAutoFit/>
          </a:bodyPr>
          <a:lstStyle/>
          <a:p>
            <a:pPr algn="l">
              <a:lnSpc>
                <a:spcPts val="4926"/>
              </a:lnSpc>
            </a:pPr>
            <a:r>
              <a:rPr lang="en-US" sz="3518">
                <a:solidFill>
                  <a:srgbClr val="FFFFFF"/>
                </a:solidFill>
                <a:latin typeface="Arial" panose="020B0604020202020204" pitchFamily="34" charset="0"/>
                <a:ea typeface="Proxima Nova"/>
                <a:cs typeface="Arial" panose="020B0604020202020204" pitchFamily="34" charset="0"/>
                <a:sym typeface="Proxima Nova"/>
              </a:rPr>
              <a:t>Job role</a:t>
            </a:r>
          </a:p>
        </p:txBody>
      </p:sp>
      <p:sp>
        <p:nvSpPr>
          <p:cNvPr id="8" name="TextBox 8"/>
          <p:cNvSpPr txBox="1"/>
          <p:nvPr/>
        </p:nvSpPr>
        <p:spPr>
          <a:xfrm>
            <a:off x="2581433" y="8069191"/>
            <a:ext cx="5360753" cy="1056643"/>
          </a:xfrm>
          <a:prstGeom prst="rect">
            <a:avLst/>
          </a:prstGeom>
        </p:spPr>
        <p:txBody>
          <a:bodyPr lIns="0" tIns="0" rIns="0" bIns="0" rtlCol="0" anchor="t">
            <a:spAutoFit/>
          </a:bodyPr>
          <a:lstStyle/>
          <a:p>
            <a:pPr algn="l">
              <a:lnSpc>
                <a:spcPts val="8676"/>
              </a:lnSpc>
            </a:pPr>
            <a:r>
              <a:rPr lang="en-US" sz="6197">
                <a:solidFill>
                  <a:srgbClr val="FFFFFF"/>
                </a:solidFill>
                <a:latin typeface="Arial" panose="020B0604020202020204" pitchFamily="34" charset="0"/>
                <a:ea typeface="Proxima Nova Bold"/>
                <a:cs typeface="Arial" panose="020B0604020202020204" pitchFamily="34" charset="0"/>
                <a:sym typeface="Proxima Nova Bold"/>
              </a:rPr>
              <a:t>Name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0" y="1575235"/>
            <a:ext cx="9769415" cy="2071291"/>
          </a:xfrm>
          <a:custGeom>
            <a:avLst/>
            <a:gdLst/>
            <a:ahLst/>
            <a:cxnLst/>
            <a:rect l="l" t="t" r="r" b="b"/>
            <a:pathLst>
              <a:path w="10443485" h="2071291">
                <a:moveTo>
                  <a:pt x="0" y="2071291"/>
                </a:moveTo>
                <a:lnTo>
                  <a:pt x="10443485" y="2071291"/>
                </a:lnTo>
                <a:lnTo>
                  <a:pt x="10443485" y="0"/>
                </a:lnTo>
                <a:lnTo>
                  <a:pt x="0" y="0"/>
                </a:lnTo>
                <a:lnTo>
                  <a:pt x="0" y="2071291"/>
                </a:lnTo>
                <a:close/>
              </a:path>
            </a:pathLst>
          </a:custGeom>
          <a:blipFill>
            <a:blip r:embed="rId3">
              <a:extLst>
                <a:ext uri="{96DAC541-7B7A-43D3-8B79-37D633B846F1}">
                  <asvg:svgBlip xmlns:asvg="http://schemas.microsoft.com/office/drawing/2016/SVG/main" r:embed="rId4"/>
                </a:ext>
              </a:extLst>
            </a:blip>
            <a:stretch>
              <a:fillRect l="-6900"/>
            </a:stretch>
          </a:blipFill>
        </p:spPr>
        <p:txBody>
          <a:bodyPr/>
          <a:lstStyle/>
          <a:p>
            <a:endParaRPr lang="en-GB"/>
          </a:p>
        </p:txBody>
      </p:sp>
      <p:sp>
        <p:nvSpPr>
          <p:cNvPr id="3" name="Freeform 3"/>
          <p:cNvSpPr/>
          <p:nvPr/>
        </p:nvSpPr>
        <p:spPr>
          <a:xfrm flipV="1">
            <a:off x="0" y="1227891"/>
            <a:ext cx="9506090" cy="2071291"/>
          </a:xfrm>
          <a:custGeom>
            <a:avLst/>
            <a:gdLst/>
            <a:ahLst/>
            <a:cxnLst/>
            <a:rect l="l" t="t" r="r" b="b"/>
            <a:pathLst>
              <a:path w="10443485" h="2071291">
                <a:moveTo>
                  <a:pt x="0" y="2071291"/>
                </a:moveTo>
                <a:lnTo>
                  <a:pt x="10443485" y="2071291"/>
                </a:lnTo>
                <a:lnTo>
                  <a:pt x="10443485" y="0"/>
                </a:lnTo>
                <a:lnTo>
                  <a:pt x="0" y="0"/>
                </a:lnTo>
                <a:lnTo>
                  <a:pt x="0" y="2071291"/>
                </a:lnTo>
                <a:close/>
              </a:path>
            </a:pathLst>
          </a:custGeom>
          <a:blipFill>
            <a:blip r:embed="rId5">
              <a:extLst>
                <a:ext uri="{96DAC541-7B7A-43D3-8B79-37D633B846F1}">
                  <asvg:svgBlip xmlns:asvg="http://schemas.microsoft.com/office/drawing/2016/SVG/main" r:embed="rId6"/>
                </a:ext>
              </a:extLst>
            </a:blip>
            <a:stretch>
              <a:fillRect l="-9861"/>
            </a:stretch>
          </a:blipFill>
        </p:spPr>
        <p:txBody>
          <a:bodyPr/>
          <a:lstStyle/>
          <a:p>
            <a:endParaRPr lang="en-GB"/>
          </a:p>
        </p:txBody>
      </p:sp>
      <p:grpSp>
        <p:nvGrpSpPr>
          <p:cNvPr id="4" name="Group 4"/>
          <p:cNvGrpSpPr/>
          <p:nvPr/>
        </p:nvGrpSpPr>
        <p:grpSpPr>
          <a:xfrm>
            <a:off x="1028700" y="4681532"/>
            <a:ext cx="4765102" cy="1247232"/>
            <a:chOff x="0" y="0"/>
            <a:chExt cx="1585762" cy="415062"/>
          </a:xfrm>
        </p:grpSpPr>
        <p:sp>
          <p:nvSpPr>
            <p:cNvPr id="5" name="Freeform 5"/>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6" name="TextBox 6"/>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7" name="Group 7"/>
          <p:cNvGrpSpPr/>
          <p:nvPr/>
        </p:nvGrpSpPr>
        <p:grpSpPr>
          <a:xfrm>
            <a:off x="1028700" y="4681532"/>
            <a:ext cx="1277318" cy="1247232"/>
            <a:chOff x="0" y="0"/>
            <a:chExt cx="336413" cy="328489"/>
          </a:xfrm>
        </p:grpSpPr>
        <p:sp>
          <p:nvSpPr>
            <p:cNvPr id="8" name="Freeform 8"/>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9" name="TextBox 9"/>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0" name="Group 10"/>
          <p:cNvGrpSpPr/>
          <p:nvPr/>
        </p:nvGrpSpPr>
        <p:grpSpPr>
          <a:xfrm>
            <a:off x="7386864" y="4681532"/>
            <a:ext cx="4765102" cy="1247232"/>
            <a:chOff x="0" y="0"/>
            <a:chExt cx="1585762" cy="415062"/>
          </a:xfrm>
        </p:grpSpPr>
        <p:sp>
          <p:nvSpPr>
            <p:cNvPr id="11" name="Freeform 11"/>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2" name="TextBox 12"/>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3" name="Group 13"/>
          <p:cNvGrpSpPr/>
          <p:nvPr/>
        </p:nvGrpSpPr>
        <p:grpSpPr>
          <a:xfrm>
            <a:off x="7386864" y="4681532"/>
            <a:ext cx="1277318" cy="1247232"/>
            <a:chOff x="0" y="0"/>
            <a:chExt cx="336413" cy="328489"/>
          </a:xfrm>
        </p:grpSpPr>
        <p:sp>
          <p:nvSpPr>
            <p:cNvPr id="14" name="Freeform 14"/>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5" name="TextBox 15"/>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6" name="Group 16"/>
          <p:cNvGrpSpPr/>
          <p:nvPr/>
        </p:nvGrpSpPr>
        <p:grpSpPr>
          <a:xfrm>
            <a:off x="1028700" y="6366109"/>
            <a:ext cx="4765102" cy="1247232"/>
            <a:chOff x="0" y="0"/>
            <a:chExt cx="1585762" cy="415062"/>
          </a:xfrm>
        </p:grpSpPr>
        <p:sp>
          <p:nvSpPr>
            <p:cNvPr id="17" name="Freeform 17"/>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8" name="TextBox 18"/>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9" name="Group 19"/>
          <p:cNvGrpSpPr/>
          <p:nvPr/>
        </p:nvGrpSpPr>
        <p:grpSpPr>
          <a:xfrm>
            <a:off x="1028700" y="6366109"/>
            <a:ext cx="1277318" cy="1247232"/>
            <a:chOff x="0" y="0"/>
            <a:chExt cx="336413" cy="328489"/>
          </a:xfrm>
        </p:grpSpPr>
        <p:sp>
          <p:nvSpPr>
            <p:cNvPr id="20" name="Freeform 20"/>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1" name="TextBox 21"/>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2" name="Group 22"/>
          <p:cNvGrpSpPr/>
          <p:nvPr/>
        </p:nvGrpSpPr>
        <p:grpSpPr>
          <a:xfrm>
            <a:off x="7386864" y="8099116"/>
            <a:ext cx="4765102" cy="1247232"/>
            <a:chOff x="0" y="0"/>
            <a:chExt cx="1585762" cy="415062"/>
          </a:xfrm>
        </p:grpSpPr>
        <p:sp>
          <p:nvSpPr>
            <p:cNvPr id="23" name="Freeform 23"/>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4" name="TextBox 24"/>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5" name="Group 25"/>
          <p:cNvGrpSpPr/>
          <p:nvPr/>
        </p:nvGrpSpPr>
        <p:grpSpPr>
          <a:xfrm>
            <a:off x="7386864" y="8099116"/>
            <a:ext cx="1277318" cy="1247232"/>
            <a:chOff x="0" y="0"/>
            <a:chExt cx="336413" cy="328489"/>
          </a:xfrm>
        </p:grpSpPr>
        <p:sp>
          <p:nvSpPr>
            <p:cNvPr id="26" name="Freeform 26"/>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7" name="TextBox 27"/>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8" name="Group 28"/>
          <p:cNvGrpSpPr/>
          <p:nvPr/>
        </p:nvGrpSpPr>
        <p:grpSpPr>
          <a:xfrm>
            <a:off x="1028700" y="8099116"/>
            <a:ext cx="4765102" cy="1247232"/>
            <a:chOff x="0" y="0"/>
            <a:chExt cx="1585762" cy="415062"/>
          </a:xfrm>
        </p:grpSpPr>
        <p:sp>
          <p:nvSpPr>
            <p:cNvPr id="29" name="Freeform 29"/>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30" name="TextBox 30"/>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31" name="Group 31"/>
          <p:cNvGrpSpPr/>
          <p:nvPr/>
        </p:nvGrpSpPr>
        <p:grpSpPr>
          <a:xfrm>
            <a:off x="1028700" y="8099116"/>
            <a:ext cx="1277318" cy="1247232"/>
            <a:chOff x="0" y="0"/>
            <a:chExt cx="336413" cy="328489"/>
          </a:xfrm>
        </p:grpSpPr>
        <p:sp>
          <p:nvSpPr>
            <p:cNvPr id="32" name="Freeform 32"/>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33" name="TextBox 33"/>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39" name="Group 39"/>
          <p:cNvGrpSpPr/>
          <p:nvPr/>
        </p:nvGrpSpPr>
        <p:grpSpPr>
          <a:xfrm>
            <a:off x="7386864" y="6396198"/>
            <a:ext cx="4765102" cy="1247232"/>
            <a:chOff x="0" y="0"/>
            <a:chExt cx="1585762" cy="415062"/>
          </a:xfrm>
        </p:grpSpPr>
        <p:sp>
          <p:nvSpPr>
            <p:cNvPr id="40" name="Freeform 40"/>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41" name="TextBox 41"/>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43" name="Group 43"/>
          <p:cNvGrpSpPr/>
          <p:nvPr/>
        </p:nvGrpSpPr>
        <p:grpSpPr>
          <a:xfrm>
            <a:off x="7386864" y="6396198"/>
            <a:ext cx="1277318" cy="1247232"/>
            <a:chOff x="0" y="0"/>
            <a:chExt cx="336413" cy="328489"/>
          </a:xfrm>
        </p:grpSpPr>
        <p:sp>
          <p:nvSpPr>
            <p:cNvPr id="44" name="Freeform 44"/>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45" name="TextBox 45"/>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sp>
        <p:nvSpPr>
          <p:cNvPr id="47" name="TextBox 47"/>
          <p:cNvSpPr txBox="1"/>
          <p:nvPr/>
        </p:nvSpPr>
        <p:spPr>
          <a:xfrm>
            <a:off x="581177" y="1447878"/>
            <a:ext cx="8083005" cy="1519775"/>
          </a:xfrm>
          <a:prstGeom prst="rect">
            <a:avLst/>
          </a:prstGeom>
        </p:spPr>
        <p:txBody>
          <a:bodyPr lIns="0" tIns="0" rIns="0" bIns="0" rtlCol="0" anchor="t">
            <a:spAutoFit/>
          </a:bodyPr>
          <a:lstStyle/>
          <a:p>
            <a:pPr algn="l">
              <a:lnSpc>
                <a:spcPts val="6159"/>
              </a:lnSpc>
            </a:pPr>
            <a:r>
              <a:rPr lang="en-US" sz="4399">
                <a:solidFill>
                  <a:srgbClr val="030303"/>
                </a:solidFill>
                <a:latin typeface="Arial" panose="020B0604020202020204" pitchFamily="34" charset="0"/>
                <a:ea typeface="DIN Next LT Pro 1"/>
                <a:cs typeface="Arial" panose="020B0604020202020204" pitchFamily="34" charset="0"/>
                <a:sym typeface="DIN Next LT Pro 1"/>
              </a:rPr>
              <a:t>Soft skills are just as important as technical skills!</a:t>
            </a:r>
          </a:p>
        </p:txBody>
      </p:sp>
      <p:sp>
        <p:nvSpPr>
          <p:cNvPr id="48" name="TextBox 48"/>
          <p:cNvSpPr txBox="1"/>
          <p:nvPr/>
        </p:nvSpPr>
        <p:spPr>
          <a:xfrm>
            <a:off x="3200400" y="5044560"/>
            <a:ext cx="1553468" cy="479940"/>
          </a:xfrm>
          <a:prstGeom prst="rect">
            <a:avLst/>
          </a:prstGeom>
        </p:spPr>
        <p:txBody>
          <a:bodyPr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Creativity</a:t>
            </a:r>
          </a:p>
        </p:txBody>
      </p:sp>
      <p:sp>
        <p:nvSpPr>
          <p:cNvPr id="49" name="TextBox 49"/>
          <p:cNvSpPr txBox="1"/>
          <p:nvPr/>
        </p:nvSpPr>
        <p:spPr>
          <a:xfrm>
            <a:off x="9089227" y="5044560"/>
            <a:ext cx="2820181" cy="479940"/>
          </a:xfrm>
          <a:prstGeom prst="rect">
            <a:avLst/>
          </a:prstGeom>
        </p:spPr>
        <p:txBody>
          <a:bodyPr wrap="square"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Communication</a:t>
            </a:r>
          </a:p>
        </p:txBody>
      </p:sp>
      <p:sp>
        <p:nvSpPr>
          <p:cNvPr id="50" name="TextBox 50"/>
          <p:cNvSpPr txBox="1"/>
          <p:nvPr/>
        </p:nvSpPr>
        <p:spPr>
          <a:xfrm>
            <a:off x="3124200" y="6720960"/>
            <a:ext cx="1734815" cy="479940"/>
          </a:xfrm>
          <a:prstGeom prst="rect">
            <a:avLst/>
          </a:prstGeom>
        </p:spPr>
        <p:txBody>
          <a:bodyPr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Teamwork</a:t>
            </a:r>
          </a:p>
        </p:txBody>
      </p:sp>
      <p:sp>
        <p:nvSpPr>
          <p:cNvPr id="51" name="TextBox 51"/>
          <p:cNvSpPr txBox="1"/>
          <p:nvPr/>
        </p:nvSpPr>
        <p:spPr>
          <a:xfrm>
            <a:off x="8890132" y="8473560"/>
            <a:ext cx="3019276" cy="479940"/>
          </a:xfrm>
          <a:prstGeom prst="rect">
            <a:avLst/>
          </a:prstGeom>
        </p:spPr>
        <p:txBody>
          <a:bodyPr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Analytical thinking</a:t>
            </a:r>
          </a:p>
        </p:txBody>
      </p:sp>
      <p:sp>
        <p:nvSpPr>
          <p:cNvPr id="52" name="TextBox 52"/>
          <p:cNvSpPr txBox="1"/>
          <p:nvPr/>
        </p:nvSpPr>
        <p:spPr>
          <a:xfrm>
            <a:off x="2688014" y="8473560"/>
            <a:ext cx="2707184" cy="479940"/>
          </a:xfrm>
          <a:prstGeom prst="rect">
            <a:avLst/>
          </a:prstGeom>
        </p:spPr>
        <p:txBody>
          <a:bodyPr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Problem-solving</a:t>
            </a:r>
          </a:p>
        </p:txBody>
      </p:sp>
      <p:sp>
        <p:nvSpPr>
          <p:cNvPr id="53" name="TextBox 53"/>
          <p:cNvSpPr txBox="1"/>
          <p:nvPr/>
        </p:nvSpPr>
        <p:spPr>
          <a:xfrm>
            <a:off x="8781873" y="6743700"/>
            <a:ext cx="3267080" cy="479940"/>
          </a:xfrm>
          <a:prstGeom prst="rect">
            <a:avLst/>
          </a:prstGeom>
        </p:spPr>
        <p:txBody>
          <a:bodyPr wrap="square"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Time management</a:t>
            </a:r>
          </a:p>
        </p:txBody>
      </p:sp>
      <p:pic>
        <p:nvPicPr>
          <p:cNvPr id="55" name="Picture 54" descr="A person with a light bulb&#10;&#10;Description automatically generated">
            <a:extLst>
              <a:ext uri="{FF2B5EF4-FFF2-40B4-BE49-F238E27FC236}">
                <a16:creationId xmlns:a16="http://schemas.microsoft.com/office/drawing/2014/main" id="{9525E898-3945-F678-AE5B-BE4FACE744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72374" y="8168550"/>
            <a:ext cx="1116801" cy="1116801"/>
          </a:xfrm>
          <a:prstGeom prst="rect">
            <a:avLst/>
          </a:prstGeom>
        </p:spPr>
      </p:pic>
      <p:pic>
        <p:nvPicPr>
          <p:cNvPr id="57" name="Picture 56" descr="A black and white image of a person pointing at a white board&#10;&#10;Description automatically generated">
            <a:extLst>
              <a:ext uri="{FF2B5EF4-FFF2-40B4-BE49-F238E27FC236}">
                <a16:creationId xmlns:a16="http://schemas.microsoft.com/office/drawing/2014/main" id="{7A887A65-6740-6D3A-90C2-9157CC8D38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6601" y="8159919"/>
            <a:ext cx="1125625" cy="1125625"/>
          </a:xfrm>
          <a:prstGeom prst="rect">
            <a:avLst/>
          </a:prstGeom>
        </p:spPr>
      </p:pic>
      <p:pic>
        <p:nvPicPr>
          <p:cNvPr id="59" name="Picture 58" descr="A group of people with bubbles&#10;&#10;Description automatically generated">
            <a:extLst>
              <a:ext uri="{FF2B5EF4-FFF2-40B4-BE49-F238E27FC236}">
                <a16:creationId xmlns:a16="http://schemas.microsoft.com/office/drawing/2014/main" id="{10D22C94-727D-C3F8-CD65-40F4DB526AF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2636" y="6426750"/>
            <a:ext cx="1149446" cy="1149446"/>
          </a:xfrm>
          <a:prstGeom prst="rect">
            <a:avLst/>
          </a:prstGeom>
        </p:spPr>
      </p:pic>
      <p:pic>
        <p:nvPicPr>
          <p:cNvPr id="69" name="Picture 68" descr="A group of white speech bubbles&#10;&#10;Description automatically generated">
            <a:extLst>
              <a:ext uri="{FF2B5EF4-FFF2-40B4-BE49-F238E27FC236}">
                <a16:creationId xmlns:a16="http://schemas.microsoft.com/office/drawing/2014/main" id="{969B6C42-91AD-5E02-E5A1-E12533A1A3C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27777" y="4750256"/>
            <a:ext cx="1156185" cy="1156185"/>
          </a:xfrm>
          <a:prstGeom prst="rect">
            <a:avLst/>
          </a:prstGeom>
        </p:spPr>
      </p:pic>
      <p:pic>
        <p:nvPicPr>
          <p:cNvPr id="71" name="Picture 70" descr="A light bulb with rays of light coming out of it&#10;&#10;Description automatically generated">
            <a:extLst>
              <a:ext uri="{FF2B5EF4-FFF2-40B4-BE49-F238E27FC236}">
                <a16:creationId xmlns:a16="http://schemas.microsoft.com/office/drawing/2014/main" id="{CF9DE722-4D89-EBF5-AB28-D4C084B2E1A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84652" y="4711646"/>
            <a:ext cx="1133862" cy="1133862"/>
          </a:xfrm>
          <a:prstGeom prst="rect">
            <a:avLst/>
          </a:prstGeom>
        </p:spPr>
      </p:pic>
      <p:pic>
        <p:nvPicPr>
          <p:cNvPr id="81" name="Picture 80" descr="A black and white clipboard and clock&#10;&#10;Description automatically generated">
            <a:extLst>
              <a:ext uri="{FF2B5EF4-FFF2-40B4-BE49-F238E27FC236}">
                <a16:creationId xmlns:a16="http://schemas.microsoft.com/office/drawing/2014/main" id="{F4CBA208-01B9-59B2-164F-3405A011585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97530" y="6426750"/>
            <a:ext cx="1216680" cy="1216680"/>
          </a:xfrm>
          <a:prstGeom prst="rect">
            <a:avLst/>
          </a:prstGeom>
        </p:spPr>
      </p:pic>
      <p:pic>
        <p:nvPicPr>
          <p:cNvPr id="35" name="Picture 34" descr="A person holding a folder&#10;&#10;Description automatically generated">
            <a:extLst>
              <a:ext uri="{FF2B5EF4-FFF2-40B4-BE49-F238E27FC236}">
                <a16:creationId xmlns:a16="http://schemas.microsoft.com/office/drawing/2014/main" id="{483A974E-4B8F-A35B-7495-BFE05085D68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flipH="1">
            <a:off x="11582400" y="-342900"/>
            <a:ext cx="6705600" cy="10629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500" fill="hold"/>
                                        <p:tgtEl>
                                          <p:spTgt spid="50"/>
                                        </p:tgtEl>
                                        <p:attrNameLst>
                                          <p:attrName>ppt_w</p:attrName>
                                        </p:attrNameLst>
                                      </p:cBhvr>
                                      <p:tavLst>
                                        <p:tav tm="0">
                                          <p:val>
                                            <p:fltVal val="0"/>
                                          </p:val>
                                        </p:tav>
                                        <p:tav tm="100000">
                                          <p:val>
                                            <p:strVal val="#ppt_w"/>
                                          </p:val>
                                        </p:tav>
                                      </p:tavLst>
                                    </p:anim>
                                    <p:anim calcmode="lin" valueType="num">
                                      <p:cBhvr>
                                        <p:cTn id="20" dur="500" fill="hold"/>
                                        <p:tgtEl>
                                          <p:spTgt spid="50"/>
                                        </p:tgtEl>
                                        <p:attrNameLst>
                                          <p:attrName>ppt_h</p:attrName>
                                        </p:attrNameLst>
                                      </p:cBhvr>
                                      <p:tavLst>
                                        <p:tav tm="0">
                                          <p:val>
                                            <p:fltVal val="0"/>
                                          </p:val>
                                        </p:tav>
                                        <p:tav tm="100000">
                                          <p:val>
                                            <p:strVal val="#ppt_h"/>
                                          </p:val>
                                        </p:tav>
                                      </p:tavLst>
                                    </p:anim>
                                    <p:animEffect transition="in" filter="fade">
                                      <p:cBhvr>
                                        <p:cTn id="21" dur="500"/>
                                        <p:tgtEl>
                                          <p:spTgt spid="5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123" name="Group 2">
            <a:extLst>
              <a:ext uri="{FF2B5EF4-FFF2-40B4-BE49-F238E27FC236}">
                <a16:creationId xmlns:a16="http://schemas.microsoft.com/office/drawing/2014/main" id="{889CB912-06A2-4EB5-D6D5-69F0B22FFAD7}"/>
              </a:ext>
            </a:extLst>
          </p:cNvPr>
          <p:cNvGrpSpPr/>
          <p:nvPr/>
        </p:nvGrpSpPr>
        <p:grpSpPr>
          <a:xfrm>
            <a:off x="1037325" y="711008"/>
            <a:ext cx="4765102" cy="1247232"/>
            <a:chOff x="0" y="0"/>
            <a:chExt cx="1585762" cy="415062"/>
          </a:xfrm>
        </p:grpSpPr>
        <p:sp>
          <p:nvSpPr>
            <p:cNvPr id="124" name="Freeform 3">
              <a:extLst>
                <a:ext uri="{FF2B5EF4-FFF2-40B4-BE49-F238E27FC236}">
                  <a16:creationId xmlns:a16="http://schemas.microsoft.com/office/drawing/2014/main" id="{6E04C237-D25B-27F1-7415-B3B98D8DEAD7}"/>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25" name="TextBox 4">
              <a:extLst>
                <a:ext uri="{FF2B5EF4-FFF2-40B4-BE49-F238E27FC236}">
                  <a16:creationId xmlns:a16="http://schemas.microsoft.com/office/drawing/2014/main" id="{F1AC005A-26EC-820F-F54B-040143C05B8E}"/>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26" name="Group 5">
            <a:extLst>
              <a:ext uri="{FF2B5EF4-FFF2-40B4-BE49-F238E27FC236}">
                <a16:creationId xmlns:a16="http://schemas.microsoft.com/office/drawing/2014/main" id="{CAE2E56E-3109-57B1-EAA0-E4D486CBF215}"/>
              </a:ext>
            </a:extLst>
          </p:cNvPr>
          <p:cNvGrpSpPr/>
          <p:nvPr/>
        </p:nvGrpSpPr>
        <p:grpSpPr>
          <a:xfrm>
            <a:off x="1028700" y="729091"/>
            <a:ext cx="1277318" cy="1247232"/>
            <a:chOff x="0" y="0"/>
            <a:chExt cx="336413" cy="328489"/>
          </a:xfrm>
        </p:grpSpPr>
        <p:sp>
          <p:nvSpPr>
            <p:cNvPr id="127" name="Freeform 6">
              <a:extLst>
                <a:ext uri="{FF2B5EF4-FFF2-40B4-BE49-F238E27FC236}">
                  <a16:creationId xmlns:a16="http://schemas.microsoft.com/office/drawing/2014/main" id="{FED547C3-96D2-5939-88EE-F7A53EDA8E53}"/>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28" name="TextBox 7">
              <a:extLst>
                <a:ext uri="{FF2B5EF4-FFF2-40B4-BE49-F238E27FC236}">
                  <a16:creationId xmlns:a16="http://schemas.microsoft.com/office/drawing/2014/main" id="{6D6647DF-D19C-0D30-F055-1CC85E916472}"/>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sp>
        <p:nvSpPr>
          <p:cNvPr id="129" name="Freeform 8">
            <a:extLst>
              <a:ext uri="{FF2B5EF4-FFF2-40B4-BE49-F238E27FC236}">
                <a16:creationId xmlns:a16="http://schemas.microsoft.com/office/drawing/2014/main" id="{567A0966-5B03-B101-DF2E-776E9C44E6D2}"/>
              </a:ext>
            </a:extLst>
          </p:cNvPr>
          <p:cNvSpPr/>
          <p:nvPr/>
        </p:nvSpPr>
        <p:spPr>
          <a:xfrm>
            <a:off x="1261471" y="984619"/>
            <a:ext cx="830825" cy="736174"/>
          </a:xfrm>
          <a:custGeom>
            <a:avLst/>
            <a:gdLst/>
            <a:ahLst/>
            <a:cxnLst/>
            <a:rect l="l" t="t" r="r" b="b"/>
            <a:pathLst>
              <a:path w="830825" h="736174">
                <a:moveTo>
                  <a:pt x="0" y="0"/>
                </a:moveTo>
                <a:lnTo>
                  <a:pt x="830826" y="0"/>
                </a:lnTo>
                <a:lnTo>
                  <a:pt x="830826" y="736175"/>
                </a:lnTo>
                <a:lnTo>
                  <a:pt x="0" y="736175"/>
                </a:lnTo>
                <a:lnTo>
                  <a:pt x="0" y="0"/>
                </a:lnTo>
                <a:close/>
              </a:path>
            </a:pathLst>
          </a:custGeom>
          <a:blipFill>
            <a:blip r:embed="rId3">
              <a:extLst>
                <a:ext uri="{28A0092B-C50C-407E-A947-70E740481C1C}">
                  <a14:useLocalDpi xmlns:a14="http://schemas.microsoft.com/office/drawing/2010/main"/>
                </a:ext>
              </a:extLst>
            </a:blip>
            <a:stretch>
              <a:fillRect/>
            </a:stretch>
          </a:blipFill>
        </p:spPr>
        <p:txBody>
          <a:bodyPr/>
          <a:lstStyle/>
          <a:p>
            <a:endParaRPr lang="en-GB"/>
          </a:p>
        </p:txBody>
      </p:sp>
      <p:grpSp>
        <p:nvGrpSpPr>
          <p:cNvPr id="130" name="Group 9">
            <a:extLst>
              <a:ext uri="{FF2B5EF4-FFF2-40B4-BE49-F238E27FC236}">
                <a16:creationId xmlns:a16="http://schemas.microsoft.com/office/drawing/2014/main" id="{20FCE916-0888-6FFF-1F27-7BF65759387C}"/>
              </a:ext>
            </a:extLst>
          </p:cNvPr>
          <p:cNvGrpSpPr/>
          <p:nvPr/>
        </p:nvGrpSpPr>
        <p:grpSpPr>
          <a:xfrm>
            <a:off x="1028700" y="3641288"/>
            <a:ext cx="4765102" cy="1247232"/>
            <a:chOff x="0" y="0"/>
            <a:chExt cx="1585762" cy="415062"/>
          </a:xfrm>
        </p:grpSpPr>
        <p:sp>
          <p:nvSpPr>
            <p:cNvPr id="131" name="Freeform 10">
              <a:extLst>
                <a:ext uri="{FF2B5EF4-FFF2-40B4-BE49-F238E27FC236}">
                  <a16:creationId xmlns:a16="http://schemas.microsoft.com/office/drawing/2014/main" id="{104E9394-EF37-490F-84FD-0CE5EAF6B7FE}"/>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32" name="TextBox 11">
              <a:extLst>
                <a:ext uri="{FF2B5EF4-FFF2-40B4-BE49-F238E27FC236}">
                  <a16:creationId xmlns:a16="http://schemas.microsoft.com/office/drawing/2014/main" id="{D2D93064-D4C6-1CEA-C6F6-77B16D1576A9}"/>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33" name="Group 12">
            <a:extLst>
              <a:ext uri="{FF2B5EF4-FFF2-40B4-BE49-F238E27FC236}">
                <a16:creationId xmlns:a16="http://schemas.microsoft.com/office/drawing/2014/main" id="{C1E13EB0-4C03-CFBD-D61A-4CE9D65CB378}"/>
              </a:ext>
            </a:extLst>
          </p:cNvPr>
          <p:cNvGrpSpPr/>
          <p:nvPr/>
        </p:nvGrpSpPr>
        <p:grpSpPr>
          <a:xfrm>
            <a:off x="1028700" y="3641288"/>
            <a:ext cx="1277318" cy="1247232"/>
            <a:chOff x="0" y="0"/>
            <a:chExt cx="336413" cy="328489"/>
          </a:xfrm>
        </p:grpSpPr>
        <p:sp>
          <p:nvSpPr>
            <p:cNvPr id="134" name="Freeform 13">
              <a:extLst>
                <a:ext uri="{FF2B5EF4-FFF2-40B4-BE49-F238E27FC236}">
                  <a16:creationId xmlns:a16="http://schemas.microsoft.com/office/drawing/2014/main" id="{9BE40381-8947-DC08-B71E-FAFCD9890BEE}"/>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35" name="TextBox 14">
              <a:extLst>
                <a:ext uri="{FF2B5EF4-FFF2-40B4-BE49-F238E27FC236}">
                  <a16:creationId xmlns:a16="http://schemas.microsoft.com/office/drawing/2014/main" id="{B0E6DDD1-C121-D059-587A-09B0C8A6DD18}"/>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37" name="Group 16">
            <a:extLst>
              <a:ext uri="{FF2B5EF4-FFF2-40B4-BE49-F238E27FC236}">
                <a16:creationId xmlns:a16="http://schemas.microsoft.com/office/drawing/2014/main" id="{6BE8A0B9-B976-5263-CD22-EB6B112408EB}"/>
              </a:ext>
            </a:extLst>
          </p:cNvPr>
          <p:cNvGrpSpPr/>
          <p:nvPr/>
        </p:nvGrpSpPr>
        <p:grpSpPr>
          <a:xfrm>
            <a:off x="1028700" y="2184507"/>
            <a:ext cx="4765102" cy="1247232"/>
            <a:chOff x="0" y="0"/>
            <a:chExt cx="1585762" cy="415062"/>
          </a:xfrm>
        </p:grpSpPr>
        <p:sp>
          <p:nvSpPr>
            <p:cNvPr id="138" name="Freeform 17">
              <a:extLst>
                <a:ext uri="{FF2B5EF4-FFF2-40B4-BE49-F238E27FC236}">
                  <a16:creationId xmlns:a16="http://schemas.microsoft.com/office/drawing/2014/main" id="{787CA0E4-DF4C-9399-4AB7-A28EB2A79CD6}"/>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39" name="TextBox 18">
              <a:extLst>
                <a:ext uri="{FF2B5EF4-FFF2-40B4-BE49-F238E27FC236}">
                  <a16:creationId xmlns:a16="http://schemas.microsoft.com/office/drawing/2014/main" id="{220AEA35-B925-37AD-5A36-33EF28B180AE}"/>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40" name="Group 19">
            <a:extLst>
              <a:ext uri="{FF2B5EF4-FFF2-40B4-BE49-F238E27FC236}">
                <a16:creationId xmlns:a16="http://schemas.microsoft.com/office/drawing/2014/main" id="{AA76C8A2-CE63-88F0-780A-B1DBDAC46378}"/>
              </a:ext>
            </a:extLst>
          </p:cNvPr>
          <p:cNvGrpSpPr/>
          <p:nvPr/>
        </p:nvGrpSpPr>
        <p:grpSpPr>
          <a:xfrm>
            <a:off x="1028700" y="2184507"/>
            <a:ext cx="1277318" cy="1247232"/>
            <a:chOff x="0" y="0"/>
            <a:chExt cx="336413" cy="328489"/>
          </a:xfrm>
        </p:grpSpPr>
        <p:sp>
          <p:nvSpPr>
            <p:cNvPr id="141" name="Freeform 20">
              <a:extLst>
                <a:ext uri="{FF2B5EF4-FFF2-40B4-BE49-F238E27FC236}">
                  <a16:creationId xmlns:a16="http://schemas.microsoft.com/office/drawing/2014/main" id="{537A2CDD-B78D-5D48-BC75-AB39C16B5EEA}"/>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42" name="TextBox 21">
              <a:extLst>
                <a:ext uri="{FF2B5EF4-FFF2-40B4-BE49-F238E27FC236}">
                  <a16:creationId xmlns:a16="http://schemas.microsoft.com/office/drawing/2014/main" id="{7794F75D-9A61-2B68-0672-EC3E75F05D56}"/>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44" name="Group 23">
            <a:extLst>
              <a:ext uri="{FF2B5EF4-FFF2-40B4-BE49-F238E27FC236}">
                <a16:creationId xmlns:a16="http://schemas.microsoft.com/office/drawing/2014/main" id="{E53D8EA4-E488-FA2E-1064-32A1AF17CA08}"/>
              </a:ext>
            </a:extLst>
          </p:cNvPr>
          <p:cNvGrpSpPr/>
          <p:nvPr/>
        </p:nvGrpSpPr>
        <p:grpSpPr>
          <a:xfrm>
            <a:off x="6761449" y="729091"/>
            <a:ext cx="4765102" cy="1247232"/>
            <a:chOff x="0" y="0"/>
            <a:chExt cx="1585762" cy="415062"/>
          </a:xfrm>
        </p:grpSpPr>
        <p:sp>
          <p:nvSpPr>
            <p:cNvPr id="145" name="Freeform 24">
              <a:extLst>
                <a:ext uri="{FF2B5EF4-FFF2-40B4-BE49-F238E27FC236}">
                  <a16:creationId xmlns:a16="http://schemas.microsoft.com/office/drawing/2014/main" id="{3E0F527E-9871-DCE7-2758-BC2CEB91B2DF}"/>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46" name="TextBox 25">
              <a:extLst>
                <a:ext uri="{FF2B5EF4-FFF2-40B4-BE49-F238E27FC236}">
                  <a16:creationId xmlns:a16="http://schemas.microsoft.com/office/drawing/2014/main" id="{EB67A3A2-ACCA-30A9-BA9D-2A75C2F2ED44}"/>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47" name="Group 26">
            <a:extLst>
              <a:ext uri="{FF2B5EF4-FFF2-40B4-BE49-F238E27FC236}">
                <a16:creationId xmlns:a16="http://schemas.microsoft.com/office/drawing/2014/main" id="{09882120-1DF1-D64B-D5B0-B83FDDF449D5}"/>
              </a:ext>
            </a:extLst>
          </p:cNvPr>
          <p:cNvGrpSpPr/>
          <p:nvPr/>
        </p:nvGrpSpPr>
        <p:grpSpPr>
          <a:xfrm>
            <a:off x="6761449" y="729091"/>
            <a:ext cx="1277318" cy="1247232"/>
            <a:chOff x="0" y="0"/>
            <a:chExt cx="336413" cy="328489"/>
          </a:xfrm>
        </p:grpSpPr>
        <p:sp>
          <p:nvSpPr>
            <p:cNvPr id="148" name="Freeform 27">
              <a:extLst>
                <a:ext uri="{FF2B5EF4-FFF2-40B4-BE49-F238E27FC236}">
                  <a16:creationId xmlns:a16="http://schemas.microsoft.com/office/drawing/2014/main" id="{BFECE879-BAD5-123E-0752-F76FBF124251}"/>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49" name="TextBox 28">
              <a:extLst>
                <a:ext uri="{FF2B5EF4-FFF2-40B4-BE49-F238E27FC236}">
                  <a16:creationId xmlns:a16="http://schemas.microsoft.com/office/drawing/2014/main" id="{38703306-4298-E825-D2C5-A12EB0ED13F6}"/>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51" name="Group 30">
            <a:extLst>
              <a:ext uri="{FF2B5EF4-FFF2-40B4-BE49-F238E27FC236}">
                <a16:creationId xmlns:a16="http://schemas.microsoft.com/office/drawing/2014/main" id="{0B816CC6-09E2-A708-2AC0-1826CD5285D2}"/>
              </a:ext>
            </a:extLst>
          </p:cNvPr>
          <p:cNvGrpSpPr/>
          <p:nvPr/>
        </p:nvGrpSpPr>
        <p:grpSpPr>
          <a:xfrm>
            <a:off x="6761449" y="2184507"/>
            <a:ext cx="4765102" cy="1247232"/>
            <a:chOff x="0" y="0"/>
            <a:chExt cx="1585762" cy="415062"/>
          </a:xfrm>
        </p:grpSpPr>
        <p:sp>
          <p:nvSpPr>
            <p:cNvPr id="152" name="Freeform 31">
              <a:extLst>
                <a:ext uri="{FF2B5EF4-FFF2-40B4-BE49-F238E27FC236}">
                  <a16:creationId xmlns:a16="http://schemas.microsoft.com/office/drawing/2014/main" id="{5A999DE5-6066-65F0-82F1-977F4518DE3A}"/>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53" name="TextBox 32">
              <a:extLst>
                <a:ext uri="{FF2B5EF4-FFF2-40B4-BE49-F238E27FC236}">
                  <a16:creationId xmlns:a16="http://schemas.microsoft.com/office/drawing/2014/main" id="{E488A6CD-330F-9EDE-84CA-51C6FED9BCA8}"/>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54" name="Group 33">
            <a:extLst>
              <a:ext uri="{FF2B5EF4-FFF2-40B4-BE49-F238E27FC236}">
                <a16:creationId xmlns:a16="http://schemas.microsoft.com/office/drawing/2014/main" id="{EEDA4EE6-EB19-7F4B-8F99-F9B955B0ABC7}"/>
              </a:ext>
            </a:extLst>
          </p:cNvPr>
          <p:cNvGrpSpPr/>
          <p:nvPr/>
        </p:nvGrpSpPr>
        <p:grpSpPr>
          <a:xfrm>
            <a:off x="6761449" y="2184507"/>
            <a:ext cx="1277318" cy="1247232"/>
            <a:chOff x="0" y="0"/>
            <a:chExt cx="336413" cy="328489"/>
          </a:xfrm>
        </p:grpSpPr>
        <p:sp>
          <p:nvSpPr>
            <p:cNvPr id="155" name="Freeform 34">
              <a:extLst>
                <a:ext uri="{FF2B5EF4-FFF2-40B4-BE49-F238E27FC236}">
                  <a16:creationId xmlns:a16="http://schemas.microsoft.com/office/drawing/2014/main" id="{35DB7C8A-0371-BA0A-C311-8D8439F50552}"/>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56" name="TextBox 35">
              <a:extLst>
                <a:ext uri="{FF2B5EF4-FFF2-40B4-BE49-F238E27FC236}">
                  <a16:creationId xmlns:a16="http://schemas.microsoft.com/office/drawing/2014/main" id="{16A2248A-D9DC-BD5C-F170-542C765E1ABA}"/>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57" name="Group 36">
            <a:extLst>
              <a:ext uri="{FF2B5EF4-FFF2-40B4-BE49-F238E27FC236}">
                <a16:creationId xmlns:a16="http://schemas.microsoft.com/office/drawing/2014/main" id="{6E4ED4AA-59D0-329E-5123-C02CE1EA1BD8}"/>
              </a:ext>
            </a:extLst>
          </p:cNvPr>
          <p:cNvGrpSpPr/>
          <p:nvPr/>
        </p:nvGrpSpPr>
        <p:grpSpPr>
          <a:xfrm>
            <a:off x="6761449" y="3641288"/>
            <a:ext cx="4765102" cy="1247232"/>
            <a:chOff x="0" y="0"/>
            <a:chExt cx="1585762" cy="415062"/>
          </a:xfrm>
        </p:grpSpPr>
        <p:sp>
          <p:nvSpPr>
            <p:cNvPr id="158" name="Freeform 37">
              <a:extLst>
                <a:ext uri="{FF2B5EF4-FFF2-40B4-BE49-F238E27FC236}">
                  <a16:creationId xmlns:a16="http://schemas.microsoft.com/office/drawing/2014/main" id="{E7884F6D-FF89-B687-1965-01E0FABE41B1}"/>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59" name="TextBox 38">
              <a:extLst>
                <a:ext uri="{FF2B5EF4-FFF2-40B4-BE49-F238E27FC236}">
                  <a16:creationId xmlns:a16="http://schemas.microsoft.com/office/drawing/2014/main" id="{0379029C-D50A-199F-8304-FD2262F6CEA6}"/>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60" name="Group 39">
            <a:extLst>
              <a:ext uri="{FF2B5EF4-FFF2-40B4-BE49-F238E27FC236}">
                <a16:creationId xmlns:a16="http://schemas.microsoft.com/office/drawing/2014/main" id="{5161B5CE-7C47-0DFB-8F8F-A70A3B61C3CB}"/>
              </a:ext>
            </a:extLst>
          </p:cNvPr>
          <p:cNvGrpSpPr/>
          <p:nvPr/>
        </p:nvGrpSpPr>
        <p:grpSpPr>
          <a:xfrm>
            <a:off x="6761449" y="3641288"/>
            <a:ext cx="1277318" cy="1247232"/>
            <a:chOff x="0" y="0"/>
            <a:chExt cx="336413" cy="328489"/>
          </a:xfrm>
        </p:grpSpPr>
        <p:sp>
          <p:nvSpPr>
            <p:cNvPr id="161" name="Freeform 40">
              <a:extLst>
                <a:ext uri="{FF2B5EF4-FFF2-40B4-BE49-F238E27FC236}">
                  <a16:creationId xmlns:a16="http://schemas.microsoft.com/office/drawing/2014/main" id="{923ADD6C-53DB-2E09-F83D-4011536AE33B}"/>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62" name="TextBox 41">
              <a:extLst>
                <a:ext uri="{FF2B5EF4-FFF2-40B4-BE49-F238E27FC236}">
                  <a16:creationId xmlns:a16="http://schemas.microsoft.com/office/drawing/2014/main" id="{364042A3-B7E7-5D9F-6585-221DD2E320FB}"/>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63" name="Group 42">
            <a:extLst>
              <a:ext uri="{FF2B5EF4-FFF2-40B4-BE49-F238E27FC236}">
                <a16:creationId xmlns:a16="http://schemas.microsoft.com/office/drawing/2014/main" id="{DBB31047-A4B3-740F-4CA5-45D348493A06}"/>
              </a:ext>
            </a:extLst>
          </p:cNvPr>
          <p:cNvGrpSpPr/>
          <p:nvPr/>
        </p:nvGrpSpPr>
        <p:grpSpPr>
          <a:xfrm>
            <a:off x="6761449" y="5098070"/>
            <a:ext cx="4765102" cy="1247232"/>
            <a:chOff x="0" y="0"/>
            <a:chExt cx="1585762" cy="415062"/>
          </a:xfrm>
        </p:grpSpPr>
        <p:sp>
          <p:nvSpPr>
            <p:cNvPr id="164" name="Freeform 43">
              <a:extLst>
                <a:ext uri="{FF2B5EF4-FFF2-40B4-BE49-F238E27FC236}">
                  <a16:creationId xmlns:a16="http://schemas.microsoft.com/office/drawing/2014/main" id="{05401C8A-C961-E18E-564D-198F85FAF8E9}"/>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65" name="TextBox 44">
              <a:extLst>
                <a:ext uri="{FF2B5EF4-FFF2-40B4-BE49-F238E27FC236}">
                  <a16:creationId xmlns:a16="http://schemas.microsoft.com/office/drawing/2014/main" id="{D1D1EAE4-750C-9436-C4E1-EC0883D427DA}"/>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66" name="Group 45">
            <a:extLst>
              <a:ext uri="{FF2B5EF4-FFF2-40B4-BE49-F238E27FC236}">
                <a16:creationId xmlns:a16="http://schemas.microsoft.com/office/drawing/2014/main" id="{EE91E77E-7FA8-FA4F-C5BC-433D758D85CA}"/>
              </a:ext>
            </a:extLst>
          </p:cNvPr>
          <p:cNvGrpSpPr/>
          <p:nvPr/>
        </p:nvGrpSpPr>
        <p:grpSpPr>
          <a:xfrm>
            <a:off x="6761449" y="5093835"/>
            <a:ext cx="1277318" cy="1268865"/>
            <a:chOff x="0" y="0"/>
            <a:chExt cx="336413" cy="300894"/>
          </a:xfrm>
        </p:grpSpPr>
        <p:sp>
          <p:nvSpPr>
            <p:cNvPr id="167" name="Freeform 46">
              <a:extLst>
                <a:ext uri="{FF2B5EF4-FFF2-40B4-BE49-F238E27FC236}">
                  <a16:creationId xmlns:a16="http://schemas.microsoft.com/office/drawing/2014/main" id="{7290ED74-882F-A2DB-5EF6-8DCD48EAD2DB}"/>
                </a:ext>
              </a:extLst>
            </p:cNvPr>
            <p:cNvSpPr/>
            <p:nvPr/>
          </p:nvSpPr>
          <p:spPr>
            <a:xfrm>
              <a:off x="0" y="0"/>
              <a:ext cx="336413" cy="300894"/>
            </a:xfrm>
            <a:custGeom>
              <a:avLst/>
              <a:gdLst/>
              <a:ahLst/>
              <a:cxnLst/>
              <a:rect l="l" t="t" r="r" b="b"/>
              <a:pathLst>
                <a:path w="336413" h="300894">
                  <a:moveTo>
                    <a:pt x="0" y="0"/>
                  </a:moveTo>
                  <a:lnTo>
                    <a:pt x="336413" y="0"/>
                  </a:lnTo>
                  <a:lnTo>
                    <a:pt x="336413" y="300894"/>
                  </a:lnTo>
                  <a:lnTo>
                    <a:pt x="0" y="300894"/>
                  </a:lnTo>
                  <a:close/>
                </a:path>
              </a:pathLst>
            </a:custGeom>
            <a:solidFill>
              <a:srgbClr val="BCCF00"/>
            </a:solidFill>
          </p:spPr>
          <p:txBody>
            <a:bodyPr/>
            <a:lstStyle/>
            <a:p>
              <a:endParaRPr lang="en-GB"/>
            </a:p>
          </p:txBody>
        </p:sp>
        <p:sp>
          <p:nvSpPr>
            <p:cNvPr id="168" name="TextBox 47">
              <a:extLst>
                <a:ext uri="{FF2B5EF4-FFF2-40B4-BE49-F238E27FC236}">
                  <a16:creationId xmlns:a16="http://schemas.microsoft.com/office/drawing/2014/main" id="{3E0E62B1-0F95-4660-3F31-22336FFB44CD}"/>
                </a:ext>
              </a:extLst>
            </p:cNvPr>
            <p:cNvSpPr txBox="1"/>
            <p:nvPr/>
          </p:nvSpPr>
          <p:spPr>
            <a:xfrm>
              <a:off x="0" y="-9525"/>
              <a:ext cx="336413" cy="310419"/>
            </a:xfrm>
            <a:prstGeom prst="rect">
              <a:avLst/>
            </a:prstGeom>
          </p:spPr>
          <p:txBody>
            <a:bodyPr lIns="50800" tIns="50800" rIns="50800" bIns="50800" rtlCol="0" anchor="ctr"/>
            <a:lstStyle/>
            <a:p>
              <a:pPr algn="ctr">
                <a:lnSpc>
                  <a:spcPts val="3120"/>
                </a:lnSpc>
              </a:pPr>
              <a:endParaRPr/>
            </a:p>
          </p:txBody>
        </p:sp>
      </p:grpSp>
      <p:grpSp>
        <p:nvGrpSpPr>
          <p:cNvPr id="169" name="Group 48">
            <a:extLst>
              <a:ext uri="{FF2B5EF4-FFF2-40B4-BE49-F238E27FC236}">
                <a16:creationId xmlns:a16="http://schemas.microsoft.com/office/drawing/2014/main" id="{D5A54577-788F-C99E-E18A-93FEB5C9FF8D}"/>
              </a:ext>
            </a:extLst>
          </p:cNvPr>
          <p:cNvGrpSpPr/>
          <p:nvPr/>
        </p:nvGrpSpPr>
        <p:grpSpPr>
          <a:xfrm>
            <a:off x="6761449" y="6653717"/>
            <a:ext cx="4765102" cy="1247232"/>
            <a:chOff x="0" y="0"/>
            <a:chExt cx="1585762" cy="415062"/>
          </a:xfrm>
        </p:grpSpPr>
        <p:sp>
          <p:nvSpPr>
            <p:cNvPr id="170" name="Freeform 49">
              <a:extLst>
                <a:ext uri="{FF2B5EF4-FFF2-40B4-BE49-F238E27FC236}">
                  <a16:creationId xmlns:a16="http://schemas.microsoft.com/office/drawing/2014/main" id="{5DEF3274-E156-7561-A877-36EAAA61BE51}"/>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71" name="TextBox 50">
              <a:extLst>
                <a:ext uri="{FF2B5EF4-FFF2-40B4-BE49-F238E27FC236}">
                  <a16:creationId xmlns:a16="http://schemas.microsoft.com/office/drawing/2014/main" id="{A8E0A907-80B4-2699-D167-1F8DC9FDE2F6}"/>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72" name="Group 51">
            <a:extLst>
              <a:ext uri="{FF2B5EF4-FFF2-40B4-BE49-F238E27FC236}">
                <a16:creationId xmlns:a16="http://schemas.microsoft.com/office/drawing/2014/main" id="{DFB1487E-2FBF-601B-DD57-D8508FE7B3EB}"/>
              </a:ext>
            </a:extLst>
          </p:cNvPr>
          <p:cNvGrpSpPr/>
          <p:nvPr/>
        </p:nvGrpSpPr>
        <p:grpSpPr>
          <a:xfrm>
            <a:off x="6761449" y="6653717"/>
            <a:ext cx="1277318" cy="1247232"/>
            <a:chOff x="0" y="0"/>
            <a:chExt cx="336413" cy="328489"/>
          </a:xfrm>
        </p:grpSpPr>
        <p:sp>
          <p:nvSpPr>
            <p:cNvPr id="173" name="Freeform 52">
              <a:extLst>
                <a:ext uri="{FF2B5EF4-FFF2-40B4-BE49-F238E27FC236}">
                  <a16:creationId xmlns:a16="http://schemas.microsoft.com/office/drawing/2014/main" id="{CF096EB2-D890-09C2-5B6A-DB9473F0B401}"/>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74" name="TextBox 53">
              <a:extLst>
                <a:ext uri="{FF2B5EF4-FFF2-40B4-BE49-F238E27FC236}">
                  <a16:creationId xmlns:a16="http://schemas.microsoft.com/office/drawing/2014/main" id="{9AEEB10F-9843-73D5-C840-8FA9AD6A3ADA}"/>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75" name="Group 54">
            <a:extLst>
              <a:ext uri="{FF2B5EF4-FFF2-40B4-BE49-F238E27FC236}">
                <a16:creationId xmlns:a16="http://schemas.microsoft.com/office/drawing/2014/main" id="{C46BA02A-8E8B-30C6-F436-808BCA3207F6}"/>
              </a:ext>
            </a:extLst>
          </p:cNvPr>
          <p:cNvGrpSpPr/>
          <p:nvPr/>
        </p:nvGrpSpPr>
        <p:grpSpPr>
          <a:xfrm>
            <a:off x="6761449" y="8110499"/>
            <a:ext cx="4765102" cy="1247232"/>
            <a:chOff x="0" y="0"/>
            <a:chExt cx="1585762" cy="415062"/>
          </a:xfrm>
        </p:grpSpPr>
        <p:sp>
          <p:nvSpPr>
            <p:cNvPr id="176" name="Freeform 55">
              <a:extLst>
                <a:ext uri="{FF2B5EF4-FFF2-40B4-BE49-F238E27FC236}">
                  <a16:creationId xmlns:a16="http://schemas.microsoft.com/office/drawing/2014/main" id="{36DBAE6B-16A3-57F5-75ED-305000DA2B5B}"/>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77" name="TextBox 56">
              <a:extLst>
                <a:ext uri="{FF2B5EF4-FFF2-40B4-BE49-F238E27FC236}">
                  <a16:creationId xmlns:a16="http://schemas.microsoft.com/office/drawing/2014/main" id="{3638B37E-192A-BF3B-3201-3F8E522A7B3F}"/>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78" name="Group 57">
            <a:extLst>
              <a:ext uri="{FF2B5EF4-FFF2-40B4-BE49-F238E27FC236}">
                <a16:creationId xmlns:a16="http://schemas.microsoft.com/office/drawing/2014/main" id="{45C2EF9A-89E8-5984-C661-16F95384222E}"/>
              </a:ext>
            </a:extLst>
          </p:cNvPr>
          <p:cNvGrpSpPr/>
          <p:nvPr/>
        </p:nvGrpSpPr>
        <p:grpSpPr>
          <a:xfrm>
            <a:off x="6761449" y="8110499"/>
            <a:ext cx="1277318" cy="1247232"/>
            <a:chOff x="0" y="0"/>
            <a:chExt cx="336413" cy="328489"/>
          </a:xfrm>
        </p:grpSpPr>
        <p:sp>
          <p:nvSpPr>
            <p:cNvPr id="179" name="Freeform 58">
              <a:extLst>
                <a:ext uri="{FF2B5EF4-FFF2-40B4-BE49-F238E27FC236}">
                  <a16:creationId xmlns:a16="http://schemas.microsoft.com/office/drawing/2014/main" id="{657786CD-CA10-E7D3-F08B-18F23CF749F6}"/>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80" name="TextBox 59">
              <a:extLst>
                <a:ext uri="{FF2B5EF4-FFF2-40B4-BE49-F238E27FC236}">
                  <a16:creationId xmlns:a16="http://schemas.microsoft.com/office/drawing/2014/main" id="{E3059810-510F-DFFF-8081-1367C0918D4E}"/>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81" name="Group 60">
            <a:extLst>
              <a:ext uri="{FF2B5EF4-FFF2-40B4-BE49-F238E27FC236}">
                <a16:creationId xmlns:a16="http://schemas.microsoft.com/office/drawing/2014/main" id="{BFAD4FFA-79ED-3D9C-5615-30D6D8B61380}"/>
              </a:ext>
            </a:extLst>
          </p:cNvPr>
          <p:cNvGrpSpPr/>
          <p:nvPr/>
        </p:nvGrpSpPr>
        <p:grpSpPr>
          <a:xfrm>
            <a:off x="12494198" y="729091"/>
            <a:ext cx="4765102" cy="1247232"/>
            <a:chOff x="0" y="0"/>
            <a:chExt cx="1585762" cy="415062"/>
          </a:xfrm>
        </p:grpSpPr>
        <p:sp>
          <p:nvSpPr>
            <p:cNvPr id="182" name="Freeform 61">
              <a:extLst>
                <a:ext uri="{FF2B5EF4-FFF2-40B4-BE49-F238E27FC236}">
                  <a16:creationId xmlns:a16="http://schemas.microsoft.com/office/drawing/2014/main" id="{28941CB9-E684-1170-4D47-B2338B5D64D2}"/>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83" name="TextBox 62">
              <a:extLst>
                <a:ext uri="{FF2B5EF4-FFF2-40B4-BE49-F238E27FC236}">
                  <a16:creationId xmlns:a16="http://schemas.microsoft.com/office/drawing/2014/main" id="{46560B6C-1E5E-E3AF-61FE-706B81B0268F}"/>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84" name="Group 63">
            <a:extLst>
              <a:ext uri="{FF2B5EF4-FFF2-40B4-BE49-F238E27FC236}">
                <a16:creationId xmlns:a16="http://schemas.microsoft.com/office/drawing/2014/main" id="{FFA7413A-E777-1DB6-6FE2-14475A7986BF}"/>
              </a:ext>
            </a:extLst>
          </p:cNvPr>
          <p:cNvGrpSpPr/>
          <p:nvPr/>
        </p:nvGrpSpPr>
        <p:grpSpPr>
          <a:xfrm>
            <a:off x="12494198" y="729091"/>
            <a:ext cx="1277318" cy="1247232"/>
            <a:chOff x="0" y="0"/>
            <a:chExt cx="336413" cy="328489"/>
          </a:xfrm>
        </p:grpSpPr>
        <p:sp>
          <p:nvSpPr>
            <p:cNvPr id="185" name="Freeform 64">
              <a:extLst>
                <a:ext uri="{FF2B5EF4-FFF2-40B4-BE49-F238E27FC236}">
                  <a16:creationId xmlns:a16="http://schemas.microsoft.com/office/drawing/2014/main" id="{9FBAD0E3-DE90-6BAE-82D7-B849CCA81AC2}"/>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86" name="TextBox 65">
              <a:extLst>
                <a:ext uri="{FF2B5EF4-FFF2-40B4-BE49-F238E27FC236}">
                  <a16:creationId xmlns:a16="http://schemas.microsoft.com/office/drawing/2014/main" id="{5437412E-E56E-27F5-69B5-3A44926FB2AC}"/>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87" name="Group 66">
            <a:extLst>
              <a:ext uri="{FF2B5EF4-FFF2-40B4-BE49-F238E27FC236}">
                <a16:creationId xmlns:a16="http://schemas.microsoft.com/office/drawing/2014/main" id="{D3E048DF-D5FE-119B-4FE2-5E9E7A346FD0}"/>
              </a:ext>
            </a:extLst>
          </p:cNvPr>
          <p:cNvGrpSpPr/>
          <p:nvPr/>
        </p:nvGrpSpPr>
        <p:grpSpPr>
          <a:xfrm>
            <a:off x="12494198" y="2184507"/>
            <a:ext cx="4765102" cy="1247232"/>
            <a:chOff x="0" y="0"/>
            <a:chExt cx="1585762" cy="415062"/>
          </a:xfrm>
        </p:grpSpPr>
        <p:sp>
          <p:nvSpPr>
            <p:cNvPr id="188" name="Freeform 67">
              <a:extLst>
                <a:ext uri="{FF2B5EF4-FFF2-40B4-BE49-F238E27FC236}">
                  <a16:creationId xmlns:a16="http://schemas.microsoft.com/office/drawing/2014/main" id="{19043FF5-4832-54B7-1AB6-45F5D2B284AC}"/>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89" name="TextBox 68">
              <a:extLst>
                <a:ext uri="{FF2B5EF4-FFF2-40B4-BE49-F238E27FC236}">
                  <a16:creationId xmlns:a16="http://schemas.microsoft.com/office/drawing/2014/main" id="{D31CD7DF-3AAA-8DBC-9E53-5A4301862DE6}"/>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90" name="Group 69">
            <a:extLst>
              <a:ext uri="{FF2B5EF4-FFF2-40B4-BE49-F238E27FC236}">
                <a16:creationId xmlns:a16="http://schemas.microsoft.com/office/drawing/2014/main" id="{A99EE03A-ACC2-F70D-B818-6116A09F29E9}"/>
              </a:ext>
            </a:extLst>
          </p:cNvPr>
          <p:cNvGrpSpPr/>
          <p:nvPr/>
        </p:nvGrpSpPr>
        <p:grpSpPr>
          <a:xfrm>
            <a:off x="12494198" y="2184507"/>
            <a:ext cx="1277318" cy="1247232"/>
            <a:chOff x="0" y="0"/>
            <a:chExt cx="336413" cy="328489"/>
          </a:xfrm>
        </p:grpSpPr>
        <p:sp>
          <p:nvSpPr>
            <p:cNvPr id="191" name="Freeform 70">
              <a:extLst>
                <a:ext uri="{FF2B5EF4-FFF2-40B4-BE49-F238E27FC236}">
                  <a16:creationId xmlns:a16="http://schemas.microsoft.com/office/drawing/2014/main" id="{4EDC30B7-BC2E-64B3-0237-5EFCEC8FFCA4}"/>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92" name="TextBox 71">
              <a:extLst>
                <a:ext uri="{FF2B5EF4-FFF2-40B4-BE49-F238E27FC236}">
                  <a16:creationId xmlns:a16="http://schemas.microsoft.com/office/drawing/2014/main" id="{E6EF6E3B-7C0C-63FE-01D5-BE20D25628CB}"/>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93" name="Group 72">
            <a:extLst>
              <a:ext uri="{FF2B5EF4-FFF2-40B4-BE49-F238E27FC236}">
                <a16:creationId xmlns:a16="http://schemas.microsoft.com/office/drawing/2014/main" id="{2355CB0C-3AD4-6659-F0D1-22E4AE0420E6}"/>
              </a:ext>
            </a:extLst>
          </p:cNvPr>
          <p:cNvGrpSpPr/>
          <p:nvPr/>
        </p:nvGrpSpPr>
        <p:grpSpPr>
          <a:xfrm>
            <a:off x="12494198" y="3641288"/>
            <a:ext cx="4765102" cy="1247232"/>
            <a:chOff x="0" y="0"/>
            <a:chExt cx="1585762" cy="415062"/>
          </a:xfrm>
        </p:grpSpPr>
        <p:sp>
          <p:nvSpPr>
            <p:cNvPr id="194" name="Freeform 73">
              <a:extLst>
                <a:ext uri="{FF2B5EF4-FFF2-40B4-BE49-F238E27FC236}">
                  <a16:creationId xmlns:a16="http://schemas.microsoft.com/office/drawing/2014/main" id="{AE889DCE-32D4-7648-8832-2DC7D6ED2BA5}"/>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95" name="TextBox 74">
              <a:extLst>
                <a:ext uri="{FF2B5EF4-FFF2-40B4-BE49-F238E27FC236}">
                  <a16:creationId xmlns:a16="http://schemas.microsoft.com/office/drawing/2014/main" id="{660CDC89-4F1F-A5B4-C3E4-2FF324D6B3EC}"/>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96" name="Group 75">
            <a:extLst>
              <a:ext uri="{FF2B5EF4-FFF2-40B4-BE49-F238E27FC236}">
                <a16:creationId xmlns:a16="http://schemas.microsoft.com/office/drawing/2014/main" id="{F969001F-864E-0CC8-EC1C-2B58961EDEC5}"/>
              </a:ext>
            </a:extLst>
          </p:cNvPr>
          <p:cNvGrpSpPr/>
          <p:nvPr/>
        </p:nvGrpSpPr>
        <p:grpSpPr>
          <a:xfrm>
            <a:off x="12494198" y="3641288"/>
            <a:ext cx="1277318" cy="1247232"/>
            <a:chOff x="0" y="0"/>
            <a:chExt cx="336413" cy="328489"/>
          </a:xfrm>
        </p:grpSpPr>
        <p:sp>
          <p:nvSpPr>
            <p:cNvPr id="197" name="Freeform 76">
              <a:extLst>
                <a:ext uri="{FF2B5EF4-FFF2-40B4-BE49-F238E27FC236}">
                  <a16:creationId xmlns:a16="http://schemas.microsoft.com/office/drawing/2014/main" id="{B0AE3043-0568-B905-6D78-B9EBE2BBD909}"/>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98" name="TextBox 77">
              <a:extLst>
                <a:ext uri="{FF2B5EF4-FFF2-40B4-BE49-F238E27FC236}">
                  <a16:creationId xmlns:a16="http://schemas.microsoft.com/office/drawing/2014/main" id="{5202BD15-1597-5E81-9C8A-685959B007E5}"/>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99" name="Group 78">
            <a:extLst>
              <a:ext uri="{FF2B5EF4-FFF2-40B4-BE49-F238E27FC236}">
                <a16:creationId xmlns:a16="http://schemas.microsoft.com/office/drawing/2014/main" id="{DE9E521F-6821-18BA-BEA0-830665E45FCB}"/>
              </a:ext>
            </a:extLst>
          </p:cNvPr>
          <p:cNvGrpSpPr/>
          <p:nvPr/>
        </p:nvGrpSpPr>
        <p:grpSpPr>
          <a:xfrm>
            <a:off x="12494198" y="5098070"/>
            <a:ext cx="4765102" cy="1247232"/>
            <a:chOff x="0" y="0"/>
            <a:chExt cx="1585762" cy="415062"/>
          </a:xfrm>
        </p:grpSpPr>
        <p:sp>
          <p:nvSpPr>
            <p:cNvPr id="200" name="Freeform 79">
              <a:extLst>
                <a:ext uri="{FF2B5EF4-FFF2-40B4-BE49-F238E27FC236}">
                  <a16:creationId xmlns:a16="http://schemas.microsoft.com/office/drawing/2014/main" id="{A5E90FF1-062B-DCEB-0AAC-2E2EDD846569}"/>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01" name="TextBox 80">
              <a:extLst>
                <a:ext uri="{FF2B5EF4-FFF2-40B4-BE49-F238E27FC236}">
                  <a16:creationId xmlns:a16="http://schemas.microsoft.com/office/drawing/2014/main" id="{E8E21BFC-964C-3F1D-C86F-8EF08BE40FCC}"/>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02" name="Group 81">
            <a:extLst>
              <a:ext uri="{FF2B5EF4-FFF2-40B4-BE49-F238E27FC236}">
                <a16:creationId xmlns:a16="http://schemas.microsoft.com/office/drawing/2014/main" id="{70FE557E-F14B-AED6-F190-0DCAB0443B51}"/>
              </a:ext>
            </a:extLst>
          </p:cNvPr>
          <p:cNvGrpSpPr/>
          <p:nvPr/>
        </p:nvGrpSpPr>
        <p:grpSpPr>
          <a:xfrm>
            <a:off x="12494198" y="5098070"/>
            <a:ext cx="1277318" cy="1247232"/>
            <a:chOff x="0" y="0"/>
            <a:chExt cx="336413" cy="328489"/>
          </a:xfrm>
        </p:grpSpPr>
        <p:sp>
          <p:nvSpPr>
            <p:cNvPr id="203" name="Freeform 82">
              <a:extLst>
                <a:ext uri="{FF2B5EF4-FFF2-40B4-BE49-F238E27FC236}">
                  <a16:creationId xmlns:a16="http://schemas.microsoft.com/office/drawing/2014/main" id="{6AD80C70-3476-E23C-3C16-88FC4A3F8C6A}"/>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04" name="TextBox 83">
              <a:extLst>
                <a:ext uri="{FF2B5EF4-FFF2-40B4-BE49-F238E27FC236}">
                  <a16:creationId xmlns:a16="http://schemas.microsoft.com/office/drawing/2014/main" id="{A696E618-15EE-A6AC-6234-FF06F8AEB13D}"/>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05" name="Group 84">
            <a:extLst>
              <a:ext uri="{FF2B5EF4-FFF2-40B4-BE49-F238E27FC236}">
                <a16:creationId xmlns:a16="http://schemas.microsoft.com/office/drawing/2014/main" id="{4F7CB99D-0828-18FC-54D9-955A117D08C2}"/>
              </a:ext>
            </a:extLst>
          </p:cNvPr>
          <p:cNvGrpSpPr/>
          <p:nvPr/>
        </p:nvGrpSpPr>
        <p:grpSpPr>
          <a:xfrm>
            <a:off x="12494198" y="6653717"/>
            <a:ext cx="4765102" cy="1247232"/>
            <a:chOff x="0" y="0"/>
            <a:chExt cx="1585762" cy="415062"/>
          </a:xfrm>
        </p:grpSpPr>
        <p:sp>
          <p:nvSpPr>
            <p:cNvPr id="206" name="Freeform 85">
              <a:extLst>
                <a:ext uri="{FF2B5EF4-FFF2-40B4-BE49-F238E27FC236}">
                  <a16:creationId xmlns:a16="http://schemas.microsoft.com/office/drawing/2014/main" id="{6FEC5957-1E8F-0C8E-5049-4705EE34C960}"/>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07" name="TextBox 86">
              <a:extLst>
                <a:ext uri="{FF2B5EF4-FFF2-40B4-BE49-F238E27FC236}">
                  <a16:creationId xmlns:a16="http://schemas.microsoft.com/office/drawing/2014/main" id="{3E6C6AB5-D132-F5F3-AF1C-E4E2F83A3A28}"/>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08" name="Group 87">
            <a:extLst>
              <a:ext uri="{FF2B5EF4-FFF2-40B4-BE49-F238E27FC236}">
                <a16:creationId xmlns:a16="http://schemas.microsoft.com/office/drawing/2014/main" id="{A415DED3-F915-D09C-F27B-7B7EA40891CD}"/>
              </a:ext>
            </a:extLst>
          </p:cNvPr>
          <p:cNvGrpSpPr/>
          <p:nvPr/>
        </p:nvGrpSpPr>
        <p:grpSpPr>
          <a:xfrm>
            <a:off x="12494198" y="6700104"/>
            <a:ext cx="1277318" cy="1247232"/>
            <a:chOff x="0" y="0"/>
            <a:chExt cx="336413" cy="328489"/>
          </a:xfrm>
        </p:grpSpPr>
        <p:sp>
          <p:nvSpPr>
            <p:cNvPr id="209" name="Freeform 88">
              <a:extLst>
                <a:ext uri="{FF2B5EF4-FFF2-40B4-BE49-F238E27FC236}">
                  <a16:creationId xmlns:a16="http://schemas.microsoft.com/office/drawing/2014/main" id="{F975F490-54E3-87EE-3B06-48E9760A853F}"/>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10" name="TextBox 89">
              <a:extLst>
                <a:ext uri="{FF2B5EF4-FFF2-40B4-BE49-F238E27FC236}">
                  <a16:creationId xmlns:a16="http://schemas.microsoft.com/office/drawing/2014/main" id="{3ACEA62F-2CF4-81B3-94AC-3D5B3DC7CA26}"/>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11" name="Group 90">
            <a:extLst>
              <a:ext uri="{FF2B5EF4-FFF2-40B4-BE49-F238E27FC236}">
                <a16:creationId xmlns:a16="http://schemas.microsoft.com/office/drawing/2014/main" id="{3FD5BAD4-0A54-3D60-FBC0-C73E9CFCEE20}"/>
              </a:ext>
            </a:extLst>
          </p:cNvPr>
          <p:cNvGrpSpPr/>
          <p:nvPr/>
        </p:nvGrpSpPr>
        <p:grpSpPr>
          <a:xfrm>
            <a:off x="12494198" y="8110499"/>
            <a:ext cx="4765102" cy="1247232"/>
            <a:chOff x="0" y="0"/>
            <a:chExt cx="1585762" cy="415062"/>
          </a:xfrm>
        </p:grpSpPr>
        <p:sp>
          <p:nvSpPr>
            <p:cNvPr id="212" name="Freeform 91">
              <a:extLst>
                <a:ext uri="{FF2B5EF4-FFF2-40B4-BE49-F238E27FC236}">
                  <a16:creationId xmlns:a16="http://schemas.microsoft.com/office/drawing/2014/main" id="{9DA0097A-22FD-A12C-4C01-6CD7F1BE3C2D}"/>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13" name="TextBox 92">
              <a:extLst>
                <a:ext uri="{FF2B5EF4-FFF2-40B4-BE49-F238E27FC236}">
                  <a16:creationId xmlns:a16="http://schemas.microsoft.com/office/drawing/2014/main" id="{6A3A4F72-130E-87C4-C283-4D8E94439EE7}"/>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14" name="Group 93">
            <a:extLst>
              <a:ext uri="{FF2B5EF4-FFF2-40B4-BE49-F238E27FC236}">
                <a16:creationId xmlns:a16="http://schemas.microsoft.com/office/drawing/2014/main" id="{92B38B93-892C-1FDA-D88F-7B58880332FC}"/>
              </a:ext>
            </a:extLst>
          </p:cNvPr>
          <p:cNvGrpSpPr/>
          <p:nvPr/>
        </p:nvGrpSpPr>
        <p:grpSpPr>
          <a:xfrm>
            <a:off x="12494198" y="8110499"/>
            <a:ext cx="1277318" cy="1247232"/>
            <a:chOff x="0" y="0"/>
            <a:chExt cx="336413" cy="328489"/>
          </a:xfrm>
        </p:grpSpPr>
        <p:sp>
          <p:nvSpPr>
            <p:cNvPr id="215" name="Freeform 94">
              <a:extLst>
                <a:ext uri="{FF2B5EF4-FFF2-40B4-BE49-F238E27FC236}">
                  <a16:creationId xmlns:a16="http://schemas.microsoft.com/office/drawing/2014/main" id="{544516CB-742B-7670-8699-4DD3A555283E}"/>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16" name="TextBox 95">
              <a:extLst>
                <a:ext uri="{FF2B5EF4-FFF2-40B4-BE49-F238E27FC236}">
                  <a16:creationId xmlns:a16="http://schemas.microsoft.com/office/drawing/2014/main" id="{2F24A3CE-2481-3290-6691-417BFA647FD2}"/>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sp>
        <p:nvSpPr>
          <p:cNvPr id="228" name="Freeform 107">
            <a:extLst>
              <a:ext uri="{FF2B5EF4-FFF2-40B4-BE49-F238E27FC236}">
                <a16:creationId xmlns:a16="http://schemas.microsoft.com/office/drawing/2014/main" id="{C0DD3374-2478-2042-98D3-304D6ABA4D66}"/>
              </a:ext>
            </a:extLst>
          </p:cNvPr>
          <p:cNvSpPr/>
          <p:nvPr/>
        </p:nvSpPr>
        <p:spPr>
          <a:xfrm flipH="1">
            <a:off x="-34940" y="4151685"/>
            <a:ext cx="7782408" cy="6150412"/>
          </a:xfrm>
          <a:custGeom>
            <a:avLst/>
            <a:gdLst/>
            <a:ahLst/>
            <a:cxnLst/>
            <a:rect l="l" t="t" r="r" b="b"/>
            <a:pathLst>
              <a:path w="11738444" h="7820738">
                <a:moveTo>
                  <a:pt x="11738444" y="0"/>
                </a:moveTo>
                <a:lnTo>
                  <a:pt x="0" y="0"/>
                </a:lnTo>
                <a:lnTo>
                  <a:pt x="0" y="7820739"/>
                </a:lnTo>
                <a:lnTo>
                  <a:pt x="11738444" y="7820739"/>
                </a:lnTo>
                <a:lnTo>
                  <a:pt x="11738444"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29" name="TextBox 108">
            <a:extLst>
              <a:ext uri="{FF2B5EF4-FFF2-40B4-BE49-F238E27FC236}">
                <a16:creationId xmlns:a16="http://schemas.microsoft.com/office/drawing/2014/main" id="{F81ABD0E-CD38-AFF2-DA01-B36BE53D634E}"/>
              </a:ext>
            </a:extLst>
          </p:cNvPr>
          <p:cNvSpPr txBox="1"/>
          <p:nvPr/>
        </p:nvSpPr>
        <p:spPr>
          <a:xfrm>
            <a:off x="2605487" y="1099693"/>
            <a:ext cx="3056337"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Software developer</a:t>
            </a:r>
          </a:p>
        </p:txBody>
      </p:sp>
      <p:sp>
        <p:nvSpPr>
          <p:cNvPr id="230" name="TextBox 109">
            <a:extLst>
              <a:ext uri="{FF2B5EF4-FFF2-40B4-BE49-F238E27FC236}">
                <a16:creationId xmlns:a16="http://schemas.microsoft.com/office/drawing/2014/main" id="{7BE49507-855D-D4BC-8B28-CD4740D26EE7}"/>
              </a:ext>
            </a:extLst>
          </p:cNvPr>
          <p:cNvSpPr txBox="1"/>
          <p:nvPr/>
        </p:nvSpPr>
        <p:spPr>
          <a:xfrm>
            <a:off x="2850720" y="4036316"/>
            <a:ext cx="2472112"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Cyber specialist</a:t>
            </a:r>
          </a:p>
        </p:txBody>
      </p:sp>
      <p:sp>
        <p:nvSpPr>
          <p:cNvPr id="231" name="TextBox 110">
            <a:extLst>
              <a:ext uri="{FF2B5EF4-FFF2-40B4-BE49-F238E27FC236}">
                <a16:creationId xmlns:a16="http://schemas.microsoft.com/office/drawing/2014/main" id="{AE740346-7203-807B-8945-FD58A6458AA8}"/>
              </a:ext>
            </a:extLst>
          </p:cNvPr>
          <p:cNvSpPr txBox="1"/>
          <p:nvPr/>
        </p:nvSpPr>
        <p:spPr>
          <a:xfrm>
            <a:off x="2895600" y="2555806"/>
            <a:ext cx="2381030"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Cloud architect</a:t>
            </a:r>
          </a:p>
        </p:txBody>
      </p:sp>
      <p:sp>
        <p:nvSpPr>
          <p:cNvPr id="232" name="TextBox 111">
            <a:extLst>
              <a:ext uri="{FF2B5EF4-FFF2-40B4-BE49-F238E27FC236}">
                <a16:creationId xmlns:a16="http://schemas.microsoft.com/office/drawing/2014/main" id="{66CFFBE0-029B-4F01-E99B-22CA4C0EE13A}"/>
              </a:ext>
            </a:extLst>
          </p:cNvPr>
          <p:cNvSpPr txBox="1"/>
          <p:nvPr/>
        </p:nvSpPr>
        <p:spPr>
          <a:xfrm>
            <a:off x="8673182" y="1099694"/>
            <a:ext cx="2300698"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UX/UI designer</a:t>
            </a:r>
          </a:p>
        </p:txBody>
      </p:sp>
      <p:sp>
        <p:nvSpPr>
          <p:cNvPr id="233" name="TextBox 112">
            <a:extLst>
              <a:ext uri="{FF2B5EF4-FFF2-40B4-BE49-F238E27FC236}">
                <a16:creationId xmlns:a16="http://schemas.microsoft.com/office/drawing/2014/main" id="{4A0E2504-1FEE-599E-6DB8-DFDC5F6C6168}"/>
              </a:ext>
            </a:extLst>
          </p:cNvPr>
          <p:cNvSpPr txBox="1"/>
          <p:nvPr/>
        </p:nvSpPr>
        <p:spPr>
          <a:xfrm>
            <a:off x="8317903" y="2579535"/>
            <a:ext cx="2912901"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Computing teacher</a:t>
            </a:r>
          </a:p>
        </p:txBody>
      </p:sp>
      <p:sp>
        <p:nvSpPr>
          <p:cNvPr id="234" name="TextBox 113">
            <a:extLst>
              <a:ext uri="{FF2B5EF4-FFF2-40B4-BE49-F238E27FC236}">
                <a16:creationId xmlns:a16="http://schemas.microsoft.com/office/drawing/2014/main" id="{D41A282C-5CA7-A18D-0748-8852D5B605F0}"/>
              </a:ext>
            </a:extLst>
          </p:cNvPr>
          <p:cNvSpPr txBox="1"/>
          <p:nvPr/>
        </p:nvSpPr>
        <p:spPr>
          <a:xfrm>
            <a:off x="8152092" y="4036316"/>
            <a:ext cx="3275817"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IT support technician</a:t>
            </a:r>
          </a:p>
        </p:txBody>
      </p:sp>
      <p:sp>
        <p:nvSpPr>
          <p:cNvPr id="235" name="TextBox 114">
            <a:extLst>
              <a:ext uri="{FF2B5EF4-FFF2-40B4-BE49-F238E27FC236}">
                <a16:creationId xmlns:a16="http://schemas.microsoft.com/office/drawing/2014/main" id="{40C029D9-1F97-0115-9C59-BADF1A91B459}"/>
              </a:ext>
            </a:extLst>
          </p:cNvPr>
          <p:cNvSpPr txBox="1"/>
          <p:nvPr/>
        </p:nvSpPr>
        <p:spPr>
          <a:xfrm>
            <a:off x="8781626" y="5462954"/>
            <a:ext cx="1975247" cy="432747"/>
          </a:xfrm>
          <a:prstGeom prst="rect">
            <a:avLst/>
          </a:prstGeom>
        </p:spPr>
        <p:txBody>
          <a:bodyPr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Entrepreneur</a:t>
            </a:r>
          </a:p>
        </p:txBody>
      </p:sp>
      <p:sp>
        <p:nvSpPr>
          <p:cNvPr id="236" name="TextBox 115">
            <a:extLst>
              <a:ext uri="{FF2B5EF4-FFF2-40B4-BE49-F238E27FC236}">
                <a16:creationId xmlns:a16="http://schemas.microsoft.com/office/drawing/2014/main" id="{E5A0A4AB-05F8-A852-D42D-11899911BE51}"/>
              </a:ext>
            </a:extLst>
          </p:cNvPr>
          <p:cNvSpPr txBox="1"/>
          <p:nvPr/>
        </p:nvSpPr>
        <p:spPr>
          <a:xfrm>
            <a:off x="8638954" y="7053320"/>
            <a:ext cx="2334926"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Content creator</a:t>
            </a:r>
          </a:p>
        </p:txBody>
      </p:sp>
      <p:sp>
        <p:nvSpPr>
          <p:cNvPr id="237" name="TextBox 116">
            <a:extLst>
              <a:ext uri="{FF2B5EF4-FFF2-40B4-BE49-F238E27FC236}">
                <a16:creationId xmlns:a16="http://schemas.microsoft.com/office/drawing/2014/main" id="{58681775-23A4-4274-EE7C-BD3E2D179A82}"/>
              </a:ext>
            </a:extLst>
          </p:cNvPr>
          <p:cNvSpPr txBox="1"/>
          <p:nvPr/>
        </p:nvSpPr>
        <p:spPr>
          <a:xfrm>
            <a:off x="8491710" y="8477813"/>
            <a:ext cx="2739094"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DevOps engineer</a:t>
            </a:r>
          </a:p>
        </p:txBody>
      </p:sp>
      <p:sp>
        <p:nvSpPr>
          <p:cNvPr id="238" name="TextBox 117">
            <a:extLst>
              <a:ext uri="{FF2B5EF4-FFF2-40B4-BE49-F238E27FC236}">
                <a16:creationId xmlns:a16="http://schemas.microsoft.com/office/drawing/2014/main" id="{0F45D343-4125-3F3A-1002-332576B5540D}"/>
              </a:ext>
            </a:extLst>
          </p:cNvPr>
          <p:cNvSpPr txBox="1"/>
          <p:nvPr/>
        </p:nvSpPr>
        <p:spPr>
          <a:xfrm>
            <a:off x="14461664" y="1115863"/>
            <a:ext cx="2286176"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SEO specialist</a:t>
            </a:r>
          </a:p>
        </p:txBody>
      </p:sp>
      <p:sp>
        <p:nvSpPr>
          <p:cNvPr id="239" name="TextBox 118">
            <a:extLst>
              <a:ext uri="{FF2B5EF4-FFF2-40B4-BE49-F238E27FC236}">
                <a16:creationId xmlns:a16="http://schemas.microsoft.com/office/drawing/2014/main" id="{3E6F1775-15CD-A817-CDDD-3799CA14D547}"/>
              </a:ext>
            </a:extLst>
          </p:cNvPr>
          <p:cNvSpPr txBox="1"/>
          <p:nvPr/>
        </p:nvSpPr>
        <p:spPr>
          <a:xfrm>
            <a:off x="14359000" y="2579535"/>
            <a:ext cx="2388840" cy="432747"/>
          </a:xfrm>
          <a:prstGeom prst="rect">
            <a:avLst/>
          </a:prstGeom>
        </p:spPr>
        <p:txBody>
          <a:bodyPr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Digital marketer</a:t>
            </a:r>
          </a:p>
        </p:txBody>
      </p:sp>
      <p:sp>
        <p:nvSpPr>
          <p:cNvPr id="240" name="TextBox 119">
            <a:extLst>
              <a:ext uri="{FF2B5EF4-FFF2-40B4-BE49-F238E27FC236}">
                <a16:creationId xmlns:a16="http://schemas.microsoft.com/office/drawing/2014/main" id="{C95FA55A-41C9-BD94-C660-B012BF10CA9F}"/>
              </a:ext>
            </a:extLst>
          </p:cNvPr>
          <p:cNvSpPr txBox="1"/>
          <p:nvPr/>
        </p:nvSpPr>
        <p:spPr>
          <a:xfrm>
            <a:off x="14316218" y="3951945"/>
            <a:ext cx="2381771" cy="432747"/>
          </a:xfrm>
          <a:prstGeom prst="rect">
            <a:avLst/>
          </a:prstGeom>
        </p:spPr>
        <p:txBody>
          <a:bodyPr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Technical writer</a:t>
            </a:r>
          </a:p>
        </p:txBody>
      </p:sp>
      <p:sp>
        <p:nvSpPr>
          <p:cNvPr id="241" name="TextBox 120">
            <a:extLst>
              <a:ext uri="{FF2B5EF4-FFF2-40B4-BE49-F238E27FC236}">
                <a16:creationId xmlns:a16="http://schemas.microsoft.com/office/drawing/2014/main" id="{E092020F-20E0-BDCE-9B4D-52EB512D8789}"/>
              </a:ext>
            </a:extLst>
          </p:cNvPr>
          <p:cNvSpPr txBox="1"/>
          <p:nvPr/>
        </p:nvSpPr>
        <p:spPr>
          <a:xfrm>
            <a:off x="14416190" y="5469368"/>
            <a:ext cx="2261106"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Web developer</a:t>
            </a:r>
          </a:p>
        </p:txBody>
      </p:sp>
      <p:sp>
        <p:nvSpPr>
          <p:cNvPr id="242" name="TextBox 121">
            <a:extLst>
              <a:ext uri="{FF2B5EF4-FFF2-40B4-BE49-F238E27FC236}">
                <a16:creationId xmlns:a16="http://schemas.microsoft.com/office/drawing/2014/main" id="{6E8CEE0A-3982-2079-A908-8C44499C4036}"/>
              </a:ext>
            </a:extLst>
          </p:cNvPr>
          <p:cNvSpPr txBox="1"/>
          <p:nvPr/>
        </p:nvSpPr>
        <p:spPr>
          <a:xfrm>
            <a:off x="14270414" y="7053319"/>
            <a:ext cx="2636556"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Business analyst</a:t>
            </a:r>
          </a:p>
        </p:txBody>
      </p:sp>
      <p:sp>
        <p:nvSpPr>
          <p:cNvPr id="243" name="TextBox 122">
            <a:extLst>
              <a:ext uri="{FF2B5EF4-FFF2-40B4-BE49-F238E27FC236}">
                <a16:creationId xmlns:a16="http://schemas.microsoft.com/office/drawing/2014/main" id="{C5C37E8E-FEF7-2878-F895-506D2DF0FFBE}"/>
              </a:ext>
            </a:extLst>
          </p:cNvPr>
          <p:cNvSpPr txBox="1"/>
          <p:nvPr/>
        </p:nvSpPr>
        <p:spPr>
          <a:xfrm>
            <a:off x="14429545" y="8481797"/>
            <a:ext cx="2318295"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AI/ML engineer</a:t>
            </a:r>
          </a:p>
        </p:txBody>
      </p:sp>
      <p:pic>
        <p:nvPicPr>
          <p:cNvPr id="3" name="Picture 2" descr="A black and white cloud with lines&#10;&#10;Description automatically generated">
            <a:extLst>
              <a:ext uri="{FF2B5EF4-FFF2-40B4-BE49-F238E27FC236}">
                <a16:creationId xmlns:a16="http://schemas.microsoft.com/office/drawing/2014/main" id="{BF31FDD1-A52A-C7E3-7DBC-33AA585ECD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1716" y="2368884"/>
            <a:ext cx="1063596" cy="1063596"/>
          </a:xfrm>
          <a:prstGeom prst="rect">
            <a:avLst/>
          </a:prstGeom>
        </p:spPr>
      </p:pic>
      <p:pic>
        <p:nvPicPr>
          <p:cNvPr id="5" name="Picture 4" descr="A black and white lock with connected dots&#10;&#10;Description automatically generated">
            <a:extLst>
              <a:ext uri="{FF2B5EF4-FFF2-40B4-BE49-F238E27FC236}">
                <a16:creationId xmlns:a16="http://schemas.microsoft.com/office/drawing/2014/main" id="{89ABF45C-FE3E-7C3E-3A13-5268FA24EF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4633" y="3689977"/>
            <a:ext cx="1078487" cy="1078487"/>
          </a:xfrm>
          <a:prstGeom prst="rect">
            <a:avLst/>
          </a:prstGeom>
        </p:spPr>
      </p:pic>
      <p:pic>
        <p:nvPicPr>
          <p:cNvPr id="7" name="Picture 6" descr="A black and white image of a person and a black background&#10;&#10;Description automatically generated">
            <a:extLst>
              <a:ext uri="{FF2B5EF4-FFF2-40B4-BE49-F238E27FC236}">
                <a16:creationId xmlns:a16="http://schemas.microsoft.com/office/drawing/2014/main" id="{F893854B-5696-066C-1B78-B96EF717B6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04107" y="819529"/>
            <a:ext cx="1140503" cy="1140503"/>
          </a:xfrm>
          <a:prstGeom prst="rect">
            <a:avLst/>
          </a:prstGeom>
        </p:spPr>
      </p:pic>
      <p:pic>
        <p:nvPicPr>
          <p:cNvPr id="9" name="Picture 8" descr="A black and white icon of a briefcase and graduation cap&#10;&#10;Description automatically generated">
            <a:extLst>
              <a:ext uri="{FF2B5EF4-FFF2-40B4-BE49-F238E27FC236}">
                <a16:creationId xmlns:a16="http://schemas.microsoft.com/office/drawing/2014/main" id="{BB8758B7-9786-3B22-63DF-6BEA3E27FA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45663" y="2152113"/>
            <a:ext cx="1275854" cy="1275854"/>
          </a:xfrm>
          <a:prstGeom prst="rect">
            <a:avLst/>
          </a:prstGeom>
        </p:spPr>
      </p:pic>
      <p:pic>
        <p:nvPicPr>
          <p:cNvPr id="11" name="Picture 10" descr="A light bulb with a graph going up&#10;&#10;Description automatically generated">
            <a:extLst>
              <a:ext uri="{FF2B5EF4-FFF2-40B4-BE49-F238E27FC236}">
                <a16:creationId xmlns:a16="http://schemas.microsoft.com/office/drawing/2014/main" id="{875FC9CE-FA1B-990D-7973-FAAB19A50AF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83055" y="5071756"/>
            <a:ext cx="1217945" cy="1217945"/>
          </a:xfrm>
          <a:prstGeom prst="rect">
            <a:avLst/>
          </a:prstGeom>
        </p:spPr>
      </p:pic>
      <p:pic>
        <p:nvPicPr>
          <p:cNvPr id="13" name="Picture 12" descr="A computer with a pen and paper&#10;&#10;Description automatically generated">
            <a:extLst>
              <a:ext uri="{FF2B5EF4-FFF2-40B4-BE49-F238E27FC236}">
                <a16:creationId xmlns:a16="http://schemas.microsoft.com/office/drawing/2014/main" id="{17A180C0-A2F3-7A19-CE2E-73E92AD226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45663" y="6710293"/>
            <a:ext cx="1219278" cy="1219278"/>
          </a:xfrm>
          <a:prstGeom prst="rect">
            <a:avLst/>
          </a:prstGeom>
        </p:spPr>
      </p:pic>
      <p:pic>
        <p:nvPicPr>
          <p:cNvPr id="15" name="Picture 14" descr="A white gears and arrows&#10;&#10;Description automatically generated">
            <a:extLst>
              <a:ext uri="{FF2B5EF4-FFF2-40B4-BE49-F238E27FC236}">
                <a16:creationId xmlns:a16="http://schemas.microsoft.com/office/drawing/2014/main" id="{96C9A8F4-6455-3EF0-8BAD-00B9DDFE5B9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40765" y="8239048"/>
            <a:ext cx="1118683" cy="1118683"/>
          </a:xfrm>
          <a:prstGeom prst="rect">
            <a:avLst/>
          </a:prstGeom>
        </p:spPr>
      </p:pic>
      <p:pic>
        <p:nvPicPr>
          <p:cNvPr id="17" name="Picture 16" descr="A black and white image of a browser window&#10;&#10;Description automatically generated">
            <a:extLst>
              <a:ext uri="{FF2B5EF4-FFF2-40B4-BE49-F238E27FC236}">
                <a16:creationId xmlns:a16="http://schemas.microsoft.com/office/drawing/2014/main" id="{1BF1AE5B-0157-F487-1F6F-9A1D65E5C88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521970" y="745475"/>
            <a:ext cx="1130617" cy="1130617"/>
          </a:xfrm>
          <a:prstGeom prst="rect">
            <a:avLst/>
          </a:prstGeom>
        </p:spPr>
      </p:pic>
      <p:pic>
        <p:nvPicPr>
          <p:cNvPr id="19" name="Picture 18" descr="A black and white line art of a phone with a megaphone&#10;&#10;Description automatically generated">
            <a:extLst>
              <a:ext uri="{FF2B5EF4-FFF2-40B4-BE49-F238E27FC236}">
                <a16:creationId xmlns:a16="http://schemas.microsoft.com/office/drawing/2014/main" id="{C69848D4-39F3-6892-85AF-E2310E89AF5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562403" y="2232460"/>
            <a:ext cx="1140907" cy="1140907"/>
          </a:xfrm>
          <a:prstGeom prst="rect">
            <a:avLst/>
          </a:prstGeom>
        </p:spPr>
      </p:pic>
      <p:pic>
        <p:nvPicPr>
          <p:cNvPr id="21" name="Picture 20" descr="A black and white line drawing of a paper with a pencil&#10;&#10;Description automatically generated">
            <a:extLst>
              <a:ext uri="{FF2B5EF4-FFF2-40B4-BE49-F238E27FC236}">
                <a16:creationId xmlns:a16="http://schemas.microsoft.com/office/drawing/2014/main" id="{3DCB0A67-E507-3407-19FC-FADE70B1E2C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418313" y="3677011"/>
            <a:ext cx="1215122" cy="1215122"/>
          </a:xfrm>
          <a:prstGeom prst="rect">
            <a:avLst/>
          </a:prstGeom>
        </p:spPr>
      </p:pic>
      <p:pic>
        <p:nvPicPr>
          <p:cNvPr id="25" name="Picture 24">
            <a:extLst>
              <a:ext uri="{FF2B5EF4-FFF2-40B4-BE49-F238E27FC236}">
                <a16:creationId xmlns:a16="http://schemas.microsoft.com/office/drawing/2014/main" id="{934FEC5F-478C-31CE-D9DA-D000CBAA1CB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449184" y="5093835"/>
            <a:ext cx="1322332" cy="1322332"/>
          </a:xfrm>
          <a:prstGeom prst="rect">
            <a:avLst/>
          </a:prstGeom>
        </p:spPr>
      </p:pic>
      <p:pic>
        <p:nvPicPr>
          <p:cNvPr id="27" name="Picture 26" descr="A black and white logo&#10;&#10;Description automatically generated">
            <a:extLst>
              <a:ext uri="{FF2B5EF4-FFF2-40B4-BE49-F238E27FC236}">
                <a16:creationId xmlns:a16="http://schemas.microsoft.com/office/drawing/2014/main" id="{1E2A7ED7-C0CB-8BBB-9ED9-935C5A5EE4C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477639" y="8138453"/>
            <a:ext cx="1219278" cy="1219278"/>
          </a:xfrm>
          <a:prstGeom prst="rect">
            <a:avLst/>
          </a:prstGeom>
        </p:spPr>
      </p:pic>
      <p:pic>
        <p:nvPicPr>
          <p:cNvPr id="29" name="Picture 28" descr="A black and white graphic with white circles and a black background&#10;&#10;Description automatically generated">
            <a:extLst>
              <a:ext uri="{FF2B5EF4-FFF2-40B4-BE49-F238E27FC236}">
                <a16:creationId xmlns:a16="http://schemas.microsoft.com/office/drawing/2014/main" id="{F3EDFDA3-62AA-CCD9-7BD1-34DB5AC88D0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477639" y="6743700"/>
            <a:ext cx="1140907" cy="1140907"/>
          </a:xfrm>
          <a:prstGeom prst="rect">
            <a:avLst/>
          </a:prstGeom>
        </p:spPr>
      </p:pic>
      <p:pic>
        <p:nvPicPr>
          <p:cNvPr id="33" name="Picture 32" descr="A white line drawing of a computer with a gear on it&#10;&#10;Description automatically generated">
            <a:extLst>
              <a:ext uri="{FF2B5EF4-FFF2-40B4-BE49-F238E27FC236}">
                <a16:creationId xmlns:a16="http://schemas.microsoft.com/office/drawing/2014/main" id="{A137DEEB-1CED-E3DA-D008-2C7D0A053D4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26614" y="3654024"/>
            <a:ext cx="1275854" cy="12758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p:cTn id="7" dur="250" fill="hold"/>
                                        <p:tgtEl>
                                          <p:spTgt spid="229"/>
                                        </p:tgtEl>
                                        <p:attrNameLst>
                                          <p:attrName>ppt_w</p:attrName>
                                        </p:attrNameLst>
                                      </p:cBhvr>
                                      <p:tavLst>
                                        <p:tav tm="0">
                                          <p:val>
                                            <p:fltVal val="0"/>
                                          </p:val>
                                        </p:tav>
                                        <p:tav tm="100000">
                                          <p:val>
                                            <p:strVal val="#ppt_w"/>
                                          </p:val>
                                        </p:tav>
                                      </p:tavLst>
                                    </p:anim>
                                    <p:anim calcmode="lin" valueType="num">
                                      <p:cBhvr>
                                        <p:cTn id="8" dur="250" fill="hold"/>
                                        <p:tgtEl>
                                          <p:spTgt spid="229"/>
                                        </p:tgtEl>
                                        <p:attrNameLst>
                                          <p:attrName>ppt_h</p:attrName>
                                        </p:attrNameLst>
                                      </p:cBhvr>
                                      <p:tavLst>
                                        <p:tav tm="0">
                                          <p:val>
                                            <p:fltVal val="0"/>
                                          </p:val>
                                        </p:tav>
                                        <p:tav tm="100000">
                                          <p:val>
                                            <p:strVal val="#ppt_h"/>
                                          </p:val>
                                        </p:tav>
                                      </p:tavLst>
                                    </p:anim>
                                    <p:animEffect transition="in" filter="fade">
                                      <p:cBhvr>
                                        <p:cTn id="9" dur="250"/>
                                        <p:tgtEl>
                                          <p:spTgt spid="229"/>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231"/>
                                        </p:tgtEl>
                                        <p:attrNameLst>
                                          <p:attrName>style.visibility</p:attrName>
                                        </p:attrNameLst>
                                      </p:cBhvr>
                                      <p:to>
                                        <p:strVal val="visible"/>
                                      </p:to>
                                    </p:set>
                                    <p:anim calcmode="lin" valueType="num">
                                      <p:cBhvr>
                                        <p:cTn id="13" dur="250" fill="hold"/>
                                        <p:tgtEl>
                                          <p:spTgt spid="231"/>
                                        </p:tgtEl>
                                        <p:attrNameLst>
                                          <p:attrName>ppt_w</p:attrName>
                                        </p:attrNameLst>
                                      </p:cBhvr>
                                      <p:tavLst>
                                        <p:tav tm="0">
                                          <p:val>
                                            <p:fltVal val="0"/>
                                          </p:val>
                                        </p:tav>
                                        <p:tav tm="100000">
                                          <p:val>
                                            <p:strVal val="#ppt_w"/>
                                          </p:val>
                                        </p:tav>
                                      </p:tavLst>
                                    </p:anim>
                                    <p:anim calcmode="lin" valueType="num">
                                      <p:cBhvr>
                                        <p:cTn id="14" dur="250" fill="hold"/>
                                        <p:tgtEl>
                                          <p:spTgt spid="231"/>
                                        </p:tgtEl>
                                        <p:attrNameLst>
                                          <p:attrName>ppt_h</p:attrName>
                                        </p:attrNameLst>
                                      </p:cBhvr>
                                      <p:tavLst>
                                        <p:tav tm="0">
                                          <p:val>
                                            <p:fltVal val="0"/>
                                          </p:val>
                                        </p:tav>
                                        <p:tav tm="100000">
                                          <p:val>
                                            <p:strVal val="#ppt_h"/>
                                          </p:val>
                                        </p:tav>
                                      </p:tavLst>
                                    </p:anim>
                                    <p:animEffect transition="in" filter="fade">
                                      <p:cBhvr>
                                        <p:cTn id="15" dur="250"/>
                                        <p:tgtEl>
                                          <p:spTgt spid="23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30"/>
                                        </p:tgtEl>
                                        <p:attrNameLst>
                                          <p:attrName>style.visibility</p:attrName>
                                        </p:attrNameLst>
                                      </p:cBhvr>
                                      <p:to>
                                        <p:strVal val="visible"/>
                                      </p:to>
                                    </p:set>
                                    <p:anim calcmode="lin" valueType="num">
                                      <p:cBhvr>
                                        <p:cTn id="19" dur="250" fill="hold"/>
                                        <p:tgtEl>
                                          <p:spTgt spid="230"/>
                                        </p:tgtEl>
                                        <p:attrNameLst>
                                          <p:attrName>ppt_w</p:attrName>
                                        </p:attrNameLst>
                                      </p:cBhvr>
                                      <p:tavLst>
                                        <p:tav tm="0">
                                          <p:val>
                                            <p:fltVal val="0"/>
                                          </p:val>
                                        </p:tav>
                                        <p:tav tm="100000">
                                          <p:val>
                                            <p:strVal val="#ppt_w"/>
                                          </p:val>
                                        </p:tav>
                                      </p:tavLst>
                                    </p:anim>
                                    <p:anim calcmode="lin" valueType="num">
                                      <p:cBhvr>
                                        <p:cTn id="20" dur="250" fill="hold"/>
                                        <p:tgtEl>
                                          <p:spTgt spid="230"/>
                                        </p:tgtEl>
                                        <p:attrNameLst>
                                          <p:attrName>ppt_h</p:attrName>
                                        </p:attrNameLst>
                                      </p:cBhvr>
                                      <p:tavLst>
                                        <p:tav tm="0">
                                          <p:val>
                                            <p:fltVal val="0"/>
                                          </p:val>
                                        </p:tav>
                                        <p:tav tm="100000">
                                          <p:val>
                                            <p:strVal val="#ppt_h"/>
                                          </p:val>
                                        </p:tav>
                                      </p:tavLst>
                                    </p:anim>
                                    <p:animEffect transition="in" filter="fade">
                                      <p:cBhvr>
                                        <p:cTn id="21" dur="250"/>
                                        <p:tgtEl>
                                          <p:spTgt spid="230"/>
                                        </p:tgtEl>
                                      </p:cBhvr>
                                    </p:animEffect>
                                  </p:childTnLst>
                                </p:cTn>
                              </p:par>
                            </p:childTnLst>
                          </p:cTn>
                        </p:par>
                        <p:par>
                          <p:cTn id="22" fill="hold">
                            <p:stCondLst>
                              <p:cond delay="750"/>
                            </p:stCondLst>
                            <p:childTnLst>
                              <p:par>
                                <p:cTn id="23" presetID="53" presetClass="entr" presetSubtype="16" fill="hold" grpId="0" nodeType="afterEffect">
                                  <p:stCondLst>
                                    <p:cond delay="0"/>
                                  </p:stCondLst>
                                  <p:childTnLst>
                                    <p:set>
                                      <p:cBhvr>
                                        <p:cTn id="24" dur="1" fill="hold">
                                          <p:stCondLst>
                                            <p:cond delay="0"/>
                                          </p:stCondLst>
                                        </p:cTn>
                                        <p:tgtEl>
                                          <p:spTgt spid="232"/>
                                        </p:tgtEl>
                                        <p:attrNameLst>
                                          <p:attrName>style.visibility</p:attrName>
                                        </p:attrNameLst>
                                      </p:cBhvr>
                                      <p:to>
                                        <p:strVal val="visible"/>
                                      </p:to>
                                    </p:set>
                                    <p:anim calcmode="lin" valueType="num">
                                      <p:cBhvr>
                                        <p:cTn id="25" dur="250" fill="hold"/>
                                        <p:tgtEl>
                                          <p:spTgt spid="232"/>
                                        </p:tgtEl>
                                        <p:attrNameLst>
                                          <p:attrName>ppt_w</p:attrName>
                                        </p:attrNameLst>
                                      </p:cBhvr>
                                      <p:tavLst>
                                        <p:tav tm="0">
                                          <p:val>
                                            <p:fltVal val="0"/>
                                          </p:val>
                                        </p:tav>
                                        <p:tav tm="100000">
                                          <p:val>
                                            <p:strVal val="#ppt_w"/>
                                          </p:val>
                                        </p:tav>
                                      </p:tavLst>
                                    </p:anim>
                                    <p:anim calcmode="lin" valueType="num">
                                      <p:cBhvr>
                                        <p:cTn id="26" dur="250" fill="hold"/>
                                        <p:tgtEl>
                                          <p:spTgt spid="232"/>
                                        </p:tgtEl>
                                        <p:attrNameLst>
                                          <p:attrName>ppt_h</p:attrName>
                                        </p:attrNameLst>
                                      </p:cBhvr>
                                      <p:tavLst>
                                        <p:tav tm="0">
                                          <p:val>
                                            <p:fltVal val="0"/>
                                          </p:val>
                                        </p:tav>
                                        <p:tav tm="100000">
                                          <p:val>
                                            <p:strVal val="#ppt_h"/>
                                          </p:val>
                                        </p:tav>
                                      </p:tavLst>
                                    </p:anim>
                                    <p:animEffect transition="in" filter="fade">
                                      <p:cBhvr>
                                        <p:cTn id="27" dur="250"/>
                                        <p:tgtEl>
                                          <p:spTgt spid="232"/>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33"/>
                                        </p:tgtEl>
                                        <p:attrNameLst>
                                          <p:attrName>style.visibility</p:attrName>
                                        </p:attrNameLst>
                                      </p:cBhvr>
                                      <p:to>
                                        <p:strVal val="visible"/>
                                      </p:to>
                                    </p:set>
                                    <p:anim calcmode="lin" valueType="num">
                                      <p:cBhvr>
                                        <p:cTn id="31" dur="250" fill="hold"/>
                                        <p:tgtEl>
                                          <p:spTgt spid="233"/>
                                        </p:tgtEl>
                                        <p:attrNameLst>
                                          <p:attrName>ppt_w</p:attrName>
                                        </p:attrNameLst>
                                      </p:cBhvr>
                                      <p:tavLst>
                                        <p:tav tm="0">
                                          <p:val>
                                            <p:fltVal val="0"/>
                                          </p:val>
                                        </p:tav>
                                        <p:tav tm="100000">
                                          <p:val>
                                            <p:strVal val="#ppt_w"/>
                                          </p:val>
                                        </p:tav>
                                      </p:tavLst>
                                    </p:anim>
                                    <p:anim calcmode="lin" valueType="num">
                                      <p:cBhvr>
                                        <p:cTn id="32" dur="250" fill="hold"/>
                                        <p:tgtEl>
                                          <p:spTgt spid="233"/>
                                        </p:tgtEl>
                                        <p:attrNameLst>
                                          <p:attrName>ppt_h</p:attrName>
                                        </p:attrNameLst>
                                      </p:cBhvr>
                                      <p:tavLst>
                                        <p:tav tm="0">
                                          <p:val>
                                            <p:fltVal val="0"/>
                                          </p:val>
                                        </p:tav>
                                        <p:tav tm="100000">
                                          <p:val>
                                            <p:strVal val="#ppt_h"/>
                                          </p:val>
                                        </p:tav>
                                      </p:tavLst>
                                    </p:anim>
                                    <p:animEffect transition="in" filter="fade">
                                      <p:cBhvr>
                                        <p:cTn id="33" dur="250"/>
                                        <p:tgtEl>
                                          <p:spTgt spid="233"/>
                                        </p:tgtEl>
                                      </p:cBhvr>
                                    </p:animEffect>
                                  </p:childTnLst>
                                </p:cTn>
                              </p:par>
                            </p:childTnLst>
                          </p:cTn>
                        </p:par>
                        <p:par>
                          <p:cTn id="34" fill="hold">
                            <p:stCondLst>
                              <p:cond delay="1250"/>
                            </p:stCondLst>
                            <p:childTnLst>
                              <p:par>
                                <p:cTn id="35" presetID="53" presetClass="entr" presetSubtype="16" fill="hold" grpId="0" nodeType="afterEffect">
                                  <p:stCondLst>
                                    <p:cond delay="0"/>
                                  </p:stCondLst>
                                  <p:childTnLst>
                                    <p:set>
                                      <p:cBhvr>
                                        <p:cTn id="36" dur="1" fill="hold">
                                          <p:stCondLst>
                                            <p:cond delay="0"/>
                                          </p:stCondLst>
                                        </p:cTn>
                                        <p:tgtEl>
                                          <p:spTgt spid="234"/>
                                        </p:tgtEl>
                                        <p:attrNameLst>
                                          <p:attrName>style.visibility</p:attrName>
                                        </p:attrNameLst>
                                      </p:cBhvr>
                                      <p:to>
                                        <p:strVal val="visible"/>
                                      </p:to>
                                    </p:set>
                                    <p:anim calcmode="lin" valueType="num">
                                      <p:cBhvr>
                                        <p:cTn id="37" dur="250" fill="hold"/>
                                        <p:tgtEl>
                                          <p:spTgt spid="234"/>
                                        </p:tgtEl>
                                        <p:attrNameLst>
                                          <p:attrName>ppt_w</p:attrName>
                                        </p:attrNameLst>
                                      </p:cBhvr>
                                      <p:tavLst>
                                        <p:tav tm="0">
                                          <p:val>
                                            <p:fltVal val="0"/>
                                          </p:val>
                                        </p:tav>
                                        <p:tav tm="100000">
                                          <p:val>
                                            <p:strVal val="#ppt_w"/>
                                          </p:val>
                                        </p:tav>
                                      </p:tavLst>
                                    </p:anim>
                                    <p:anim calcmode="lin" valueType="num">
                                      <p:cBhvr>
                                        <p:cTn id="38" dur="250" fill="hold"/>
                                        <p:tgtEl>
                                          <p:spTgt spid="234"/>
                                        </p:tgtEl>
                                        <p:attrNameLst>
                                          <p:attrName>ppt_h</p:attrName>
                                        </p:attrNameLst>
                                      </p:cBhvr>
                                      <p:tavLst>
                                        <p:tav tm="0">
                                          <p:val>
                                            <p:fltVal val="0"/>
                                          </p:val>
                                        </p:tav>
                                        <p:tav tm="100000">
                                          <p:val>
                                            <p:strVal val="#ppt_h"/>
                                          </p:val>
                                        </p:tav>
                                      </p:tavLst>
                                    </p:anim>
                                    <p:animEffect transition="in" filter="fade">
                                      <p:cBhvr>
                                        <p:cTn id="39" dur="250"/>
                                        <p:tgtEl>
                                          <p:spTgt spid="234"/>
                                        </p:tgtEl>
                                      </p:cBhvr>
                                    </p:animEffect>
                                  </p:childTnLst>
                                </p:cTn>
                              </p:par>
                            </p:childTnLst>
                          </p:cTn>
                        </p:par>
                        <p:par>
                          <p:cTn id="40" fill="hold">
                            <p:stCondLst>
                              <p:cond delay="1500"/>
                            </p:stCondLst>
                            <p:childTnLst>
                              <p:par>
                                <p:cTn id="41" presetID="53" presetClass="entr" presetSubtype="16" fill="hold" grpId="0" nodeType="afterEffect">
                                  <p:stCondLst>
                                    <p:cond delay="0"/>
                                  </p:stCondLst>
                                  <p:childTnLst>
                                    <p:set>
                                      <p:cBhvr>
                                        <p:cTn id="42" dur="1" fill="hold">
                                          <p:stCondLst>
                                            <p:cond delay="0"/>
                                          </p:stCondLst>
                                        </p:cTn>
                                        <p:tgtEl>
                                          <p:spTgt spid="235"/>
                                        </p:tgtEl>
                                        <p:attrNameLst>
                                          <p:attrName>style.visibility</p:attrName>
                                        </p:attrNameLst>
                                      </p:cBhvr>
                                      <p:to>
                                        <p:strVal val="visible"/>
                                      </p:to>
                                    </p:set>
                                    <p:anim calcmode="lin" valueType="num">
                                      <p:cBhvr>
                                        <p:cTn id="43" dur="250" fill="hold"/>
                                        <p:tgtEl>
                                          <p:spTgt spid="235"/>
                                        </p:tgtEl>
                                        <p:attrNameLst>
                                          <p:attrName>ppt_w</p:attrName>
                                        </p:attrNameLst>
                                      </p:cBhvr>
                                      <p:tavLst>
                                        <p:tav tm="0">
                                          <p:val>
                                            <p:fltVal val="0"/>
                                          </p:val>
                                        </p:tav>
                                        <p:tav tm="100000">
                                          <p:val>
                                            <p:strVal val="#ppt_w"/>
                                          </p:val>
                                        </p:tav>
                                      </p:tavLst>
                                    </p:anim>
                                    <p:anim calcmode="lin" valueType="num">
                                      <p:cBhvr>
                                        <p:cTn id="44" dur="250" fill="hold"/>
                                        <p:tgtEl>
                                          <p:spTgt spid="235"/>
                                        </p:tgtEl>
                                        <p:attrNameLst>
                                          <p:attrName>ppt_h</p:attrName>
                                        </p:attrNameLst>
                                      </p:cBhvr>
                                      <p:tavLst>
                                        <p:tav tm="0">
                                          <p:val>
                                            <p:fltVal val="0"/>
                                          </p:val>
                                        </p:tav>
                                        <p:tav tm="100000">
                                          <p:val>
                                            <p:strVal val="#ppt_h"/>
                                          </p:val>
                                        </p:tav>
                                      </p:tavLst>
                                    </p:anim>
                                    <p:animEffect transition="in" filter="fade">
                                      <p:cBhvr>
                                        <p:cTn id="45" dur="250"/>
                                        <p:tgtEl>
                                          <p:spTgt spid="235"/>
                                        </p:tgtEl>
                                      </p:cBhvr>
                                    </p:animEffect>
                                  </p:childTnLst>
                                </p:cTn>
                              </p:par>
                            </p:childTnLst>
                          </p:cTn>
                        </p:par>
                        <p:par>
                          <p:cTn id="46" fill="hold">
                            <p:stCondLst>
                              <p:cond delay="1750"/>
                            </p:stCondLst>
                            <p:childTnLst>
                              <p:par>
                                <p:cTn id="47" presetID="53" presetClass="entr" presetSubtype="16" fill="hold" grpId="0" nodeType="afterEffect">
                                  <p:stCondLst>
                                    <p:cond delay="0"/>
                                  </p:stCondLst>
                                  <p:childTnLst>
                                    <p:set>
                                      <p:cBhvr>
                                        <p:cTn id="48" dur="1" fill="hold">
                                          <p:stCondLst>
                                            <p:cond delay="0"/>
                                          </p:stCondLst>
                                        </p:cTn>
                                        <p:tgtEl>
                                          <p:spTgt spid="236"/>
                                        </p:tgtEl>
                                        <p:attrNameLst>
                                          <p:attrName>style.visibility</p:attrName>
                                        </p:attrNameLst>
                                      </p:cBhvr>
                                      <p:to>
                                        <p:strVal val="visible"/>
                                      </p:to>
                                    </p:set>
                                    <p:anim calcmode="lin" valueType="num">
                                      <p:cBhvr>
                                        <p:cTn id="49" dur="250" fill="hold"/>
                                        <p:tgtEl>
                                          <p:spTgt spid="236"/>
                                        </p:tgtEl>
                                        <p:attrNameLst>
                                          <p:attrName>ppt_w</p:attrName>
                                        </p:attrNameLst>
                                      </p:cBhvr>
                                      <p:tavLst>
                                        <p:tav tm="0">
                                          <p:val>
                                            <p:fltVal val="0"/>
                                          </p:val>
                                        </p:tav>
                                        <p:tav tm="100000">
                                          <p:val>
                                            <p:strVal val="#ppt_w"/>
                                          </p:val>
                                        </p:tav>
                                      </p:tavLst>
                                    </p:anim>
                                    <p:anim calcmode="lin" valueType="num">
                                      <p:cBhvr>
                                        <p:cTn id="50" dur="250" fill="hold"/>
                                        <p:tgtEl>
                                          <p:spTgt spid="236"/>
                                        </p:tgtEl>
                                        <p:attrNameLst>
                                          <p:attrName>ppt_h</p:attrName>
                                        </p:attrNameLst>
                                      </p:cBhvr>
                                      <p:tavLst>
                                        <p:tav tm="0">
                                          <p:val>
                                            <p:fltVal val="0"/>
                                          </p:val>
                                        </p:tav>
                                        <p:tav tm="100000">
                                          <p:val>
                                            <p:strVal val="#ppt_h"/>
                                          </p:val>
                                        </p:tav>
                                      </p:tavLst>
                                    </p:anim>
                                    <p:animEffect transition="in" filter="fade">
                                      <p:cBhvr>
                                        <p:cTn id="51" dur="250"/>
                                        <p:tgtEl>
                                          <p:spTgt spid="236"/>
                                        </p:tgtEl>
                                      </p:cBhvr>
                                    </p:animEffect>
                                  </p:childTnLst>
                                </p:cTn>
                              </p:par>
                            </p:childTnLst>
                          </p:cTn>
                        </p:par>
                        <p:par>
                          <p:cTn id="52" fill="hold">
                            <p:stCondLst>
                              <p:cond delay="2000"/>
                            </p:stCondLst>
                            <p:childTnLst>
                              <p:par>
                                <p:cTn id="53" presetID="53" presetClass="entr" presetSubtype="16" fill="hold" grpId="0" nodeType="afterEffect">
                                  <p:stCondLst>
                                    <p:cond delay="0"/>
                                  </p:stCondLst>
                                  <p:childTnLst>
                                    <p:set>
                                      <p:cBhvr>
                                        <p:cTn id="54" dur="1" fill="hold">
                                          <p:stCondLst>
                                            <p:cond delay="0"/>
                                          </p:stCondLst>
                                        </p:cTn>
                                        <p:tgtEl>
                                          <p:spTgt spid="237"/>
                                        </p:tgtEl>
                                        <p:attrNameLst>
                                          <p:attrName>style.visibility</p:attrName>
                                        </p:attrNameLst>
                                      </p:cBhvr>
                                      <p:to>
                                        <p:strVal val="visible"/>
                                      </p:to>
                                    </p:set>
                                    <p:anim calcmode="lin" valueType="num">
                                      <p:cBhvr>
                                        <p:cTn id="55" dur="250" fill="hold"/>
                                        <p:tgtEl>
                                          <p:spTgt spid="237"/>
                                        </p:tgtEl>
                                        <p:attrNameLst>
                                          <p:attrName>ppt_w</p:attrName>
                                        </p:attrNameLst>
                                      </p:cBhvr>
                                      <p:tavLst>
                                        <p:tav tm="0">
                                          <p:val>
                                            <p:fltVal val="0"/>
                                          </p:val>
                                        </p:tav>
                                        <p:tav tm="100000">
                                          <p:val>
                                            <p:strVal val="#ppt_w"/>
                                          </p:val>
                                        </p:tav>
                                      </p:tavLst>
                                    </p:anim>
                                    <p:anim calcmode="lin" valueType="num">
                                      <p:cBhvr>
                                        <p:cTn id="56" dur="250" fill="hold"/>
                                        <p:tgtEl>
                                          <p:spTgt spid="237"/>
                                        </p:tgtEl>
                                        <p:attrNameLst>
                                          <p:attrName>ppt_h</p:attrName>
                                        </p:attrNameLst>
                                      </p:cBhvr>
                                      <p:tavLst>
                                        <p:tav tm="0">
                                          <p:val>
                                            <p:fltVal val="0"/>
                                          </p:val>
                                        </p:tav>
                                        <p:tav tm="100000">
                                          <p:val>
                                            <p:strVal val="#ppt_h"/>
                                          </p:val>
                                        </p:tav>
                                      </p:tavLst>
                                    </p:anim>
                                    <p:animEffect transition="in" filter="fade">
                                      <p:cBhvr>
                                        <p:cTn id="57" dur="250"/>
                                        <p:tgtEl>
                                          <p:spTgt spid="237"/>
                                        </p:tgtEl>
                                      </p:cBhvr>
                                    </p:animEffect>
                                  </p:childTnLst>
                                </p:cTn>
                              </p:par>
                            </p:childTnLst>
                          </p:cTn>
                        </p:par>
                        <p:par>
                          <p:cTn id="58" fill="hold">
                            <p:stCondLst>
                              <p:cond delay="2250"/>
                            </p:stCondLst>
                            <p:childTnLst>
                              <p:par>
                                <p:cTn id="59" presetID="53" presetClass="entr" presetSubtype="16" fill="hold" grpId="0" nodeType="afterEffect">
                                  <p:stCondLst>
                                    <p:cond delay="0"/>
                                  </p:stCondLst>
                                  <p:childTnLst>
                                    <p:set>
                                      <p:cBhvr>
                                        <p:cTn id="60" dur="1" fill="hold">
                                          <p:stCondLst>
                                            <p:cond delay="0"/>
                                          </p:stCondLst>
                                        </p:cTn>
                                        <p:tgtEl>
                                          <p:spTgt spid="238"/>
                                        </p:tgtEl>
                                        <p:attrNameLst>
                                          <p:attrName>style.visibility</p:attrName>
                                        </p:attrNameLst>
                                      </p:cBhvr>
                                      <p:to>
                                        <p:strVal val="visible"/>
                                      </p:to>
                                    </p:set>
                                    <p:anim calcmode="lin" valueType="num">
                                      <p:cBhvr>
                                        <p:cTn id="61" dur="250" fill="hold"/>
                                        <p:tgtEl>
                                          <p:spTgt spid="238"/>
                                        </p:tgtEl>
                                        <p:attrNameLst>
                                          <p:attrName>ppt_w</p:attrName>
                                        </p:attrNameLst>
                                      </p:cBhvr>
                                      <p:tavLst>
                                        <p:tav tm="0">
                                          <p:val>
                                            <p:fltVal val="0"/>
                                          </p:val>
                                        </p:tav>
                                        <p:tav tm="100000">
                                          <p:val>
                                            <p:strVal val="#ppt_w"/>
                                          </p:val>
                                        </p:tav>
                                      </p:tavLst>
                                    </p:anim>
                                    <p:anim calcmode="lin" valueType="num">
                                      <p:cBhvr>
                                        <p:cTn id="62" dur="250" fill="hold"/>
                                        <p:tgtEl>
                                          <p:spTgt spid="238"/>
                                        </p:tgtEl>
                                        <p:attrNameLst>
                                          <p:attrName>ppt_h</p:attrName>
                                        </p:attrNameLst>
                                      </p:cBhvr>
                                      <p:tavLst>
                                        <p:tav tm="0">
                                          <p:val>
                                            <p:fltVal val="0"/>
                                          </p:val>
                                        </p:tav>
                                        <p:tav tm="100000">
                                          <p:val>
                                            <p:strVal val="#ppt_h"/>
                                          </p:val>
                                        </p:tav>
                                      </p:tavLst>
                                    </p:anim>
                                    <p:animEffect transition="in" filter="fade">
                                      <p:cBhvr>
                                        <p:cTn id="63" dur="250"/>
                                        <p:tgtEl>
                                          <p:spTgt spid="238"/>
                                        </p:tgtEl>
                                      </p:cBhvr>
                                    </p:animEffect>
                                  </p:childTnLst>
                                </p:cTn>
                              </p:par>
                            </p:childTnLst>
                          </p:cTn>
                        </p:par>
                        <p:par>
                          <p:cTn id="64" fill="hold">
                            <p:stCondLst>
                              <p:cond delay="2500"/>
                            </p:stCondLst>
                            <p:childTnLst>
                              <p:par>
                                <p:cTn id="65" presetID="53" presetClass="entr" presetSubtype="16" fill="hold" grpId="0" nodeType="afterEffect">
                                  <p:stCondLst>
                                    <p:cond delay="0"/>
                                  </p:stCondLst>
                                  <p:childTnLst>
                                    <p:set>
                                      <p:cBhvr>
                                        <p:cTn id="66" dur="1" fill="hold">
                                          <p:stCondLst>
                                            <p:cond delay="0"/>
                                          </p:stCondLst>
                                        </p:cTn>
                                        <p:tgtEl>
                                          <p:spTgt spid="239"/>
                                        </p:tgtEl>
                                        <p:attrNameLst>
                                          <p:attrName>style.visibility</p:attrName>
                                        </p:attrNameLst>
                                      </p:cBhvr>
                                      <p:to>
                                        <p:strVal val="visible"/>
                                      </p:to>
                                    </p:set>
                                    <p:anim calcmode="lin" valueType="num">
                                      <p:cBhvr>
                                        <p:cTn id="67" dur="250" fill="hold"/>
                                        <p:tgtEl>
                                          <p:spTgt spid="239"/>
                                        </p:tgtEl>
                                        <p:attrNameLst>
                                          <p:attrName>ppt_w</p:attrName>
                                        </p:attrNameLst>
                                      </p:cBhvr>
                                      <p:tavLst>
                                        <p:tav tm="0">
                                          <p:val>
                                            <p:fltVal val="0"/>
                                          </p:val>
                                        </p:tav>
                                        <p:tav tm="100000">
                                          <p:val>
                                            <p:strVal val="#ppt_w"/>
                                          </p:val>
                                        </p:tav>
                                      </p:tavLst>
                                    </p:anim>
                                    <p:anim calcmode="lin" valueType="num">
                                      <p:cBhvr>
                                        <p:cTn id="68" dur="250" fill="hold"/>
                                        <p:tgtEl>
                                          <p:spTgt spid="239"/>
                                        </p:tgtEl>
                                        <p:attrNameLst>
                                          <p:attrName>ppt_h</p:attrName>
                                        </p:attrNameLst>
                                      </p:cBhvr>
                                      <p:tavLst>
                                        <p:tav tm="0">
                                          <p:val>
                                            <p:fltVal val="0"/>
                                          </p:val>
                                        </p:tav>
                                        <p:tav tm="100000">
                                          <p:val>
                                            <p:strVal val="#ppt_h"/>
                                          </p:val>
                                        </p:tav>
                                      </p:tavLst>
                                    </p:anim>
                                    <p:animEffect transition="in" filter="fade">
                                      <p:cBhvr>
                                        <p:cTn id="69" dur="250"/>
                                        <p:tgtEl>
                                          <p:spTgt spid="239"/>
                                        </p:tgtEl>
                                      </p:cBhvr>
                                    </p:animEffect>
                                  </p:childTnLst>
                                </p:cTn>
                              </p:par>
                            </p:childTnLst>
                          </p:cTn>
                        </p:par>
                        <p:par>
                          <p:cTn id="70" fill="hold">
                            <p:stCondLst>
                              <p:cond delay="2750"/>
                            </p:stCondLst>
                            <p:childTnLst>
                              <p:par>
                                <p:cTn id="71" presetID="53" presetClass="entr" presetSubtype="16" fill="hold" grpId="0" nodeType="afterEffect">
                                  <p:stCondLst>
                                    <p:cond delay="0"/>
                                  </p:stCondLst>
                                  <p:childTnLst>
                                    <p:set>
                                      <p:cBhvr>
                                        <p:cTn id="72" dur="1" fill="hold">
                                          <p:stCondLst>
                                            <p:cond delay="0"/>
                                          </p:stCondLst>
                                        </p:cTn>
                                        <p:tgtEl>
                                          <p:spTgt spid="240"/>
                                        </p:tgtEl>
                                        <p:attrNameLst>
                                          <p:attrName>style.visibility</p:attrName>
                                        </p:attrNameLst>
                                      </p:cBhvr>
                                      <p:to>
                                        <p:strVal val="visible"/>
                                      </p:to>
                                    </p:set>
                                    <p:anim calcmode="lin" valueType="num">
                                      <p:cBhvr>
                                        <p:cTn id="73" dur="250" fill="hold"/>
                                        <p:tgtEl>
                                          <p:spTgt spid="240"/>
                                        </p:tgtEl>
                                        <p:attrNameLst>
                                          <p:attrName>ppt_w</p:attrName>
                                        </p:attrNameLst>
                                      </p:cBhvr>
                                      <p:tavLst>
                                        <p:tav tm="0">
                                          <p:val>
                                            <p:fltVal val="0"/>
                                          </p:val>
                                        </p:tav>
                                        <p:tav tm="100000">
                                          <p:val>
                                            <p:strVal val="#ppt_w"/>
                                          </p:val>
                                        </p:tav>
                                      </p:tavLst>
                                    </p:anim>
                                    <p:anim calcmode="lin" valueType="num">
                                      <p:cBhvr>
                                        <p:cTn id="74" dur="250" fill="hold"/>
                                        <p:tgtEl>
                                          <p:spTgt spid="240"/>
                                        </p:tgtEl>
                                        <p:attrNameLst>
                                          <p:attrName>ppt_h</p:attrName>
                                        </p:attrNameLst>
                                      </p:cBhvr>
                                      <p:tavLst>
                                        <p:tav tm="0">
                                          <p:val>
                                            <p:fltVal val="0"/>
                                          </p:val>
                                        </p:tav>
                                        <p:tav tm="100000">
                                          <p:val>
                                            <p:strVal val="#ppt_h"/>
                                          </p:val>
                                        </p:tav>
                                      </p:tavLst>
                                    </p:anim>
                                    <p:animEffect transition="in" filter="fade">
                                      <p:cBhvr>
                                        <p:cTn id="75" dur="250"/>
                                        <p:tgtEl>
                                          <p:spTgt spid="240"/>
                                        </p:tgtEl>
                                      </p:cBhvr>
                                    </p:animEffect>
                                  </p:childTnLst>
                                </p:cTn>
                              </p:par>
                            </p:childTnLst>
                          </p:cTn>
                        </p:par>
                        <p:par>
                          <p:cTn id="76" fill="hold">
                            <p:stCondLst>
                              <p:cond delay="3000"/>
                            </p:stCondLst>
                            <p:childTnLst>
                              <p:par>
                                <p:cTn id="77" presetID="53" presetClass="entr" presetSubtype="16" fill="hold" grpId="0" nodeType="afterEffect">
                                  <p:stCondLst>
                                    <p:cond delay="0"/>
                                  </p:stCondLst>
                                  <p:childTnLst>
                                    <p:set>
                                      <p:cBhvr>
                                        <p:cTn id="78" dur="1" fill="hold">
                                          <p:stCondLst>
                                            <p:cond delay="0"/>
                                          </p:stCondLst>
                                        </p:cTn>
                                        <p:tgtEl>
                                          <p:spTgt spid="241"/>
                                        </p:tgtEl>
                                        <p:attrNameLst>
                                          <p:attrName>style.visibility</p:attrName>
                                        </p:attrNameLst>
                                      </p:cBhvr>
                                      <p:to>
                                        <p:strVal val="visible"/>
                                      </p:to>
                                    </p:set>
                                    <p:anim calcmode="lin" valueType="num">
                                      <p:cBhvr>
                                        <p:cTn id="79" dur="250" fill="hold"/>
                                        <p:tgtEl>
                                          <p:spTgt spid="241"/>
                                        </p:tgtEl>
                                        <p:attrNameLst>
                                          <p:attrName>ppt_w</p:attrName>
                                        </p:attrNameLst>
                                      </p:cBhvr>
                                      <p:tavLst>
                                        <p:tav tm="0">
                                          <p:val>
                                            <p:fltVal val="0"/>
                                          </p:val>
                                        </p:tav>
                                        <p:tav tm="100000">
                                          <p:val>
                                            <p:strVal val="#ppt_w"/>
                                          </p:val>
                                        </p:tav>
                                      </p:tavLst>
                                    </p:anim>
                                    <p:anim calcmode="lin" valueType="num">
                                      <p:cBhvr>
                                        <p:cTn id="80" dur="250" fill="hold"/>
                                        <p:tgtEl>
                                          <p:spTgt spid="241"/>
                                        </p:tgtEl>
                                        <p:attrNameLst>
                                          <p:attrName>ppt_h</p:attrName>
                                        </p:attrNameLst>
                                      </p:cBhvr>
                                      <p:tavLst>
                                        <p:tav tm="0">
                                          <p:val>
                                            <p:fltVal val="0"/>
                                          </p:val>
                                        </p:tav>
                                        <p:tav tm="100000">
                                          <p:val>
                                            <p:strVal val="#ppt_h"/>
                                          </p:val>
                                        </p:tav>
                                      </p:tavLst>
                                    </p:anim>
                                    <p:animEffect transition="in" filter="fade">
                                      <p:cBhvr>
                                        <p:cTn id="81" dur="250"/>
                                        <p:tgtEl>
                                          <p:spTgt spid="241"/>
                                        </p:tgtEl>
                                      </p:cBhvr>
                                    </p:animEffect>
                                  </p:childTnLst>
                                </p:cTn>
                              </p:par>
                            </p:childTnLst>
                          </p:cTn>
                        </p:par>
                        <p:par>
                          <p:cTn id="82" fill="hold">
                            <p:stCondLst>
                              <p:cond delay="3250"/>
                            </p:stCondLst>
                            <p:childTnLst>
                              <p:par>
                                <p:cTn id="83" presetID="53" presetClass="entr" presetSubtype="16" fill="hold" grpId="0" nodeType="afterEffect">
                                  <p:stCondLst>
                                    <p:cond delay="0"/>
                                  </p:stCondLst>
                                  <p:childTnLst>
                                    <p:set>
                                      <p:cBhvr>
                                        <p:cTn id="84" dur="1" fill="hold">
                                          <p:stCondLst>
                                            <p:cond delay="0"/>
                                          </p:stCondLst>
                                        </p:cTn>
                                        <p:tgtEl>
                                          <p:spTgt spid="242"/>
                                        </p:tgtEl>
                                        <p:attrNameLst>
                                          <p:attrName>style.visibility</p:attrName>
                                        </p:attrNameLst>
                                      </p:cBhvr>
                                      <p:to>
                                        <p:strVal val="visible"/>
                                      </p:to>
                                    </p:set>
                                    <p:anim calcmode="lin" valueType="num">
                                      <p:cBhvr>
                                        <p:cTn id="85" dur="250" fill="hold"/>
                                        <p:tgtEl>
                                          <p:spTgt spid="242"/>
                                        </p:tgtEl>
                                        <p:attrNameLst>
                                          <p:attrName>ppt_w</p:attrName>
                                        </p:attrNameLst>
                                      </p:cBhvr>
                                      <p:tavLst>
                                        <p:tav tm="0">
                                          <p:val>
                                            <p:fltVal val="0"/>
                                          </p:val>
                                        </p:tav>
                                        <p:tav tm="100000">
                                          <p:val>
                                            <p:strVal val="#ppt_w"/>
                                          </p:val>
                                        </p:tav>
                                      </p:tavLst>
                                    </p:anim>
                                    <p:anim calcmode="lin" valueType="num">
                                      <p:cBhvr>
                                        <p:cTn id="86" dur="250" fill="hold"/>
                                        <p:tgtEl>
                                          <p:spTgt spid="242"/>
                                        </p:tgtEl>
                                        <p:attrNameLst>
                                          <p:attrName>ppt_h</p:attrName>
                                        </p:attrNameLst>
                                      </p:cBhvr>
                                      <p:tavLst>
                                        <p:tav tm="0">
                                          <p:val>
                                            <p:fltVal val="0"/>
                                          </p:val>
                                        </p:tav>
                                        <p:tav tm="100000">
                                          <p:val>
                                            <p:strVal val="#ppt_h"/>
                                          </p:val>
                                        </p:tav>
                                      </p:tavLst>
                                    </p:anim>
                                    <p:animEffect transition="in" filter="fade">
                                      <p:cBhvr>
                                        <p:cTn id="87" dur="250"/>
                                        <p:tgtEl>
                                          <p:spTgt spid="242"/>
                                        </p:tgtEl>
                                      </p:cBhvr>
                                    </p:animEffect>
                                  </p:childTnLst>
                                </p:cTn>
                              </p:par>
                            </p:childTnLst>
                          </p:cTn>
                        </p:par>
                        <p:par>
                          <p:cTn id="88" fill="hold">
                            <p:stCondLst>
                              <p:cond delay="3500"/>
                            </p:stCondLst>
                            <p:childTnLst>
                              <p:par>
                                <p:cTn id="89" presetID="53" presetClass="entr" presetSubtype="16" fill="hold" grpId="0" nodeType="afterEffect">
                                  <p:stCondLst>
                                    <p:cond delay="0"/>
                                  </p:stCondLst>
                                  <p:childTnLst>
                                    <p:set>
                                      <p:cBhvr>
                                        <p:cTn id="90" dur="1" fill="hold">
                                          <p:stCondLst>
                                            <p:cond delay="0"/>
                                          </p:stCondLst>
                                        </p:cTn>
                                        <p:tgtEl>
                                          <p:spTgt spid="243"/>
                                        </p:tgtEl>
                                        <p:attrNameLst>
                                          <p:attrName>style.visibility</p:attrName>
                                        </p:attrNameLst>
                                      </p:cBhvr>
                                      <p:to>
                                        <p:strVal val="visible"/>
                                      </p:to>
                                    </p:set>
                                    <p:anim calcmode="lin" valueType="num">
                                      <p:cBhvr>
                                        <p:cTn id="91" dur="250" fill="hold"/>
                                        <p:tgtEl>
                                          <p:spTgt spid="243"/>
                                        </p:tgtEl>
                                        <p:attrNameLst>
                                          <p:attrName>ppt_w</p:attrName>
                                        </p:attrNameLst>
                                      </p:cBhvr>
                                      <p:tavLst>
                                        <p:tav tm="0">
                                          <p:val>
                                            <p:fltVal val="0"/>
                                          </p:val>
                                        </p:tav>
                                        <p:tav tm="100000">
                                          <p:val>
                                            <p:strVal val="#ppt_w"/>
                                          </p:val>
                                        </p:tav>
                                      </p:tavLst>
                                    </p:anim>
                                    <p:anim calcmode="lin" valueType="num">
                                      <p:cBhvr>
                                        <p:cTn id="92" dur="250" fill="hold"/>
                                        <p:tgtEl>
                                          <p:spTgt spid="243"/>
                                        </p:tgtEl>
                                        <p:attrNameLst>
                                          <p:attrName>ppt_h</p:attrName>
                                        </p:attrNameLst>
                                      </p:cBhvr>
                                      <p:tavLst>
                                        <p:tav tm="0">
                                          <p:val>
                                            <p:fltVal val="0"/>
                                          </p:val>
                                        </p:tav>
                                        <p:tav tm="100000">
                                          <p:val>
                                            <p:strVal val="#ppt_h"/>
                                          </p:val>
                                        </p:tav>
                                      </p:tavLst>
                                    </p:anim>
                                    <p:animEffect transition="in" filter="fade">
                                      <p:cBhvr>
                                        <p:cTn id="93" dur="25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D24ECF-8A2E-E784-77C1-F5E3B7475ECC}"/>
              </a:ext>
            </a:extLst>
          </p:cNvPr>
          <p:cNvSpPr/>
          <p:nvPr/>
        </p:nvSpPr>
        <p:spPr>
          <a:xfrm>
            <a:off x="978042" y="4381500"/>
            <a:ext cx="8623158" cy="5029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a:off x="11700013" y="0"/>
            <a:ext cx="6587987"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a:off x="10455021" y="2615095"/>
            <a:ext cx="7375779" cy="7691151"/>
          </a:xfrm>
          <a:custGeom>
            <a:avLst/>
            <a:gdLst/>
            <a:ahLst/>
            <a:cxnLst/>
            <a:rect l="l" t="t" r="r" b="b"/>
            <a:pathLst>
              <a:path w="7375779" h="8229600">
                <a:moveTo>
                  <a:pt x="0" y="0"/>
                </a:moveTo>
                <a:lnTo>
                  <a:pt x="7375779" y="0"/>
                </a:lnTo>
                <a:lnTo>
                  <a:pt x="7375779" y="8229600"/>
                </a:lnTo>
                <a:lnTo>
                  <a:pt x="0" y="822960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sp>
        <p:nvSpPr>
          <p:cNvPr id="7" name="TextBox 7"/>
          <p:cNvSpPr txBox="1"/>
          <p:nvPr/>
        </p:nvSpPr>
        <p:spPr>
          <a:xfrm>
            <a:off x="855116" y="1061609"/>
            <a:ext cx="11766276" cy="1052532"/>
          </a:xfrm>
          <a:prstGeom prst="rect">
            <a:avLst/>
          </a:prstGeom>
        </p:spPr>
        <p:txBody>
          <a:bodyPr lIns="0" tIns="0" rIns="0" bIns="0" rtlCol="0" anchor="t">
            <a:spAutoFit/>
          </a:bodyPr>
          <a:lstStyle/>
          <a:p>
            <a:pPr algn="l">
              <a:lnSpc>
                <a:spcPts val="8966"/>
              </a:lnSpc>
            </a:pPr>
            <a:r>
              <a:rPr lang="en-US" sz="6404">
                <a:solidFill>
                  <a:srgbClr val="FFFFFF"/>
                </a:solidFill>
                <a:latin typeface="Arial" panose="020B0604020202020204" pitchFamily="34" charset="0"/>
                <a:ea typeface="DIN Next LT Pro 1"/>
                <a:cs typeface="Arial" panose="020B0604020202020204" pitchFamily="34" charset="0"/>
                <a:sym typeface="DIN Next LT Pro 1"/>
              </a:rPr>
              <a:t>Which tech job is right for me?</a:t>
            </a:r>
          </a:p>
        </p:txBody>
      </p:sp>
      <p:sp>
        <p:nvSpPr>
          <p:cNvPr id="9" name="TextBox 9"/>
          <p:cNvSpPr txBox="1"/>
          <p:nvPr/>
        </p:nvSpPr>
        <p:spPr>
          <a:xfrm>
            <a:off x="990600" y="2705100"/>
            <a:ext cx="10028315" cy="1485151"/>
          </a:xfrm>
          <a:prstGeom prst="rect">
            <a:avLst/>
          </a:prstGeom>
        </p:spPr>
        <p:txBody>
          <a:bodyPr lIns="0" tIns="0" rIns="0" bIns="0" rtlCol="0" anchor="t">
            <a:spAutoFit/>
          </a:bodyPr>
          <a:lstStyle/>
          <a:p>
            <a:pPr algn="l">
              <a:lnSpc>
                <a:spcPts val="3923"/>
              </a:lnSpc>
            </a:pPr>
            <a:r>
              <a:rPr lang="en-US" sz="2802">
                <a:solidFill>
                  <a:srgbClr val="FFFFFF"/>
                </a:solidFill>
                <a:latin typeface="Arial" panose="020B0604020202020204" pitchFamily="34" charset="0"/>
                <a:ea typeface="DIN Next LT Pro 2"/>
                <a:cs typeface="Arial" panose="020B0604020202020204" pitchFamily="34" charset="0"/>
                <a:sym typeface="DIN Next LT Pro 2"/>
              </a:rPr>
              <a:t>Take our quick quiz to find which tech roles match your answers, based on real industry professionals!</a:t>
            </a:r>
          </a:p>
          <a:p>
            <a:pPr algn="l">
              <a:lnSpc>
                <a:spcPts val="3923"/>
              </a:lnSpc>
            </a:pPr>
            <a:endParaRPr lang="en-US" sz="2802">
              <a:solidFill>
                <a:srgbClr val="FFFFFF"/>
              </a:solidFill>
              <a:latin typeface="Arial" panose="020B0604020202020204" pitchFamily="34" charset="0"/>
              <a:ea typeface="DIN Next LT Pro 2"/>
              <a:cs typeface="Arial" panose="020B0604020202020204" pitchFamily="34" charset="0"/>
              <a:sym typeface="DIN Next LT Pro 2"/>
            </a:endParaRPr>
          </a:p>
        </p:txBody>
      </p:sp>
      <p:pic>
        <p:nvPicPr>
          <p:cNvPr id="10" name="BCS Chartered Institute for IT - Career Inspiration quiz">
            <a:hlinkClick r:id="" action="ppaction://media"/>
            <a:extLst>
              <a:ext uri="{FF2B5EF4-FFF2-40B4-BE49-F238E27FC236}">
                <a16:creationId xmlns:a16="http://schemas.microsoft.com/office/drawing/2014/main" id="{F0BB0D3B-A06A-B6B1-5D76-EF7A3729DA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19200" y="4610100"/>
            <a:ext cx="8122447" cy="4568877"/>
          </a:xfrm>
          <a:prstGeom prst="rect">
            <a:avLst/>
          </a:prstGeom>
        </p:spPr>
      </p:pic>
    </p:spTree>
    <p:extLst>
      <p:ext uri="{BB962C8B-B14F-4D97-AF65-F5344CB8AC3E}">
        <p14:creationId xmlns:p14="http://schemas.microsoft.com/office/powerpoint/2010/main" val="20150965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6" name="Freeform 6"/>
          <p:cNvSpPr/>
          <p:nvPr/>
        </p:nvSpPr>
        <p:spPr>
          <a:xfrm>
            <a:off x="11887050" y="0"/>
            <a:ext cx="6400950"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endParaRPr lang="en-GB"/>
          </a:p>
        </p:txBody>
      </p:sp>
      <p:sp>
        <p:nvSpPr>
          <p:cNvPr id="45" name="Rectangle 44">
            <a:extLst>
              <a:ext uri="{FF2B5EF4-FFF2-40B4-BE49-F238E27FC236}">
                <a16:creationId xmlns:a16="http://schemas.microsoft.com/office/drawing/2014/main" id="{8896082B-4633-2E08-761C-A67A05EA6149}"/>
              </a:ext>
            </a:extLst>
          </p:cNvPr>
          <p:cNvSpPr/>
          <p:nvPr/>
        </p:nvSpPr>
        <p:spPr>
          <a:xfrm>
            <a:off x="11735185" y="2128639"/>
            <a:ext cx="6171666" cy="36365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ocado trailer">
            <a:hlinkClick r:id="" action="ppaction://media"/>
            <a:extLst>
              <a:ext uri="{FF2B5EF4-FFF2-40B4-BE49-F238E27FC236}">
                <a16:creationId xmlns:a16="http://schemas.microsoft.com/office/drawing/2014/main" id="{7CF050AA-701F-ADFE-2282-4C09621C25D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887050" y="2294822"/>
            <a:ext cx="5874076" cy="3304168"/>
          </a:xfrm>
          <a:prstGeom prst="rect">
            <a:avLst/>
          </a:prstGeom>
        </p:spPr>
      </p:pic>
      <p:pic>
        <p:nvPicPr>
          <p:cNvPr id="9" name="Picture 8">
            <a:extLst>
              <a:ext uri="{FF2B5EF4-FFF2-40B4-BE49-F238E27FC236}">
                <a16:creationId xmlns:a16="http://schemas.microsoft.com/office/drawing/2014/main" id="{15AC88AD-5A6D-9385-B9A9-E5948D56F6F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843844" y="3619500"/>
            <a:ext cx="9167556" cy="7259142"/>
          </a:xfrm>
          <a:prstGeom prst="rect">
            <a:avLst/>
          </a:prstGeom>
        </p:spPr>
      </p:pic>
      <p:sp>
        <p:nvSpPr>
          <p:cNvPr id="3" name="Freeform 3"/>
          <p:cNvSpPr/>
          <p:nvPr/>
        </p:nvSpPr>
        <p:spPr>
          <a:xfrm flipV="1">
            <a:off x="0" y="933377"/>
            <a:ext cx="9655440" cy="2071291"/>
          </a:xfrm>
          <a:custGeom>
            <a:avLst/>
            <a:gdLst/>
            <a:ahLst/>
            <a:cxnLst/>
            <a:rect l="l" t="t" r="r" b="b"/>
            <a:pathLst>
              <a:path w="10443485" h="2071291">
                <a:moveTo>
                  <a:pt x="0" y="2071292"/>
                </a:moveTo>
                <a:lnTo>
                  <a:pt x="10443486" y="2071292"/>
                </a:lnTo>
                <a:lnTo>
                  <a:pt x="10443486" y="0"/>
                </a:lnTo>
                <a:lnTo>
                  <a:pt x="0" y="0"/>
                </a:lnTo>
                <a:lnTo>
                  <a:pt x="0" y="2071292"/>
                </a:lnTo>
                <a:close/>
              </a:path>
            </a:pathLst>
          </a:custGeom>
          <a:blipFill>
            <a:blip r:embed="rId10">
              <a:extLst>
                <a:ext uri="{96DAC541-7B7A-43D3-8B79-37D633B846F1}">
                  <asvg:svgBlip xmlns:asvg="http://schemas.microsoft.com/office/drawing/2016/SVG/main" r:embed="rId11"/>
                </a:ext>
              </a:extLst>
            </a:blip>
            <a:stretch>
              <a:fillRect l="-8162"/>
            </a:stretch>
          </a:blipFill>
        </p:spPr>
        <p:txBody>
          <a:bodyPr/>
          <a:lstStyle/>
          <a:p>
            <a:endParaRPr lang="en-GB"/>
          </a:p>
        </p:txBody>
      </p:sp>
      <p:sp>
        <p:nvSpPr>
          <p:cNvPr id="4" name="Freeform 4"/>
          <p:cNvSpPr/>
          <p:nvPr/>
        </p:nvSpPr>
        <p:spPr>
          <a:xfrm flipV="1">
            <a:off x="0" y="586034"/>
            <a:ext cx="9392115"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12">
              <a:extLst>
                <a:ext uri="{96DAC541-7B7A-43D3-8B79-37D633B846F1}">
                  <asvg:svgBlip xmlns:asvg="http://schemas.microsoft.com/office/drawing/2016/SVG/main" r:embed="rId13"/>
                </a:ext>
              </a:extLst>
            </a:blip>
            <a:stretch>
              <a:fillRect l="-11194"/>
            </a:stretch>
          </a:blipFill>
        </p:spPr>
        <p:txBody>
          <a:bodyPr/>
          <a:lstStyle/>
          <a:p>
            <a:endParaRPr lang="en-GB"/>
          </a:p>
        </p:txBody>
      </p:sp>
      <p:sp>
        <p:nvSpPr>
          <p:cNvPr id="13" name="TextBox 13"/>
          <p:cNvSpPr txBox="1"/>
          <p:nvPr/>
        </p:nvSpPr>
        <p:spPr>
          <a:xfrm>
            <a:off x="332107" y="1033988"/>
            <a:ext cx="8523855" cy="831703"/>
          </a:xfrm>
          <a:prstGeom prst="rect">
            <a:avLst/>
          </a:prstGeom>
        </p:spPr>
        <p:txBody>
          <a:bodyPr lIns="0" tIns="0" rIns="0" bIns="0" rtlCol="0" anchor="t">
            <a:spAutoFit/>
          </a:bodyPr>
          <a:lstStyle/>
          <a:p>
            <a:pPr algn="l">
              <a:lnSpc>
                <a:spcPts val="7139"/>
              </a:lnSpc>
            </a:pPr>
            <a:r>
              <a:rPr lang="en-US" sz="5099">
                <a:solidFill>
                  <a:srgbClr val="030303"/>
                </a:solidFill>
                <a:latin typeface="Arial" panose="020B0604020202020204" pitchFamily="34" charset="0"/>
                <a:ea typeface="DIN Next LT Pro 1"/>
                <a:cs typeface="Arial" panose="020B0604020202020204" pitchFamily="34" charset="0"/>
                <a:sym typeface="DIN Next LT Pro 1"/>
              </a:rPr>
              <a:t>Watch a day in the life of a...</a:t>
            </a:r>
          </a:p>
        </p:txBody>
      </p:sp>
      <p:sp>
        <p:nvSpPr>
          <p:cNvPr id="61" name="Rectangle 60">
            <a:extLst>
              <a:ext uri="{FF2B5EF4-FFF2-40B4-BE49-F238E27FC236}">
                <a16:creationId xmlns:a16="http://schemas.microsoft.com/office/drawing/2014/main" id="{A4A54DB2-5A93-667A-5D9F-A034ED9E11CF}"/>
              </a:ext>
            </a:extLst>
          </p:cNvPr>
          <p:cNvSpPr/>
          <p:nvPr/>
        </p:nvSpPr>
        <p:spPr>
          <a:xfrm>
            <a:off x="2750201" y="3771900"/>
            <a:ext cx="6241399" cy="36909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Arup Trailer">
            <a:hlinkClick r:id="" action="ppaction://media"/>
            <a:extLst>
              <a:ext uri="{FF2B5EF4-FFF2-40B4-BE49-F238E27FC236}">
                <a16:creationId xmlns:a16="http://schemas.microsoft.com/office/drawing/2014/main" id="{512AC786-FA51-A173-B863-DCEE0B4F1B36}"/>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2910559" y="3946906"/>
            <a:ext cx="5907209" cy="3322805"/>
          </a:xfrm>
          <a:prstGeom prst="rect">
            <a:avLst/>
          </a:prstGeom>
        </p:spPr>
      </p:pic>
      <p:sp>
        <p:nvSpPr>
          <p:cNvPr id="2" name="Freeform 2"/>
          <p:cNvSpPr/>
          <p:nvPr/>
        </p:nvSpPr>
        <p:spPr>
          <a:xfrm>
            <a:off x="0" y="3771900"/>
            <a:ext cx="4664126" cy="6515100"/>
          </a:xfrm>
          <a:custGeom>
            <a:avLst/>
            <a:gdLst/>
            <a:ahLst/>
            <a:cxnLst/>
            <a:rect l="l" t="t" r="r" b="b"/>
            <a:pathLst>
              <a:path w="10689680" h="7748496">
                <a:moveTo>
                  <a:pt x="0" y="0"/>
                </a:moveTo>
                <a:lnTo>
                  <a:pt x="10689680" y="0"/>
                </a:lnTo>
                <a:lnTo>
                  <a:pt x="10689680" y="7748497"/>
                </a:lnTo>
                <a:lnTo>
                  <a:pt x="0" y="7748497"/>
                </a:lnTo>
                <a:lnTo>
                  <a:pt x="0" y="0"/>
                </a:lnTo>
                <a:close/>
              </a:path>
            </a:pathLst>
          </a:custGeom>
          <a:blipFill>
            <a:blip r:embed="rId15" cstate="print">
              <a:extLst>
                <a:ext uri="{28A0092B-C50C-407E-A947-70E740481C1C}">
                  <a14:useLocalDpi xmlns:a14="http://schemas.microsoft.com/office/drawing/2010/main"/>
                </a:ext>
              </a:extLst>
            </a:blip>
            <a:stretch>
              <a:fillRect/>
            </a:stretch>
          </a:blipFill>
        </p:spPr>
        <p:txBody>
          <a:bodyPr/>
          <a:lstStyle/>
          <a:p>
            <a:endParaRPr lang="en-GB"/>
          </a:p>
        </p:txBody>
      </p:sp>
      <p:grpSp>
        <p:nvGrpSpPr>
          <p:cNvPr id="53" name="Group 10">
            <a:extLst>
              <a:ext uri="{FF2B5EF4-FFF2-40B4-BE49-F238E27FC236}">
                <a16:creationId xmlns:a16="http://schemas.microsoft.com/office/drawing/2014/main" id="{14FBE724-8A61-638B-2AC3-5FE76439A4B9}"/>
              </a:ext>
            </a:extLst>
          </p:cNvPr>
          <p:cNvGrpSpPr/>
          <p:nvPr/>
        </p:nvGrpSpPr>
        <p:grpSpPr>
          <a:xfrm>
            <a:off x="470043" y="8674988"/>
            <a:ext cx="3055986" cy="819150"/>
            <a:chOff x="0" y="0"/>
            <a:chExt cx="791013" cy="215743"/>
          </a:xfrm>
        </p:grpSpPr>
        <p:sp>
          <p:nvSpPr>
            <p:cNvPr id="54" name="Freeform 11">
              <a:extLst>
                <a:ext uri="{FF2B5EF4-FFF2-40B4-BE49-F238E27FC236}">
                  <a16:creationId xmlns:a16="http://schemas.microsoft.com/office/drawing/2014/main" id="{A0B1EE62-1CC3-0453-A708-1438C93E1B09}"/>
                </a:ext>
              </a:extLst>
            </p:cNvPr>
            <p:cNvSpPr/>
            <p:nvPr/>
          </p:nvSpPr>
          <p:spPr>
            <a:xfrm>
              <a:off x="0" y="0"/>
              <a:ext cx="791013" cy="215743"/>
            </a:xfrm>
            <a:custGeom>
              <a:avLst/>
              <a:gdLst/>
              <a:ahLst/>
              <a:cxnLst/>
              <a:rect l="l" t="t" r="r" b="b"/>
              <a:pathLst>
                <a:path w="791013" h="215743">
                  <a:moveTo>
                    <a:pt x="0" y="0"/>
                  </a:moveTo>
                  <a:lnTo>
                    <a:pt x="791013" y="0"/>
                  </a:lnTo>
                  <a:lnTo>
                    <a:pt x="791013" y="215743"/>
                  </a:lnTo>
                  <a:lnTo>
                    <a:pt x="0" y="215743"/>
                  </a:lnTo>
                  <a:close/>
                </a:path>
              </a:pathLst>
            </a:custGeom>
            <a:solidFill>
              <a:srgbClr val="BCCF00"/>
            </a:solidFill>
          </p:spPr>
          <p:txBody>
            <a:bodyPr/>
            <a:lstStyle/>
            <a:p>
              <a:endParaRPr lang="en-GB"/>
            </a:p>
          </p:txBody>
        </p:sp>
        <p:sp>
          <p:nvSpPr>
            <p:cNvPr id="55" name="TextBox 12">
              <a:extLst>
                <a:ext uri="{FF2B5EF4-FFF2-40B4-BE49-F238E27FC236}">
                  <a16:creationId xmlns:a16="http://schemas.microsoft.com/office/drawing/2014/main" id="{081286FD-736A-7AD6-CB9E-9BC04A7A4BA6}"/>
                </a:ext>
              </a:extLst>
            </p:cNvPr>
            <p:cNvSpPr txBox="1"/>
            <p:nvPr/>
          </p:nvSpPr>
          <p:spPr>
            <a:xfrm>
              <a:off x="0" y="-9525"/>
              <a:ext cx="791013" cy="225268"/>
            </a:xfrm>
            <a:prstGeom prst="rect">
              <a:avLst/>
            </a:prstGeom>
          </p:spPr>
          <p:txBody>
            <a:bodyPr lIns="50800" tIns="50800" rIns="50800" bIns="50800" rtlCol="0" anchor="ctr"/>
            <a:lstStyle/>
            <a:p>
              <a:pPr algn="ctr">
                <a:lnSpc>
                  <a:spcPts val="3120"/>
                </a:lnSpc>
              </a:pPr>
              <a:endParaRPr/>
            </a:p>
          </p:txBody>
        </p:sp>
      </p:grpSp>
      <p:grpSp>
        <p:nvGrpSpPr>
          <p:cNvPr id="56" name="Group 25">
            <a:extLst>
              <a:ext uri="{FF2B5EF4-FFF2-40B4-BE49-F238E27FC236}">
                <a16:creationId xmlns:a16="http://schemas.microsoft.com/office/drawing/2014/main" id="{DC50951B-28C5-B888-B2FB-893DD50E91C6}"/>
              </a:ext>
            </a:extLst>
          </p:cNvPr>
          <p:cNvGrpSpPr/>
          <p:nvPr/>
        </p:nvGrpSpPr>
        <p:grpSpPr>
          <a:xfrm>
            <a:off x="470043" y="9189338"/>
            <a:ext cx="2117940" cy="746797"/>
            <a:chOff x="0" y="0"/>
            <a:chExt cx="557811" cy="215743"/>
          </a:xfrm>
        </p:grpSpPr>
        <p:sp>
          <p:nvSpPr>
            <p:cNvPr id="57" name="Freeform 26">
              <a:extLst>
                <a:ext uri="{FF2B5EF4-FFF2-40B4-BE49-F238E27FC236}">
                  <a16:creationId xmlns:a16="http://schemas.microsoft.com/office/drawing/2014/main" id="{D1BDABD1-0779-F0FC-6D84-973016121A9B}"/>
                </a:ext>
              </a:extLst>
            </p:cNvPr>
            <p:cNvSpPr/>
            <p:nvPr/>
          </p:nvSpPr>
          <p:spPr>
            <a:xfrm>
              <a:off x="0" y="0"/>
              <a:ext cx="557811" cy="215743"/>
            </a:xfrm>
            <a:custGeom>
              <a:avLst/>
              <a:gdLst/>
              <a:ahLst/>
              <a:cxnLst/>
              <a:rect l="l" t="t" r="r" b="b"/>
              <a:pathLst>
                <a:path w="557811" h="215743">
                  <a:moveTo>
                    <a:pt x="0" y="0"/>
                  </a:moveTo>
                  <a:lnTo>
                    <a:pt x="557811" y="0"/>
                  </a:lnTo>
                  <a:lnTo>
                    <a:pt x="557811" y="215743"/>
                  </a:lnTo>
                  <a:lnTo>
                    <a:pt x="0" y="215743"/>
                  </a:lnTo>
                  <a:close/>
                </a:path>
              </a:pathLst>
            </a:custGeom>
            <a:solidFill>
              <a:srgbClr val="BCCF00"/>
            </a:solidFill>
          </p:spPr>
          <p:txBody>
            <a:bodyPr/>
            <a:lstStyle/>
            <a:p>
              <a:endParaRPr lang="en-GB"/>
            </a:p>
          </p:txBody>
        </p:sp>
        <p:sp>
          <p:nvSpPr>
            <p:cNvPr id="58" name="TextBox 27">
              <a:extLst>
                <a:ext uri="{FF2B5EF4-FFF2-40B4-BE49-F238E27FC236}">
                  <a16:creationId xmlns:a16="http://schemas.microsoft.com/office/drawing/2014/main" id="{26938013-B8AC-A14B-656A-1E5BFA36CBBC}"/>
                </a:ext>
              </a:extLst>
            </p:cNvPr>
            <p:cNvSpPr txBox="1"/>
            <p:nvPr/>
          </p:nvSpPr>
          <p:spPr>
            <a:xfrm>
              <a:off x="0" y="-9525"/>
              <a:ext cx="557811" cy="225268"/>
            </a:xfrm>
            <a:prstGeom prst="rect">
              <a:avLst/>
            </a:prstGeom>
          </p:spPr>
          <p:txBody>
            <a:bodyPr lIns="50800" tIns="50800" rIns="50800" bIns="50800" rtlCol="0" anchor="ctr"/>
            <a:lstStyle/>
            <a:p>
              <a:pPr algn="ctr">
                <a:lnSpc>
                  <a:spcPts val="3120"/>
                </a:lnSpc>
              </a:pPr>
              <a:endParaRPr/>
            </a:p>
          </p:txBody>
        </p:sp>
      </p:grpSp>
      <p:sp>
        <p:nvSpPr>
          <p:cNvPr id="59" name="TextBox 28">
            <a:extLst>
              <a:ext uri="{FF2B5EF4-FFF2-40B4-BE49-F238E27FC236}">
                <a16:creationId xmlns:a16="http://schemas.microsoft.com/office/drawing/2014/main" id="{8FCBEFF1-A6D0-23A6-3CD2-F9FBA2E67F20}"/>
              </a:ext>
            </a:extLst>
          </p:cNvPr>
          <p:cNvSpPr txBox="1"/>
          <p:nvPr/>
        </p:nvSpPr>
        <p:spPr>
          <a:xfrm>
            <a:off x="636702" y="8703563"/>
            <a:ext cx="3248816" cy="1030090"/>
          </a:xfrm>
          <a:prstGeom prst="rect">
            <a:avLst/>
          </a:prstGeom>
        </p:spPr>
        <p:txBody>
          <a:bodyPr lIns="0" tIns="0" rIns="0" bIns="0" rtlCol="0" anchor="t">
            <a:spAutoFit/>
          </a:bodyPr>
          <a:lstStyle/>
          <a:p>
            <a:pPr algn="l">
              <a:lnSpc>
                <a:spcPts val="4200"/>
              </a:lnSpc>
            </a:pPr>
            <a:r>
              <a:rPr lang="en-US" sz="3000">
                <a:latin typeface="Arial" panose="020B0604020202020204" pitchFamily="34" charset="0"/>
                <a:ea typeface="DIN Next LT Pro 3"/>
                <a:cs typeface="Arial" panose="020B0604020202020204" pitchFamily="34" charset="0"/>
                <a:sym typeface="DIN Next LT Pro 3"/>
              </a:rPr>
              <a:t>Graduate digital consultant</a:t>
            </a:r>
            <a:endParaRPr lang="en-US" sz="3000">
              <a:latin typeface="Arial" panose="020B0604020202020204" pitchFamily="34" charset="0"/>
              <a:ea typeface="DIN Next LT Pro 3"/>
              <a:cs typeface="Arial" panose="020B0604020202020204" pitchFamily="34" charset="0"/>
              <a:sym typeface="DIN Next LT Pro 3"/>
              <a:hlinkClick r:id="rId16" tooltip="https://www.youtube.com/watch?v=hZg8u4V7cI8&amp;list=PLEQq-NlZq5PCmgOtTyb0O8ggZ6kD6zSiO&amp;index=4">
                <a:extLst>
                  <a:ext uri="{A12FA001-AC4F-418D-AE19-62706E023703}">
                    <ahyp:hlinkClr xmlns:ahyp="http://schemas.microsoft.com/office/drawing/2018/hyperlinkcolor" val="tx"/>
                  </a:ext>
                </a:extLst>
              </a:hlinkClick>
            </a:endParaRPr>
          </a:p>
        </p:txBody>
      </p:sp>
      <p:grpSp>
        <p:nvGrpSpPr>
          <p:cNvPr id="46" name="Group 29">
            <a:extLst>
              <a:ext uri="{FF2B5EF4-FFF2-40B4-BE49-F238E27FC236}">
                <a16:creationId xmlns:a16="http://schemas.microsoft.com/office/drawing/2014/main" id="{648E8202-5E82-CD72-2C2A-80B3D6338020}"/>
              </a:ext>
            </a:extLst>
          </p:cNvPr>
          <p:cNvGrpSpPr/>
          <p:nvPr/>
        </p:nvGrpSpPr>
        <p:grpSpPr>
          <a:xfrm>
            <a:off x="9448800" y="8929537"/>
            <a:ext cx="2975304" cy="819150"/>
            <a:chOff x="0" y="0"/>
            <a:chExt cx="408131" cy="215743"/>
          </a:xfrm>
        </p:grpSpPr>
        <p:sp>
          <p:nvSpPr>
            <p:cNvPr id="47" name="Freeform 30">
              <a:extLst>
                <a:ext uri="{FF2B5EF4-FFF2-40B4-BE49-F238E27FC236}">
                  <a16:creationId xmlns:a16="http://schemas.microsoft.com/office/drawing/2014/main" id="{1EC948D0-1CDC-E8D6-D458-BD0728B3A263}"/>
                </a:ext>
              </a:extLst>
            </p:cNvPr>
            <p:cNvSpPr/>
            <p:nvPr/>
          </p:nvSpPr>
          <p:spPr>
            <a:xfrm>
              <a:off x="0" y="0"/>
              <a:ext cx="408131" cy="215743"/>
            </a:xfrm>
            <a:custGeom>
              <a:avLst/>
              <a:gdLst/>
              <a:ahLst/>
              <a:cxnLst/>
              <a:rect l="l" t="t" r="r" b="b"/>
              <a:pathLst>
                <a:path w="408131" h="215743">
                  <a:moveTo>
                    <a:pt x="0" y="0"/>
                  </a:moveTo>
                  <a:lnTo>
                    <a:pt x="408131" y="0"/>
                  </a:lnTo>
                  <a:lnTo>
                    <a:pt x="408131" y="215743"/>
                  </a:lnTo>
                  <a:lnTo>
                    <a:pt x="0" y="215743"/>
                  </a:lnTo>
                  <a:close/>
                </a:path>
              </a:pathLst>
            </a:custGeom>
            <a:solidFill>
              <a:srgbClr val="BCCF00"/>
            </a:solidFill>
          </p:spPr>
          <p:txBody>
            <a:bodyPr/>
            <a:lstStyle/>
            <a:p>
              <a:endParaRPr lang="en-GB"/>
            </a:p>
          </p:txBody>
        </p:sp>
        <p:sp>
          <p:nvSpPr>
            <p:cNvPr id="48" name="TextBox 31">
              <a:extLst>
                <a:ext uri="{FF2B5EF4-FFF2-40B4-BE49-F238E27FC236}">
                  <a16:creationId xmlns:a16="http://schemas.microsoft.com/office/drawing/2014/main" id="{4171DB35-B191-97DA-B389-0292C6CBC90A}"/>
                </a:ext>
              </a:extLst>
            </p:cNvPr>
            <p:cNvSpPr txBox="1"/>
            <p:nvPr/>
          </p:nvSpPr>
          <p:spPr>
            <a:xfrm>
              <a:off x="0" y="-9525"/>
              <a:ext cx="408131" cy="225268"/>
            </a:xfrm>
            <a:prstGeom prst="rect">
              <a:avLst/>
            </a:prstGeom>
          </p:spPr>
          <p:txBody>
            <a:bodyPr lIns="50800" tIns="50800" rIns="50800" bIns="50800" rtlCol="0" anchor="ctr"/>
            <a:lstStyle/>
            <a:p>
              <a:pPr algn="ctr">
                <a:lnSpc>
                  <a:spcPts val="3120"/>
                </a:lnSpc>
              </a:pPr>
              <a:endParaRPr/>
            </a:p>
          </p:txBody>
        </p:sp>
      </p:grpSp>
      <p:grpSp>
        <p:nvGrpSpPr>
          <p:cNvPr id="49" name="Group 32">
            <a:extLst>
              <a:ext uri="{FF2B5EF4-FFF2-40B4-BE49-F238E27FC236}">
                <a16:creationId xmlns:a16="http://schemas.microsoft.com/office/drawing/2014/main" id="{E678C7A3-48C5-E832-2DB4-2DD6907AF85C}"/>
              </a:ext>
            </a:extLst>
          </p:cNvPr>
          <p:cNvGrpSpPr/>
          <p:nvPr/>
        </p:nvGrpSpPr>
        <p:grpSpPr>
          <a:xfrm>
            <a:off x="9448801" y="9353550"/>
            <a:ext cx="1904999" cy="819150"/>
            <a:chOff x="0" y="0"/>
            <a:chExt cx="543116" cy="215743"/>
          </a:xfrm>
        </p:grpSpPr>
        <p:sp>
          <p:nvSpPr>
            <p:cNvPr id="50" name="Freeform 33">
              <a:extLst>
                <a:ext uri="{FF2B5EF4-FFF2-40B4-BE49-F238E27FC236}">
                  <a16:creationId xmlns:a16="http://schemas.microsoft.com/office/drawing/2014/main" id="{F01C6FDF-43ED-8890-7E95-74B9A00DE4A0}"/>
                </a:ext>
              </a:extLst>
            </p:cNvPr>
            <p:cNvSpPr/>
            <p:nvPr/>
          </p:nvSpPr>
          <p:spPr>
            <a:xfrm>
              <a:off x="0" y="0"/>
              <a:ext cx="543116" cy="215743"/>
            </a:xfrm>
            <a:custGeom>
              <a:avLst/>
              <a:gdLst/>
              <a:ahLst/>
              <a:cxnLst/>
              <a:rect l="l" t="t" r="r" b="b"/>
              <a:pathLst>
                <a:path w="543116" h="215743">
                  <a:moveTo>
                    <a:pt x="0" y="0"/>
                  </a:moveTo>
                  <a:lnTo>
                    <a:pt x="543116" y="0"/>
                  </a:lnTo>
                  <a:lnTo>
                    <a:pt x="543116" y="215743"/>
                  </a:lnTo>
                  <a:lnTo>
                    <a:pt x="0" y="215743"/>
                  </a:lnTo>
                  <a:close/>
                </a:path>
              </a:pathLst>
            </a:custGeom>
            <a:solidFill>
              <a:srgbClr val="BCCF00"/>
            </a:solidFill>
          </p:spPr>
          <p:txBody>
            <a:bodyPr/>
            <a:lstStyle/>
            <a:p>
              <a:endParaRPr lang="en-GB"/>
            </a:p>
          </p:txBody>
        </p:sp>
        <p:sp>
          <p:nvSpPr>
            <p:cNvPr id="51" name="TextBox 34">
              <a:extLst>
                <a:ext uri="{FF2B5EF4-FFF2-40B4-BE49-F238E27FC236}">
                  <a16:creationId xmlns:a16="http://schemas.microsoft.com/office/drawing/2014/main" id="{BD8936DD-863F-50FA-2D1C-5FA2B423E5B9}"/>
                </a:ext>
              </a:extLst>
            </p:cNvPr>
            <p:cNvSpPr txBox="1"/>
            <p:nvPr/>
          </p:nvSpPr>
          <p:spPr>
            <a:xfrm>
              <a:off x="0" y="-9525"/>
              <a:ext cx="543116" cy="225268"/>
            </a:xfrm>
            <a:prstGeom prst="rect">
              <a:avLst/>
            </a:prstGeom>
          </p:spPr>
          <p:txBody>
            <a:bodyPr lIns="50800" tIns="50800" rIns="50800" bIns="50800" rtlCol="0" anchor="ctr"/>
            <a:lstStyle/>
            <a:p>
              <a:pPr algn="ctr">
                <a:lnSpc>
                  <a:spcPts val="3120"/>
                </a:lnSpc>
              </a:pPr>
              <a:endParaRPr/>
            </a:p>
          </p:txBody>
        </p:sp>
      </p:grpSp>
      <p:sp>
        <p:nvSpPr>
          <p:cNvPr id="52" name="TextBox 35">
            <a:extLst>
              <a:ext uri="{FF2B5EF4-FFF2-40B4-BE49-F238E27FC236}">
                <a16:creationId xmlns:a16="http://schemas.microsoft.com/office/drawing/2014/main" id="{D476A588-7749-5A1E-B3B4-25BD6A377EB0}"/>
              </a:ext>
            </a:extLst>
          </p:cNvPr>
          <p:cNvSpPr txBox="1"/>
          <p:nvPr/>
        </p:nvSpPr>
        <p:spPr>
          <a:xfrm>
            <a:off x="9572742" y="8931994"/>
            <a:ext cx="2851362" cy="1030090"/>
          </a:xfrm>
          <a:prstGeom prst="rect">
            <a:avLst/>
          </a:prstGeom>
        </p:spPr>
        <p:txBody>
          <a:bodyPr lIns="0" tIns="0" rIns="0" bIns="0" rtlCol="0" anchor="t">
            <a:spAutoFit/>
          </a:bodyPr>
          <a:lstStyle/>
          <a:p>
            <a:pPr algn="l">
              <a:lnSpc>
                <a:spcPts val="4200"/>
              </a:lnSpc>
            </a:pPr>
            <a:r>
              <a:rPr lang="en-US" sz="3000">
                <a:latin typeface="Arial" panose="020B0604020202020204" pitchFamily="34" charset="0"/>
                <a:ea typeface="DIN Next LT Pro 3"/>
                <a:cs typeface="Arial" panose="020B0604020202020204" pitchFamily="34" charset="0"/>
                <a:sym typeface="DIN Next LT Pro 3"/>
              </a:rPr>
              <a:t>Senior software</a:t>
            </a:r>
          </a:p>
          <a:p>
            <a:pPr algn="l">
              <a:lnSpc>
                <a:spcPts val="4200"/>
              </a:lnSpc>
            </a:pPr>
            <a:r>
              <a:rPr lang="en-US" sz="3000">
                <a:latin typeface="Arial" panose="020B0604020202020204" pitchFamily="34" charset="0"/>
                <a:ea typeface="DIN Next LT Pro 3"/>
                <a:cs typeface="Arial" panose="020B0604020202020204" pitchFamily="34" charset="0"/>
                <a:sym typeface="DIN Next LT Pro 3"/>
              </a:rPr>
              <a:t>engineer</a:t>
            </a:r>
            <a:endParaRPr lang="en-US" sz="3000">
              <a:latin typeface="Arial" panose="020B0604020202020204" pitchFamily="34" charset="0"/>
              <a:ea typeface="DIN Next LT Pro 3"/>
              <a:cs typeface="Arial" panose="020B0604020202020204" pitchFamily="34" charset="0"/>
              <a:sym typeface="DIN Next LT Pro 3"/>
              <a:hlinkClick r:id="rId17" tooltip="https://www.youtube.com/watch?v=rwfsCeO9ty0&amp;list=PLEQq-NlZq5PCmgOtTyb0O8ggZ6kD6zSiO&amp;index=6">
                <a:extLst>
                  <a:ext uri="{A12FA001-AC4F-418D-AE19-62706E023703}">
                    <ahyp:hlinkClr xmlns:ahyp="http://schemas.microsoft.com/office/drawing/2018/hyperlinkcolor" val="tx"/>
                  </a:ext>
                </a:extLst>
              </a:hlinkClick>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2" fill="hold"/>
                                        <p:tgtEl>
                                          <p:spTgt spid="6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0"/>
                </p:tgtEl>
              </p:cMediaNode>
            </p:video>
            <p:seq concurrent="1" nextAc="seek">
              <p:cTn id="12" restart="whenNotActive" fill="hold" evtFilter="cancelBubble" nodeType="interactiveSeq">
                <p:stCondLst>
                  <p:cond evt="onClick" delay="0">
                    <p:tgtEl>
                      <p:spTgt spid="6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0"/>
                                        </p:tgtEl>
                                      </p:cBhvr>
                                    </p:cmd>
                                  </p:childTnLst>
                                </p:cTn>
                              </p:par>
                            </p:childTnLst>
                          </p:cTn>
                        </p:par>
                      </p:childTnLst>
                    </p:cTn>
                  </p:par>
                </p:childTnLst>
              </p:cTn>
              <p:nextCondLst>
                <p:cond evt="onClick" delay="0">
                  <p:tgtEl>
                    <p:spTgt spid="60"/>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69" name="Freeform 2">
            <a:extLst>
              <a:ext uri="{FF2B5EF4-FFF2-40B4-BE49-F238E27FC236}">
                <a16:creationId xmlns:a16="http://schemas.microsoft.com/office/drawing/2014/main" id="{94B91955-6FDB-390A-DC5B-4B9ABD1E85D2}"/>
              </a:ext>
            </a:extLst>
          </p:cNvPr>
          <p:cNvSpPr/>
          <p:nvPr/>
        </p:nvSpPr>
        <p:spPr>
          <a:xfrm flipV="1">
            <a:off x="1738973" y="1063847"/>
            <a:ext cx="9636646" cy="1911268"/>
          </a:xfrm>
          <a:custGeom>
            <a:avLst/>
            <a:gdLst/>
            <a:ahLst/>
            <a:cxnLst/>
            <a:rect l="l" t="t" r="r" b="b"/>
            <a:pathLst>
              <a:path w="9636646" h="1911268">
                <a:moveTo>
                  <a:pt x="0" y="1911268"/>
                </a:moveTo>
                <a:lnTo>
                  <a:pt x="9636646" y="1911268"/>
                </a:lnTo>
                <a:lnTo>
                  <a:pt x="9636646" y="0"/>
                </a:lnTo>
                <a:lnTo>
                  <a:pt x="0" y="0"/>
                </a:lnTo>
                <a:lnTo>
                  <a:pt x="0" y="191126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0" name="Freeform 3">
            <a:extLst>
              <a:ext uri="{FF2B5EF4-FFF2-40B4-BE49-F238E27FC236}">
                <a16:creationId xmlns:a16="http://schemas.microsoft.com/office/drawing/2014/main" id="{A436E0A5-CA74-3E2B-F646-4136769C1CE6}"/>
              </a:ext>
            </a:extLst>
          </p:cNvPr>
          <p:cNvSpPr/>
          <p:nvPr/>
        </p:nvSpPr>
        <p:spPr>
          <a:xfrm flipV="1">
            <a:off x="1495992" y="743338"/>
            <a:ext cx="9636646" cy="1911268"/>
          </a:xfrm>
          <a:custGeom>
            <a:avLst/>
            <a:gdLst/>
            <a:ahLst/>
            <a:cxnLst/>
            <a:rect l="l" t="t" r="r" b="b"/>
            <a:pathLst>
              <a:path w="9636646" h="1911268">
                <a:moveTo>
                  <a:pt x="0" y="1911269"/>
                </a:moveTo>
                <a:lnTo>
                  <a:pt x="9636646" y="1911269"/>
                </a:lnTo>
                <a:lnTo>
                  <a:pt x="9636646" y="0"/>
                </a:lnTo>
                <a:lnTo>
                  <a:pt x="0" y="0"/>
                </a:lnTo>
                <a:lnTo>
                  <a:pt x="0" y="19112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7" name="Oval 86">
            <a:extLst>
              <a:ext uri="{FF2B5EF4-FFF2-40B4-BE49-F238E27FC236}">
                <a16:creationId xmlns:a16="http://schemas.microsoft.com/office/drawing/2014/main" id="{467D85F8-960D-A57F-F30A-B59322A8E7D8}"/>
              </a:ext>
            </a:extLst>
          </p:cNvPr>
          <p:cNvSpPr/>
          <p:nvPr/>
        </p:nvSpPr>
        <p:spPr>
          <a:xfrm>
            <a:off x="463868" y="234819"/>
            <a:ext cx="3204087" cy="320408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6">
            <a:extLst>
              <a:ext uri="{FF2B5EF4-FFF2-40B4-BE49-F238E27FC236}">
                <a16:creationId xmlns:a16="http://schemas.microsoft.com/office/drawing/2014/main" id="{952016BC-D664-351F-07B0-F2B64A762144}"/>
              </a:ext>
            </a:extLst>
          </p:cNvPr>
          <p:cNvGrpSpPr/>
          <p:nvPr/>
        </p:nvGrpSpPr>
        <p:grpSpPr>
          <a:xfrm>
            <a:off x="11996339" y="4538325"/>
            <a:ext cx="5169651" cy="4611673"/>
            <a:chOff x="0" y="0"/>
            <a:chExt cx="1123126" cy="882265"/>
          </a:xfrm>
        </p:grpSpPr>
        <p:sp>
          <p:nvSpPr>
            <p:cNvPr id="74" name="Freeform 7">
              <a:extLst>
                <a:ext uri="{FF2B5EF4-FFF2-40B4-BE49-F238E27FC236}">
                  <a16:creationId xmlns:a16="http://schemas.microsoft.com/office/drawing/2014/main" id="{A857F873-D3FE-E8DB-203A-89AE18532064}"/>
                </a:ext>
              </a:extLst>
            </p:cNvPr>
            <p:cNvSpPr/>
            <p:nvPr/>
          </p:nvSpPr>
          <p:spPr>
            <a:xfrm>
              <a:off x="0" y="0"/>
              <a:ext cx="1123126" cy="882265"/>
            </a:xfrm>
            <a:custGeom>
              <a:avLst/>
              <a:gdLst/>
              <a:ahLst/>
              <a:cxnLst/>
              <a:rect l="l" t="t" r="r" b="b"/>
              <a:pathLst>
                <a:path w="1123126" h="882265">
                  <a:moveTo>
                    <a:pt x="0" y="0"/>
                  </a:moveTo>
                  <a:lnTo>
                    <a:pt x="1123126" y="0"/>
                  </a:lnTo>
                  <a:lnTo>
                    <a:pt x="1123126" y="882265"/>
                  </a:lnTo>
                  <a:lnTo>
                    <a:pt x="0" y="882265"/>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75" name="TextBox 8">
              <a:extLst>
                <a:ext uri="{FF2B5EF4-FFF2-40B4-BE49-F238E27FC236}">
                  <a16:creationId xmlns:a16="http://schemas.microsoft.com/office/drawing/2014/main" id="{FE2C8FDE-D7D0-AE15-AD8E-4C8B505084A4}"/>
                </a:ext>
              </a:extLst>
            </p:cNvPr>
            <p:cNvSpPr txBox="1"/>
            <p:nvPr/>
          </p:nvSpPr>
          <p:spPr>
            <a:xfrm>
              <a:off x="0" y="-9525"/>
              <a:ext cx="1123126" cy="891790"/>
            </a:xfrm>
            <a:prstGeom prst="rect">
              <a:avLst/>
            </a:prstGeom>
          </p:spPr>
          <p:txBody>
            <a:bodyPr lIns="50800" tIns="50800" rIns="50800" bIns="50800" rtlCol="0" anchor="ctr"/>
            <a:lstStyle/>
            <a:p>
              <a:pPr algn="ctr">
                <a:lnSpc>
                  <a:spcPts val="3120"/>
                </a:lnSpc>
              </a:pPr>
              <a:endParaRPr/>
            </a:p>
          </p:txBody>
        </p:sp>
      </p:grpSp>
      <p:grpSp>
        <p:nvGrpSpPr>
          <p:cNvPr id="76" name="Group 9">
            <a:extLst>
              <a:ext uri="{FF2B5EF4-FFF2-40B4-BE49-F238E27FC236}">
                <a16:creationId xmlns:a16="http://schemas.microsoft.com/office/drawing/2014/main" id="{B054BCFD-2F14-D7AC-B408-8AA38AA1134A}"/>
              </a:ext>
            </a:extLst>
          </p:cNvPr>
          <p:cNvGrpSpPr/>
          <p:nvPr/>
        </p:nvGrpSpPr>
        <p:grpSpPr>
          <a:xfrm>
            <a:off x="752126" y="7670695"/>
            <a:ext cx="9738154" cy="2072365"/>
            <a:chOff x="0" y="0"/>
            <a:chExt cx="3017479" cy="642146"/>
          </a:xfrm>
        </p:grpSpPr>
        <p:sp>
          <p:nvSpPr>
            <p:cNvPr id="77" name="Freeform 10">
              <a:extLst>
                <a:ext uri="{FF2B5EF4-FFF2-40B4-BE49-F238E27FC236}">
                  <a16:creationId xmlns:a16="http://schemas.microsoft.com/office/drawing/2014/main" id="{5C15B9E5-CFD8-61DE-C265-2D60EE290D42}"/>
                </a:ext>
              </a:extLst>
            </p:cNvPr>
            <p:cNvSpPr/>
            <p:nvPr/>
          </p:nvSpPr>
          <p:spPr>
            <a:xfrm>
              <a:off x="0" y="0"/>
              <a:ext cx="3017479" cy="642146"/>
            </a:xfrm>
            <a:custGeom>
              <a:avLst/>
              <a:gdLst/>
              <a:ahLst/>
              <a:cxnLst/>
              <a:rect l="l" t="t" r="r" b="b"/>
              <a:pathLst>
                <a:path w="3017479" h="642146">
                  <a:moveTo>
                    <a:pt x="40545" y="0"/>
                  </a:moveTo>
                  <a:lnTo>
                    <a:pt x="2976934" y="0"/>
                  </a:lnTo>
                  <a:cubicBezTo>
                    <a:pt x="2987687" y="0"/>
                    <a:pt x="2998000" y="4272"/>
                    <a:pt x="3005604" y="11875"/>
                  </a:cubicBezTo>
                  <a:cubicBezTo>
                    <a:pt x="3013207" y="19479"/>
                    <a:pt x="3017479" y="29792"/>
                    <a:pt x="3017479" y="40545"/>
                  </a:cubicBezTo>
                  <a:lnTo>
                    <a:pt x="3017479" y="601601"/>
                  </a:lnTo>
                  <a:cubicBezTo>
                    <a:pt x="3017479" y="612354"/>
                    <a:pt x="3013207" y="622667"/>
                    <a:pt x="3005604" y="630271"/>
                  </a:cubicBezTo>
                  <a:cubicBezTo>
                    <a:pt x="2998000" y="637874"/>
                    <a:pt x="2987687" y="642146"/>
                    <a:pt x="2976934" y="642146"/>
                  </a:cubicBezTo>
                  <a:lnTo>
                    <a:pt x="40545" y="642146"/>
                  </a:lnTo>
                  <a:cubicBezTo>
                    <a:pt x="29792" y="642146"/>
                    <a:pt x="19479" y="637874"/>
                    <a:pt x="11875" y="630271"/>
                  </a:cubicBezTo>
                  <a:cubicBezTo>
                    <a:pt x="4272" y="622667"/>
                    <a:pt x="0" y="612354"/>
                    <a:pt x="0" y="601601"/>
                  </a:cubicBezTo>
                  <a:lnTo>
                    <a:pt x="0" y="40545"/>
                  </a:lnTo>
                  <a:cubicBezTo>
                    <a:pt x="0" y="29792"/>
                    <a:pt x="4272" y="19479"/>
                    <a:pt x="11875" y="11875"/>
                  </a:cubicBezTo>
                  <a:cubicBezTo>
                    <a:pt x="19479" y="4272"/>
                    <a:pt x="29792" y="0"/>
                    <a:pt x="40545" y="0"/>
                  </a:cubicBezTo>
                  <a:close/>
                </a:path>
              </a:pathLst>
            </a:custGeom>
            <a:solidFill>
              <a:srgbClr val="BCCF00"/>
            </a:solidFill>
          </p:spPr>
          <p:txBody>
            <a:bodyPr/>
            <a:lstStyle/>
            <a:p>
              <a:endParaRPr lang="en-GB"/>
            </a:p>
          </p:txBody>
        </p:sp>
        <p:sp>
          <p:nvSpPr>
            <p:cNvPr id="78" name="TextBox 11">
              <a:extLst>
                <a:ext uri="{FF2B5EF4-FFF2-40B4-BE49-F238E27FC236}">
                  <a16:creationId xmlns:a16="http://schemas.microsoft.com/office/drawing/2014/main" id="{F719A7EF-A94F-3111-D733-222237EEA1DE}"/>
                </a:ext>
              </a:extLst>
            </p:cNvPr>
            <p:cNvSpPr txBox="1"/>
            <p:nvPr/>
          </p:nvSpPr>
          <p:spPr>
            <a:xfrm>
              <a:off x="0" y="-9525"/>
              <a:ext cx="3017479" cy="651671"/>
            </a:xfrm>
            <a:prstGeom prst="rect">
              <a:avLst/>
            </a:prstGeom>
          </p:spPr>
          <p:txBody>
            <a:bodyPr lIns="50800" tIns="50800" rIns="50800" bIns="50800" rtlCol="0" anchor="ctr"/>
            <a:lstStyle/>
            <a:p>
              <a:pPr algn="ctr">
                <a:lnSpc>
                  <a:spcPts val="3120"/>
                </a:lnSpc>
              </a:pPr>
              <a:endParaRPr/>
            </a:p>
          </p:txBody>
        </p:sp>
      </p:grpSp>
      <p:sp>
        <p:nvSpPr>
          <p:cNvPr id="79" name="Freeform 12">
            <a:extLst>
              <a:ext uri="{FF2B5EF4-FFF2-40B4-BE49-F238E27FC236}">
                <a16:creationId xmlns:a16="http://schemas.microsoft.com/office/drawing/2014/main" id="{D39AC285-EBB7-7225-980B-C16087416EC3}"/>
              </a:ext>
            </a:extLst>
          </p:cNvPr>
          <p:cNvSpPr/>
          <p:nvPr/>
        </p:nvSpPr>
        <p:spPr>
          <a:xfrm>
            <a:off x="752126" y="3972946"/>
            <a:ext cx="2331819" cy="2331819"/>
          </a:xfrm>
          <a:custGeom>
            <a:avLst/>
            <a:gdLst/>
            <a:ahLst/>
            <a:cxnLst/>
            <a:rect l="l" t="t" r="r" b="b"/>
            <a:pathLst>
              <a:path w="2331819" h="2331819">
                <a:moveTo>
                  <a:pt x="0" y="0"/>
                </a:moveTo>
                <a:lnTo>
                  <a:pt x="2331818" y="0"/>
                </a:lnTo>
                <a:lnTo>
                  <a:pt x="2331818" y="2331819"/>
                </a:lnTo>
                <a:lnTo>
                  <a:pt x="0" y="2331819"/>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sp>
        <p:nvSpPr>
          <p:cNvPr id="80" name="Freeform 13">
            <a:extLst>
              <a:ext uri="{FF2B5EF4-FFF2-40B4-BE49-F238E27FC236}">
                <a16:creationId xmlns:a16="http://schemas.microsoft.com/office/drawing/2014/main" id="{29FAC9C3-118D-E886-A962-3BE7810261C6}"/>
              </a:ext>
            </a:extLst>
          </p:cNvPr>
          <p:cNvSpPr/>
          <p:nvPr/>
        </p:nvSpPr>
        <p:spPr>
          <a:xfrm>
            <a:off x="12804384" y="486995"/>
            <a:ext cx="3553561" cy="3221229"/>
          </a:xfrm>
          <a:custGeom>
            <a:avLst/>
            <a:gdLst/>
            <a:ahLst/>
            <a:cxnLst/>
            <a:rect l="l" t="t" r="r" b="b"/>
            <a:pathLst>
              <a:path w="3553561" h="3221229">
                <a:moveTo>
                  <a:pt x="0" y="0"/>
                </a:moveTo>
                <a:lnTo>
                  <a:pt x="3553561" y="0"/>
                </a:lnTo>
                <a:lnTo>
                  <a:pt x="3553561" y="3221228"/>
                </a:lnTo>
                <a:lnTo>
                  <a:pt x="0" y="3221228"/>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sp>
        <p:nvSpPr>
          <p:cNvPr id="81" name="TextBox 14">
            <a:extLst>
              <a:ext uri="{FF2B5EF4-FFF2-40B4-BE49-F238E27FC236}">
                <a16:creationId xmlns:a16="http://schemas.microsoft.com/office/drawing/2014/main" id="{C8ECDC6B-3A9C-8E5F-4CFC-055F2E96225F}"/>
              </a:ext>
            </a:extLst>
          </p:cNvPr>
          <p:cNvSpPr txBox="1"/>
          <p:nvPr/>
        </p:nvSpPr>
        <p:spPr>
          <a:xfrm>
            <a:off x="12441223" y="4829166"/>
            <a:ext cx="4279884" cy="4451347"/>
          </a:xfrm>
          <a:prstGeom prst="rect">
            <a:avLst/>
          </a:prstGeom>
        </p:spPr>
        <p:txBody>
          <a:bodyPr lIns="0" tIns="0" rIns="0" bIns="0" rtlCol="0" anchor="t">
            <a:spAutoFit/>
          </a:bodyPr>
          <a:lstStyle/>
          <a:p>
            <a:pPr algn="l">
              <a:lnSpc>
                <a:spcPts val="5464"/>
              </a:lnSpc>
            </a:pPr>
            <a:r>
              <a:rPr lang="en-US" sz="3902" b="1">
                <a:solidFill>
                  <a:srgbClr val="FFFFFF"/>
                </a:solidFill>
                <a:latin typeface="Arial" panose="020B0604020202020204" pitchFamily="34" charset="0"/>
                <a:ea typeface="DIN Next LT Pro 1"/>
                <a:cs typeface="Arial" panose="020B0604020202020204" pitchFamily="34" charset="0"/>
                <a:sym typeface="DIN Next LT Pro 1"/>
              </a:rPr>
              <a:t>What do I enjoy the most about my job? </a:t>
            </a:r>
          </a:p>
          <a:p>
            <a:pPr algn="l">
              <a:lnSpc>
                <a:spcPts val="4987"/>
              </a:lnSpc>
            </a:pPr>
            <a:r>
              <a:rPr lang="en-US" sz="3562">
                <a:solidFill>
                  <a:srgbClr val="FFFFFF"/>
                </a:solidFill>
                <a:latin typeface="Arial" panose="020B0604020202020204" pitchFamily="34" charset="0"/>
                <a:ea typeface="DIN Next LT Pro 2"/>
                <a:cs typeface="Arial" panose="020B0604020202020204" pitchFamily="34" charset="0"/>
                <a:sym typeface="DIN Next LT Pro 2"/>
              </a:rPr>
              <a:t>[one or two things you enjoy most about your job] </a:t>
            </a:r>
          </a:p>
          <a:p>
            <a:pPr algn="l">
              <a:lnSpc>
                <a:spcPts val="3240"/>
              </a:lnSpc>
            </a:pPr>
            <a:endParaRPr lang="en-US" sz="3562">
              <a:solidFill>
                <a:srgbClr val="FFFFFF"/>
              </a:solidFill>
              <a:latin typeface="Arial" panose="020B0604020202020204" pitchFamily="34" charset="0"/>
              <a:ea typeface="DIN Next LT Pro 2"/>
              <a:cs typeface="Arial" panose="020B0604020202020204" pitchFamily="34" charset="0"/>
              <a:sym typeface="DIN Next LT Pro 2"/>
            </a:endParaRPr>
          </a:p>
        </p:txBody>
      </p:sp>
      <p:sp>
        <p:nvSpPr>
          <p:cNvPr id="82" name="TextBox 15">
            <a:extLst>
              <a:ext uri="{FF2B5EF4-FFF2-40B4-BE49-F238E27FC236}">
                <a16:creationId xmlns:a16="http://schemas.microsoft.com/office/drawing/2014/main" id="{C0232985-58FA-632D-0E65-1DD2E0C56ABE}"/>
              </a:ext>
            </a:extLst>
          </p:cNvPr>
          <p:cNvSpPr txBox="1"/>
          <p:nvPr/>
        </p:nvSpPr>
        <p:spPr>
          <a:xfrm>
            <a:off x="3433418" y="4031967"/>
            <a:ext cx="7333436" cy="2071080"/>
          </a:xfrm>
          <a:prstGeom prst="rect">
            <a:avLst/>
          </a:prstGeom>
        </p:spPr>
        <p:txBody>
          <a:bodyPr lIns="0" tIns="0" rIns="0" bIns="0" rtlCol="0" anchor="t">
            <a:spAutoFit/>
          </a:bodyPr>
          <a:lstStyle/>
          <a:p>
            <a:pPr algn="l">
              <a:lnSpc>
                <a:spcPts val="6414"/>
              </a:lnSpc>
            </a:pPr>
            <a:r>
              <a:rPr lang="en-US" sz="4581" b="1">
                <a:solidFill>
                  <a:srgbClr val="FFFFFF"/>
                </a:solidFill>
                <a:latin typeface="Arial" panose="020B0604020202020204" pitchFamily="34" charset="0"/>
                <a:ea typeface="DIN Next LT Pro 1"/>
                <a:cs typeface="Arial" panose="020B0604020202020204" pitchFamily="34" charset="0"/>
                <a:sym typeface="DIN Next LT Pro 1"/>
              </a:rPr>
              <a:t>What do I do?</a:t>
            </a:r>
          </a:p>
          <a:p>
            <a:pPr algn="l">
              <a:lnSpc>
                <a:spcPts val="5073"/>
              </a:lnSpc>
            </a:pPr>
            <a:r>
              <a:rPr lang="en-US" sz="3623">
                <a:solidFill>
                  <a:srgbClr val="FFFFFF"/>
                </a:solidFill>
                <a:latin typeface="Arial" panose="020B0604020202020204" pitchFamily="34" charset="0"/>
                <a:ea typeface="DIN Next LT Pro 2"/>
                <a:cs typeface="Arial" panose="020B0604020202020204" pitchFamily="34" charset="0"/>
                <a:sym typeface="DIN Next LT Pro 2"/>
              </a:rPr>
              <a:t>[brief summary of your job including job title and company name]</a:t>
            </a:r>
          </a:p>
        </p:txBody>
      </p:sp>
      <p:sp>
        <p:nvSpPr>
          <p:cNvPr id="83" name="TextBox 16">
            <a:extLst>
              <a:ext uri="{FF2B5EF4-FFF2-40B4-BE49-F238E27FC236}">
                <a16:creationId xmlns:a16="http://schemas.microsoft.com/office/drawing/2014/main" id="{9F94E771-9DAD-E4F0-B59B-A80C205F2FF5}"/>
              </a:ext>
            </a:extLst>
          </p:cNvPr>
          <p:cNvSpPr txBox="1"/>
          <p:nvPr/>
        </p:nvSpPr>
        <p:spPr>
          <a:xfrm>
            <a:off x="4033285" y="1265648"/>
            <a:ext cx="6133701" cy="866648"/>
          </a:xfrm>
          <a:prstGeom prst="rect">
            <a:avLst/>
          </a:prstGeom>
        </p:spPr>
        <p:txBody>
          <a:bodyPr lIns="0" tIns="0" rIns="0" bIns="0" rtlCol="0" anchor="t">
            <a:spAutoFit/>
          </a:bodyPr>
          <a:lstStyle/>
          <a:p>
            <a:pPr algn="l">
              <a:lnSpc>
                <a:spcPts val="7430"/>
              </a:lnSpc>
            </a:pPr>
            <a:r>
              <a:rPr lang="en-US" sz="5307">
                <a:solidFill>
                  <a:srgbClr val="030303"/>
                </a:solidFill>
                <a:latin typeface="Arial" panose="020B0604020202020204" pitchFamily="34" charset="0"/>
                <a:ea typeface="DIN Next LT Pro 1"/>
                <a:cs typeface="Arial" panose="020B0604020202020204" pitchFamily="34" charset="0"/>
                <a:sym typeface="DIN Next LT Pro 1"/>
              </a:rPr>
              <a:t>My career in tech...</a:t>
            </a:r>
          </a:p>
        </p:txBody>
      </p:sp>
      <p:sp>
        <p:nvSpPr>
          <p:cNvPr id="84" name="TextBox 17">
            <a:extLst>
              <a:ext uri="{FF2B5EF4-FFF2-40B4-BE49-F238E27FC236}">
                <a16:creationId xmlns:a16="http://schemas.microsoft.com/office/drawing/2014/main" id="{A3FA7FA1-FF9E-944E-82D2-8F135D25838A}"/>
              </a:ext>
            </a:extLst>
          </p:cNvPr>
          <p:cNvSpPr txBox="1"/>
          <p:nvPr/>
        </p:nvSpPr>
        <p:spPr>
          <a:xfrm>
            <a:off x="778702" y="6842201"/>
            <a:ext cx="7124700" cy="549702"/>
          </a:xfrm>
          <a:prstGeom prst="rect">
            <a:avLst/>
          </a:prstGeom>
        </p:spPr>
        <p:txBody>
          <a:bodyPr wrap="square" lIns="0" tIns="0" rIns="0" bIns="0" rtlCol="0" anchor="t">
            <a:spAutoFit/>
          </a:bodyPr>
          <a:lstStyle/>
          <a:p>
            <a:pPr algn="ctr">
              <a:lnSpc>
                <a:spcPts val="4685"/>
              </a:lnSpc>
            </a:pPr>
            <a:r>
              <a:rPr lang="en-US" sz="3346" b="1">
                <a:solidFill>
                  <a:srgbClr val="FFFFFF"/>
                </a:solidFill>
                <a:latin typeface="Arial" panose="020B0604020202020204" pitchFamily="34" charset="0"/>
                <a:ea typeface="DIN Next LT Pro 1"/>
                <a:cs typeface="Arial" panose="020B0604020202020204" pitchFamily="34" charset="0"/>
                <a:sym typeface="DIN Next LT Pro 1"/>
              </a:rPr>
              <a:t>How did I get to where I am today?</a:t>
            </a:r>
          </a:p>
        </p:txBody>
      </p:sp>
      <p:sp>
        <p:nvSpPr>
          <p:cNvPr id="85" name="TextBox 18">
            <a:extLst>
              <a:ext uri="{FF2B5EF4-FFF2-40B4-BE49-F238E27FC236}">
                <a16:creationId xmlns:a16="http://schemas.microsoft.com/office/drawing/2014/main" id="{96FB233A-5EE2-4075-B9A0-A376E3E5354B}"/>
              </a:ext>
            </a:extLst>
          </p:cNvPr>
          <p:cNvSpPr txBox="1"/>
          <p:nvPr/>
        </p:nvSpPr>
        <p:spPr>
          <a:xfrm>
            <a:off x="1203626" y="8149456"/>
            <a:ext cx="8835154" cy="932178"/>
          </a:xfrm>
          <a:prstGeom prst="rect">
            <a:avLst/>
          </a:prstGeom>
        </p:spPr>
        <p:txBody>
          <a:bodyPr lIns="0" tIns="0" rIns="0" bIns="0" rtlCol="0" anchor="t">
            <a:spAutoFit/>
          </a:bodyPr>
          <a:lstStyle/>
          <a:p>
            <a:pPr algn="l">
              <a:lnSpc>
                <a:spcPts val="3807"/>
              </a:lnSpc>
            </a:pPr>
            <a:r>
              <a:rPr lang="en-US" sz="2719">
                <a:solidFill>
                  <a:srgbClr val="030303"/>
                </a:solidFill>
                <a:latin typeface="Arial" panose="020B0604020202020204" pitchFamily="34" charset="0"/>
                <a:ea typeface="DIN Next LT Pro 3"/>
                <a:cs typeface="Arial" panose="020B0604020202020204" pitchFamily="34" charset="0"/>
                <a:sym typeface="DIN Next LT Pro 3"/>
              </a:rPr>
              <a:t>[brief summary of how you got into your job could include what subjects you studied, degree, apprenticeship etc.]</a:t>
            </a:r>
          </a:p>
        </p:txBody>
      </p:sp>
      <p:sp>
        <p:nvSpPr>
          <p:cNvPr id="86" name="TextBox 19">
            <a:extLst>
              <a:ext uri="{FF2B5EF4-FFF2-40B4-BE49-F238E27FC236}">
                <a16:creationId xmlns:a16="http://schemas.microsoft.com/office/drawing/2014/main" id="{DA9EB707-CA36-1C3A-9806-09BD9515163E}"/>
              </a:ext>
            </a:extLst>
          </p:cNvPr>
          <p:cNvSpPr txBox="1"/>
          <p:nvPr/>
        </p:nvSpPr>
        <p:spPr>
          <a:xfrm>
            <a:off x="584208" y="1748698"/>
            <a:ext cx="2890108" cy="340221"/>
          </a:xfrm>
          <a:prstGeom prst="rect">
            <a:avLst/>
          </a:prstGeom>
        </p:spPr>
        <p:txBody>
          <a:bodyPr wrap="square" lIns="0" tIns="0" rIns="0" bIns="0" rtlCol="0" anchor="t">
            <a:spAutoFit/>
          </a:bodyPr>
          <a:lstStyle/>
          <a:p>
            <a:pPr algn="ctr">
              <a:lnSpc>
                <a:spcPts val="2940"/>
              </a:lnSpc>
            </a:pPr>
            <a:r>
              <a:rPr lang="en-US" sz="2100">
                <a:solidFill>
                  <a:srgbClr val="000000"/>
                </a:solidFill>
                <a:latin typeface="Arial" panose="020B0604020202020204" pitchFamily="34" charset="0"/>
                <a:ea typeface="DIN Next LT Pro 3"/>
                <a:cs typeface="Arial" panose="020B0604020202020204" pitchFamily="34" charset="0"/>
                <a:sym typeface="DIN Next LT Pro 3"/>
              </a:rPr>
              <a:t>[insert headshot image]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33" name="Picture 32" descr="A screenshot of a computer&#10;&#10;Description automatically generated">
            <a:extLst>
              <a:ext uri="{FF2B5EF4-FFF2-40B4-BE49-F238E27FC236}">
                <a16:creationId xmlns:a16="http://schemas.microsoft.com/office/drawing/2014/main" id="{00E18C61-CFFD-A1C3-CD92-EEAF41D138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1901" y="53340"/>
            <a:ext cx="14026099" cy="9921240"/>
          </a:xfrm>
          <a:prstGeom prst="rect">
            <a:avLst/>
          </a:prstGeom>
          <a:ln>
            <a:noFill/>
          </a:ln>
        </p:spPr>
      </p:pic>
      <p:pic>
        <p:nvPicPr>
          <p:cNvPr id="4" name="Picture 3" descr="A person holding books and a backpack&#10;&#10;Description automatically generated">
            <a:extLst>
              <a:ext uri="{FF2B5EF4-FFF2-40B4-BE49-F238E27FC236}">
                <a16:creationId xmlns:a16="http://schemas.microsoft.com/office/drawing/2014/main" id="{52F4AEBE-C97A-7B67-6739-257AEE96D6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342900"/>
            <a:ext cx="5867400" cy="9921240"/>
          </a:xfrm>
          <a:prstGeom prst="rect">
            <a:avLst/>
          </a:prstGeom>
        </p:spPr>
      </p:pic>
      <p:pic>
        <p:nvPicPr>
          <p:cNvPr id="5" name="Picture 4">
            <a:extLst>
              <a:ext uri="{FF2B5EF4-FFF2-40B4-BE49-F238E27FC236}">
                <a16:creationId xmlns:a16="http://schemas.microsoft.com/office/drawing/2014/main" id="{BBC205B3-4D37-CFBA-206F-E75D254624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10000" y="53340"/>
            <a:ext cx="13567256" cy="2825926"/>
          </a:xfrm>
          <a:prstGeom prst="rect">
            <a:avLst/>
          </a:prstGeom>
        </p:spPr>
      </p:pic>
      <p:pic>
        <p:nvPicPr>
          <p:cNvPr id="6" name="Picture 5">
            <a:extLst>
              <a:ext uri="{FF2B5EF4-FFF2-40B4-BE49-F238E27FC236}">
                <a16:creationId xmlns:a16="http://schemas.microsoft.com/office/drawing/2014/main" id="{C2063728-AFB7-A183-864A-F90CD8A05BF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003800" y="201353"/>
            <a:ext cx="2746836" cy="2822693"/>
          </a:xfrm>
          <a:prstGeom prst="rect">
            <a:avLst/>
          </a:prstGeom>
        </p:spPr>
      </p:pic>
    </p:spTree>
    <p:extLst>
      <p:ext uri="{BB962C8B-B14F-4D97-AF65-F5344CB8AC3E}">
        <p14:creationId xmlns:p14="http://schemas.microsoft.com/office/powerpoint/2010/main" val="27324394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E0A5C17-0662-02B8-4879-A52E381410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545672" cy="10287000"/>
          </a:xfrm>
          <a:prstGeom prst="rect">
            <a:avLst/>
          </a:prstGeom>
          <a:ln>
            <a:noFill/>
          </a:ln>
        </p:spPr>
      </p:pic>
      <p:pic>
        <p:nvPicPr>
          <p:cNvPr id="7" name="Picture 6" descr="A person wearing headphones and holding a tablet&#10;&#10;Description automatically generated">
            <a:extLst>
              <a:ext uri="{FF2B5EF4-FFF2-40B4-BE49-F238E27FC236}">
                <a16:creationId xmlns:a16="http://schemas.microsoft.com/office/drawing/2014/main" id="{03626996-6A98-813B-6D44-F7A24902F7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43800" y="342900"/>
            <a:ext cx="10744200" cy="9944100"/>
          </a:xfrm>
          <a:prstGeom prst="rect">
            <a:avLst/>
          </a:prstGeom>
        </p:spPr>
      </p:pic>
    </p:spTree>
    <p:extLst>
      <p:ext uri="{BB962C8B-B14F-4D97-AF65-F5344CB8AC3E}">
        <p14:creationId xmlns:p14="http://schemas.microsoft.com/office/powerpoint/2010/main" val="6699550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E2EA6A9-0D86-E41A-5AB5-DCC775827A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345863" cy="10149840"/>
          </a:xfrm>
          <a:prstGeom prst="rect">
            <a:avLst/>
          </a:prstGeom>
          <a:ln>
            <a:noFill/>
          </a:ln>
        </p:spPr>
      </p:pic>
      <p:pic>
        <p:nvPicPr>
          <p:cNvPr id="7" name="Picture 6" descr="A person holding a computer&#10;&#10;Description automatically generated">
            <a:extLst>
              <a:ext uri="{FF2B5EF4-FFF2-40B4-BE49-F238E27FC236}">
                <a16:creationId xmlns:a16="http://schemas.microsoft.com/office/drawing/2014/main" id="{86B5E5D1-8A72-71CA-CA24-66A918BDE8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67600" y="419100"/>
            <a:ext cx="10820400" cy="9867900"/>
          </a:xfrm>
          <a:prstGeom prst="rect">
            <a:avLst/>
          </a:prstGeom>
        </p:spPr>
      </p:pic>
    </p:spTree>
    <p:extLst>
      <p:ext uri="{BB962C8B-B14F-4D97-AF65-F5344CB8AC3E}">
        <p14:creationId xmlns:p14="http://schemas.microsoft.com/office/powerpoint/2010/main" val="21591945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65F7155-F593-1D3A-20AB-A081958B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0"/>
            <a:ext cx="14401800" cy="10140912"/>
          </a:xfrm>
          <a:prstGeom prst="rect">
            <a:avLst/>
          </a:prstGeom>
          <a:ln>
            <a:noFill/>
          </a:ln>
        </p:spPr>
      </p:pic>
      <p:pic>
        <p:nvPicPr>
          <p:cNvPr id="9" name="Picture 8" descr="A person writing on a tablet&#10;&#10;Description automatically generated">
            <a:extLst>
              <a:ext uri="{FF2B5EF4-FFF2-40B4-BE49-F238E27FC236}">
                <a16:creationId xmlns:a16="http://schemas.microsoft.com/office/drawing/2014/main" id="{7BB28175-338D-B85D-837C-FAE2F8E973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273012"/>
            <a:ext cx="4724400" cy="10560012"/>
          </a:xfrm>
          <a:prstGeom prst="rect">
            <a:avLst/>
          </a:prstGeom>
        </p:spPr>
      </p:pic>
      <p:pic>
        <p:nvPicPr>
          <p:cNvPr id="10" name="Picture 9">
            <a:extLst>
              <a:ext uri="{FF2B5EF4-FFF2-40B4-BE49-F238E27FC236}">
                <a16:creationId xmlns:a16="http://schemas.microsoft.com/office/drawing/2014/main" id="{A73D5BD2-AD5A-75C9-8098-3E717C4F91F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52800" y="22860"/>
            <a:ext cx="13790400" cy="3014912"/>
          </a:xfrm>
          <a:prstGeom prst="rect">
            <a:avLst/>
          </a:prstGeom>
        </p:spPr>
      </p:pic>
      <p:pic>
        <p:nvPicPr>
          <p:cNvPr id="11" name="Picture 10">
            <a:extLst>
              <a:ext uri="{FF2B5EF4-FFF2-40B4-BE49-F238E27FC236}">
                <a16:creationId xmlns:a16="http://schemas.microsoft.com/office/drawing/2014/main" id="{FC2A0539-9611-66EA-16AF-7E2A0DAA741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782827" y="146088"/>
            <a:ext cx="2932773" cy="3011685"/>
          </a:xfrm>
          <a:prstGeom prst="rect">
            <a:avLst/>
          </a:prstGeom>
        </p:spPr>
      </p:pic>
    </p:spTree>
    <p:extLst>
      <p:ext uri="{BB962C8B-B14F-4D97-AF65-F5344CB8AC3E}">
        <p14:creationId xmlns:p14="http://schemas.microsoft.com/office/powerpoint/2010/main" val="4023323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TextBox 2"/>
          <p:cNvSpPr txBox="1"/>
          <p:nvPr/>
        </p:nvSpPr>
        <p:spPr>
          <a:xfrm>
            <a:off x="906591" y="596264"/>
            <a:ext cx="11876655" cy="1742208"/>
          </a:xfrm>
          <a:prstGeom prst="rect">
            <a:avLst/>
          </a:prstGeom>
        </p:spPr>
        <p:txBody>
          <a:bodyPr lIns="0" tIns="0" rIns="0" bIns="0" rtlCol="0" anchor="t">
            <a:spAutoFit/>
          </a:bodyPr>
          <a:lstStyle/>
          <a:p>
            <a:pPr algn="l">
              <a:lnSpc>
                <a:spcPts val="7139"/>
              </a:lnSpc>
            </a:pPr>
            <a:r>
              <a:rPr lang="en-US" sz="4800">
                <a:solidFill>
                  <a:srgbClr val="FFFFFF"/>
                </a:solidFill>
                <a:latin typeface="Arial" panose="020B0604020202020204" pitchFamily="34" charset="0"/>
                <a:ea typeface="DIN Next LT Pro 1"/>
                <a:cs typeface="Arial" panose="020B0604020202020204" pitchFamily="34" charset="0"/>
                <a:sym typeface="DIN Next LT Pro 1"/>
              </a:rPr>
              <a:t>What </a:t>
            </a:r>
            <a:r>
              <a:rPr lang="en-US" sz="4800">
                <a:solidFill>
                  <a:srgbClr val="BCCF00"/>
                </a:solidFill>
                <a:latin typeface="Arial" panose="020B0604020202020204" pitchFamily="34" charset="0"/>
                <a:ea typeface="DIN Next LT Pro 1"/>
                <a:cs typeface="Arial" panose="020B0604020202020204" pitchFamily="34" charset="0"/>
                <a:sym typeface="DIN Next LT Pro 1"/>
              </a:rPr>
              <a:t>careers advice</a:t>
            </a:r>
            <a:r>
              <a:rPr lang="en-US" sz="4800">
                <a:solidFill>
                  <a:srgbClr val="FFFFFF"/>
                </a:solidFill>
                <a:latin typeface="Arial" panose="020B0604020202020204" pitchFamily="34" charset="0"/>
                <a:ea typeface="DIN Next LT Pro 1"/>
                <a:cs typeface="Arial" panose="020B0604020202020204" pitchFamily="34" charset="0"/>
                <a:sym typeface="DIN Next LT Pro 1"/>
              </a:rPr>
              <a:t> would you give to people wanting to get into tech?</a:t>
            </a:r>
          </a:p>
        </p:txBody>
      </p:sp>
      <p:grpSp>
        <p:nvGrpSpPr>
          <p:cNvPr id="3" name="Group 3"/>
          <p:cNvGrpSpPr/>
          <p:nvPr/>
        </p:nvGrpSpPr>
        <p:grpSpPr>
          <a:xfrm>
            <a:off x="906591" y="2940528"/>
            <a:ext cx="8034690" cy="4421408"/>
            <a:chOff x="0" y="0"/>
            <a:chExt cx="1884248" cy="1036882"/>
          </a:xfrm>
        </p:grpSpPr>
        <p:sp>
          <p:nvSpPr>
            <p:cNvPr id="4" name="Freeform 4"/>
            <p:cNvSpPr/>
            <p:nvPr/>
          </p:nvSpPr>
          <p:spPr>
            <a:xfrm>
              <a:off x="0" y="0"/>
              <a:ext cx="1884248" cy="1036882"/>
            </a:xfrm>
            <a:custGeom>
              <a:avLst/>
              <a:gdLst/>
              <a:ahLst/>
              <a:cxnLst/>
              <a:rect l="l" t="t" r="r" b="b"/>
              <a:pathLst>
                <a:path w="1884248" h="1036882">
                  <a:moveTo>
                    <a:pt x="0" y="0"/>
                  </a:moveTo>
                  <a:lnTo>
                    <a:pt x="1884248" y="0"/>
                  </a:lnTo>
                  <a:lnTo>
                    <a:pt x="1884248" y="1036882"/>
                  </a:lnTo>
                  <a:lnTo>
                    <a:pt x="0" y="1036882"/>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5" name="TextBox 5"/>
            <p:cNvSpPr txBox="1"/>
            <p:nvPr/>
          </p:nvSpPr>
          <p:spPr>
            <a:xfrm>
              <a:off x="0" y="-9525"/>
              <a:ext cx="1884248" cy="1046407"/>
            </a:xfrm>
            <a:prstGeom prst="rect">
              <a:avLst/>
            </a:prstGeom>
          </p:spPr>
          <p:txBody>
            <a:bodyPr lIns="50800" tIns="50800" rIns="50800" bIns="50800" rtlCol="0" anchor="ctr"/>
            <a:lstStyle/>
            <a:p>
              <a:pPr algn="ctr">
                <a:lnSpc>
                  <a:spcPts val="3120"/>
                </a:lnSpc>
              </a:pPr>
              <a:endParaRPr/>
            </a:p>
          </p:txBody>
        </p:sp>
      </p:grpSp>
      <p:sp>
        <p:nvSpPr>
          <p:cNvPr id="6" name="TextBox 6"/>
          <p:cNvSpPr txBox="1"/>
          <p:nvPr/>
        </p:nvSpPr>
        <p:spPr>
          <a:xfrm>
            <a:off x="1180809" y="3203998"/>
            <a:ext cx="7429040" cy="3846694"/>
          </a:xfrm>
          <a:prstGeom prst="rect">
            <a:avLst/>
          </a:prstGeom>
        </p:spPr>
        <p:txBody>
          <a:bodyPr lIns="0" tIns="0" rIns="0" bIns="0" rtlCol="0" anchor="t">
            <a:spAutoFit/>
          </a:bodyPr>
          <a:lstStyle/>
          <a:p>
            <a:pPr algn="l">
              <a:lnSpc>
                <a:spcPts val="3805"/>
              </a:lnSpc>
            </a:pPr>
            <a:r>
              <a:rPr lang="en-US" sz="2400">
                <a:solidFill>
                  <a:srgbClr val="FFFFFF"/>
                </a:solidFill>
                <a:latin typeface="Arial" panose="020B0604020202020204" pitchFamily="34" charset="0"/>
                <a:ea typeface="DIN Next LT Pro 3"/>
                <a:cs typeface="Arial" panose="020B0604020202020204" pitchFamily="34" charset="0"/>
                <a:sym typeface="DIN Next LT Pro 3"/>
              </a:rPr>
              <a:t>The more skilled and experienced you are the more competitive and highly sought after you will be as a candidate and should be able to transition from entry level to at least mid-level in 5 years. Having additional skills like SQL , Python &amp; project management are real bonuses and mean you can transition into other careers such as Data Science and Data Engineering. </a:t>
            </a:r>
          </a:p>
          <a:p>
            <a:pPr algn="l">
              <a:lnSpc>
                <a:spcPts val="3805"/>
              </a:lnSpc>
            </a:pPr>
            <a:endParaRPr lang="en-US" sz="2400">
              <a:solidFill>
                <a:srgbClr val="FFFFFF"/>
              </a:solidFill>
              <a:latin typeface="Arial" panose="020B0604020202020204" pitchFamily="34" charset="0"/>
              <a:ea typeface="DIN Next LT Pro 3"/>
              <a:cs typeface="Arial" panose="020B0604020202020204" pitchFamily="34" charset="0"/>
              <a:sym typeface="DIN Next LT Pro 3"/>
            </a:endParaRPr>
          </a:p>
        </p:txBody>
      </p:sp>
      <p:grpSp>
        <p:nvGrpSpPr>
          <p:cNvPr id="7" name="Group 7"/>
          <p:cNvGrpSpPr/>
          <p:nvPr/>
        </p:nvGrpSpPr>
        <p:grpSpPr>
          <a:xfrm>
            <a:off x="9466150" y="2932796"/>
            <a:ext cx="8034690" cy="4421408"/>
            <a:chOff x="0" y="0"/>
            <a:chExt cx="1884248" cy="1036882"/>
          </a:xfrm>
        </p:grpSpPr>
        <p:sp>
          <p:nvSpPr>
            <p:cNvPr id="8" name="Freeform 8"/>
            <p:cNvSpPr/>
            <p:nvPr/>
          </p:nvSpPr>
          <p:spPr>
            <a:xfrm>
              <a:off x="0" y="0"/>
              <a:ext cx="1884248" cy="1036882"/>
            </a:xfrm>
            <a:custGeom>
              <a:avLst/>
              <a:gdLst/>
              <a:ahLst/>
              <a:cxnLst/>
              <a:rect l="l" t="t" r="r" b="b"/>
              <a:pathLst>
                <a:path w="1884248" h="1036882">
                  <a:moveTo>
                    <a:pt x="0" y="0"/>
                  </a:moveTo>
                  <a:lnTo>
                    <a:pt x="1884248" y="0"/>
                  </a:lnTo>
                  <a:lnTo>
                    <a:pt x="1884248" y="1036882"/>
                  </a:lnTo>
                  <a:lnTo>
                    <a:pt x="0" y="1036882"/>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9" name="TextBox 9"/>
            <p:cNvSpPr txBox="1"/>
            <p:nvPr/>
          </p:nvSpPr>
          <p:spPr>
            <a:xfrm>
              <a:off x="0" y="-9525"/>
              <a:ext cx="1884248" cy="1046407"/>
            </a:xfrm>
            <a:prstGeom prst="rect">
              <a:avLst/>
            </a:prstGeom>
          </p:spPr>
          <p:txBody>
            <a:bodyPr lIns="50800" tIns="50800" rIns="50800" bIns="50800" rtlCol="0" anchor="ctr"/>
            <a:lstStyle/>
            <a:p>
              <a:pPr algn="ctr">
                <a:lnSpc>
                  <a:spcPts val="3120"/>
                </a:lnSpc>
              </a:pPr>
              <a:endParaRPr/>
            </a:p>
          </p:txBody>
        </p:sp>
      </p:grpSp>
      <p:sp>
        <p:nvSpPr>
          <p:cNvPr id="10" name="TextBox 10"/>
          <p:cNvSpPr txBox="1"/>
          <p:nvPr/>
        </p:nvSpPr>
        <p:spPr>
          <a:xfrm>
            <a:off x="10054495" y="3285999"/>
            <a:ext cx="6858000" cy="3359381"/>
          </a:xfrm>
          <a:prstGeom prst="rect">
            <a:avLst/>
          </a:prstGeom>
        </p:spPr>
        <p:txBody>
          <a:bodyPr lIns="0" tIns="0" rIns="0" bIns="0" rtlCol="0" anchor="t">
            <a:spAutoFit/>
          </a:bodyPr>
          <a:lstStyle/>
          <a:p>
            <a:pPr algn="l">
              <a:lnSpc>
                <a:spcPts val="3808"/>
              </a:lnSpc>
            </a:pPr>
            <a:r>
              <a:rPr lang="en-US" sz="2400">
                <a:solidFill>
                  <a:srgbClr val="FFFFFF"/>
                </a:solidFill>
                <a:latin typeface="Arial" panose="020B0604020202020204" pitchFamily="34" charset="0"/>
                <a:ea typeface="DIN Next LT Pro 2"/>
                <a:cs typeface="Arial" panose="020B0604020202020204" pitchFamily="34" charset="0"/>
                <a:sym typeface="DIN Next LT Pro 2"/>
              </a:rPr>
              <a:t>Don’t give up if you have failures in your life. I completely failed my A Levels went to university. To later find out I am dyslexic and I made it to Director in one of the biggest banks in the world. Hard work, determination and belief in yourself will make your dreams come true. </a:t>
            </a:r>
          </a:p>
          <a:p>
            <a:pPr algn="l">
              <a:lnSpc>
                <a:spcPts val="3808"/>
              </a:lnSpc>
            </a:pPr>
            <a:endParaRPr lang="en-US" sz="2400">
              <a:solidFill>
                <a:srgbClr val="FFFFFF"/>
              </a:solidFill>
              <a:latin typeface="Arial" panose="020B0604020202020204" pitchFamily="34" charset="0"/>
              <a:ea typeface="DIN Next LT Pro 2"/>
              <a:cs typeface="Arial" panose="020B0604020202020204" pitchFamily="34" charset="0"/>
              <a:sym typeface="DIN Next LT Pro 2"/>
            </a:endParaRPr>
          </a:p>
        </p:txBody>
      </p:sp>
      <p:sp>
        <p:nvSpPr>
          <p:cNvPr id="11" name="Freeform 11"/>
          <p:cNvSpPr/>
          <p:nvPr/>
        </p:nvSpPr>
        <p:spPr>
          <a:xfrm>
            <a:off x="1707553" y="7864133"/>
            <a:ext cx="6902296" cy="1289392"/>
          </a:xfrm>
          <a:custGeom>
            <a:avLst/>
            <a:gdLst/>
            <a:ahLst/>
            <a:cxnLst/>
            <a:rect l="l" t="t" r="r" b="b"/>
            <a:pathLst>
              <a:path w="4491352" h="1289392">
                <a:moveTo>
                  <a:pt x="0" y="0"/>
                </a:moveTo>
                <a:lnTo>
                  <a:pt x="4491352" y="0"/>
                </a:lnTo>
                <a:lnTo>
                  <a:pt x="4491352" y="1289392"/>
                </a:lnTo>
                <a:lnTo>
                  <a:pt x="0" y="1289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1484449" y="7979973"/>
            <a:ext cx="6902296" cy="1289392"/>
          </a:xfrm>
          <a:custGeom>
            <a:avLst/>
            <a:gdLst/>
            <a:ahLst/>
            <a:cxnLst/>
            <a:rect l="l" t="t" r="r" b="b"/>
            <a:pathLst>
              <a:path w="4491352" h="1289392">
                <a:moveTo>
                  <a:pt x="0" y="0"/>
                </a:moveTo>
                <a:lnTo>
                  <a:pt x="4491351" y="0"/>
                </a:lnTo>
                <a:lnTo>
                  <a:pt x="4491351" y="1289392"/>
                </a:lnTo>
                <a:lnTo>
                  <a:pt x="0" y="1289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575984" y="7141211"/>
            <a:ext cx="2434589" cy="2434589"/>
          </a:xfrm>
          <a:custGeom>
            <a:avLst/>
            <a:gdLst/>
            <a:ahLst/>
            <a:cxnLst/>
            <a:rect l="l" t="t" r="r" b="b"/>
            <a:pathLst>
              <a:path w="2434589" h="2434589">
                <a:moveTo>
                  <a:pt x="0" y="0"/>
                </a:moveTo>
                <a:lnTo>
                  <a:pt x="2434588" y="0"/>
                </a:lnTo>
                <a:lnTo>
                  <a:pt x="2434588" y="2434589"/>
                </a:lnTo>
                <a:lnTo>
                  <a:pt x="0" y="2434589"/>
                </a:lnTo>
                <a:lnTo>
                  <a:pt x="0" y="0"/>
                </a:lnTo>
                <a:close/>
              </a:path>
            </a:pathLst>
          </a:custGeom>
          <a:blipFill>
            <a:blip r:embed="rId7">
              <a:extLst>
                <a:ext uri="{28A0092B-C50C-407E-A947-70E740481C1C}">
                  <a14:useLocalDpi xmlns:a14="http://schemas.microsoft.com/office/drawing/2010/main"/>
                </a:ext>
              </a:extLst>
            </a:blip>
            <a:stretch>
              <a:fillRect/>
            </a:stretch>
          </a:blipFill>
        </p:spPr>
        <p:txBody>
          <a:bodyPr/>
          <a:lstStyle/>
          <a:p>
            <a:endParaRPr lang="en-GB"/>
          </a:p>
        </p:txBody>
      </p:sp>
      <p:sp>
        <p:nvSpPr>
          <p:cNvPr id="14" name="Freeform 14"/>
          <p:cNvSpPr/>
          <p:nvPr/>
        </p:nvSpPr>
        <p:spPr>
          <a:xfrm>
            <a:off x="10884639" y="7922053"/>
            <a:ext cx="6616201" cy="1289392"/>
          </a:xfrm>
          <a:custGeom>
            <a:avLst/>
            <a:gdLst/>
            <a:ahLst/>
            <a:cxnLst/>
            <a:rect l="l" t="t" r="r" b="b"/>
            <a:pathLst>
              <a:path w="4491352" h="1289392">
                <a:moveTo>
                  <a:pt x="0" y="0"/>
                </a:moveTo>
                <a:lnTo>
                  <a:pt x="4491351" y="0"/>
                </a:lnTo>
                <a:lnTo>
                  <a:pt x="4491351" y="1289392"/>
                </a:lnTo>
                <a:lnTo>
                  <a:pt x="0" y="1289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10661534" y="8037893"/>
            <a:ext cx="6616201" cy="1289392"/>
          </a:xfrm>
          <a:custGeom>
            <a:avLst/>
            <a:gdLst/>
            <a:ahLst/>
            <a:cxnLst/>
            <a:rect l="l" t="t" r="r" b="b"/>
            <a:pathLst>
              <a:path w="4491352" h="1289392">
                <a:moveTo>
                  <a:pt x="0" y="0"/>
                </a:moveTo>
                <a:lnTo>
                  <a:pt x="4491352" y="0"/>
                </a:lnTo>
                <a:lnTo>
                  <a:pt x="4491352" y="1289392"/>
                </a:lnTo>
                <a:lnTo>
                  <a:pt x="0" y="1289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9466150" y="7141211"/>
            <a:ext cx="2466970" cy="2466970"/>
          </a:xfrm>
          <a:custGeom>
            <a:avLst/>
            <a:gdLst/>
            <a:ahLst/>
            <a:cxnLst/>
            <a:rect l="l" t="t" r="r" b="b"/>
            <a:pathLst>
              <a:path w="2466970" h="2466970">
                <a:moveTo>
                  <a:pt x="0" y="0"/>
                </a:moveTo>
                <a:lnTo>
                  <a:pt x="2466970" y="0"/>
                </a:lnTo>
                <a:lnTo>
                  <a:pt x="2466970" y="2466970"/>
                </a:lnTo>
                <a:lnTo>
                  <a:pt x="0" y="2466970"/>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sp>
        <p:nvSpPr>
          <p:cNvPr id="17" name="TextBox 17"/>
          <p:cNvSpPr txBox="1"/>
          <p:nvPr/>
        </p:nvSpPr>
        <p:spPr>
          <a:xfrm>
            <a:off x="3186623" y="8039100"/>
            <a:ext cx="5053948" cy="1668727"/>
          </a:xfrm>
          <a:prstGeom prst="rect">
            <a:avLst/>
          </a:prstGeom>
        </p:spPr>
        <p:txBody>
          <a:bodyPr wrap="square" lIns="0" tIns="0" rIns="0" bIns="0" rtlCol="0" anchor="t">
            <a:spAutoFit/>
          </a:bodyPr>
          <a:lstStyle/>
          <a:p>
            <a:pPr>
              <a:lnSpc>
                <a:spcPts val="4480"/>
              </a:lnSpc>
            </a:pPr>
            <a:r>
              <a:rPr lang="en-GB" sz="2800">
                <a:solidFill>
                  <a:srgbClr val="030303"/>
                </a:solidFill>
                <a:latin typeface="Arial" panose="020B0604020202020204" pitchFamily="34" charset="0"/>
                <a:ea typeface="DIN Next LT Pro 3"/>
                <a:cs typeface="Arial" panose="020B0604020202020204" pitchFamily="34" charset="0"/>
                <a:sym typeface="DIN Next LT Pro 3"/>
              </a:rPr>
              <a:t>Marsha — Data Analyst, UK Civil Service</a:t>
            </a:r>
          </a:p>
          <a:p>
            <a:pPr>
              <a:lnSpc>
                <a:spcPts val="4480"/>
              </a:lnSpc>
            </a:pPr>
            <a:endParaRPr lang="en-US" sz="2800">
              <a:solidFill>
                <a:srgbClr val="030303"/>
              </a:solidFill>
              <a:latin typeface="Arial" panose="020B0604020202020204" pitchFamily="34" charset="0"/>
              <a:ea typeface="DIN Next LT Pro 3"/>
              <a:cs typeface="Arial" panose="020B0604020202020204" pitchFamily="34" charset="0"/>
              <a:sym typeface="DIN Next LT Pro 3"/>
            </a:endParaRPr>
          </a:p>
        </p:txBody>
      </p:sp>
      <p:sp>
        <p:nvSpPr>
          <p:cNvPr id="18" name="TextBox 18"/>
          <p:cNvSpPr txBox="1"/>
          <p:nvPr/>
        </p:nvSpPr>
        <p:spPr>
          <a:xfrm>
            <a:off x="12109170" y="8039100"/>
            <a:ext cx="4992515" cy="1091646"/>
          </a:xfrm>
          <a:prstGeom prst="rect">
            <a:avLst/>
          </a:prstGeom>
        </p:spPr>
        <p:txBody>
          <a:bodyPr wrap="square" lIns="0" tIns="0" rIns="0" bIns="0" rtlCol="0" anchor="t">
            <a:spAutoFit/>
          </a:bodyPr>
          <a:lstStyle/>
          <a:p>
            <a:pPr>
              <a:lnSpc>
                <a:spcPts val="4480"/>
              </a:lnSpc>
            </a:pPr>
            <a:r>
              <a:rPr lang="en-GB" sz="2800">
                <a:solidFill>
                  <a:srgbClr val="030303"/>
                </a:solidFill>
                <a:latin typeface="Arial" panose="020B0604020202020204" pitchFamily="34" charset="0"/>
                <a:ea typeface="DIN Next LT Pro 3"/>
                <a:cs typeface="Arial" panose="020B0604020202020204" pitchFamily="34" charset="0"/>
                <a:sym typeface="DIN Next LT Pro 3"/>
              </a:rPr>
              <a:t>Hena — Director of Strategic Development, Barclays</a:t>
            </a:r>
            <a:endParaRPr lang="en-US" sz="2800">
              <a:solidFill>
                <a:srgbClr val="030303"/>
              </a:solidFill>
              <a:latin typeface="Arial" panose="020B0604020202020204" pitchFamily="34" charset="0"/>
              <a:ea typeface="DIN Next LT Pro 3"/>
              <a:cs typeface="Arial" panose="020B0604020202020204" pitchFamily="34" charset="0"/>
              <a:sym typeface="DIN Next LT Pro 3"/>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5E3F21F-06AC-EC37-576B-CEE6426522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27873" y="0"/>
            <a:ext cx="8190350" cy="10325100"/>
          </a:xfrm>
          <a:prstGeom prst="rect">
            <a:avLst/>
          </a:prstGeom>
        </p:spPr>
      </p:pic>
      <p:sp>
        <p:nvSpPr>
          <p:cNvPr id="6" name="TextBox 6"/>
          <p:cNvSpPr txBox="1"/>
          <p:nvPr/>
        </p:nvSpPr>
        <p:spPr>
          <a:xfrm>
            <a:off x="914400" y="997755"/>
            <a:ext cx="6251660" cy="1340110"/>
          </a:xfrm>
          <a:prstGeom prst="rect">
            <a:avLst/>
          </a:prstGeom>
        </p:spPr>
        <p:txBody>
          <a:bodyPr wrap="square" lIns="0" tIns="0" rIns="0" bIns="0" rtlCol="0" anchor="t">
            <a:spAutoFit/>
          </a:bodyPr>
          <a:lstStyle/>
          <a:p>
            <a:pPr algn="l">
              <a:lnSpc>
                <a:spcPts val="11200"/>
              </a:lnSpc>
            </a:pPr>
            <a:r>
              <a:rPr lang="en-US" sz="8000">
                <a:solidFill>
                  <a:srgbClr val="FFFFFF"/>
                </a:solidFill>
                <a:latin typeface="Arial" panose="020B0604020202020204" pitchFamily="34" charset="0"/>
                <a:ea typeface="DIN Next LT Pro 1"/>
                <a:cs typeface="Arial" panose="020B0604020202020204" pitchFamily="34" charset="0"/>
                <a:sym typeface="DIN Next LT Pro 1"/>
              </a:rPr>
              <a:t>Who is </a:t>
            </a:r>
            <a:r>
              <a:rPr lang="en-US" sz="8000">
                <a:solidFill>
                  <a:srgbClr val="BCCF00"/>
                </a:solidFill>
                <a:latin typeface="Arial" panose="020B0604020202020204" pitchFamily="34" charset="0"/>
                <a:ea typeface="DIN Next LT Pro 1"/>
                <a:cs typeface="Arial" panose="020B0604020202020204" pitchFamily="34" charset="0"/>
                <a:sym typeface="DIN Next LT Pro 1"/>
              </a:rPr>
              <a:t>BCS?</a:t>
            </a:r>
          </a:p>
        </p:txBody>
      </p:sp>
      <p:sp>
        <p:nvSpPr>
          <p:cNvPr id="4" name="Freeform 4">
            <a:extLst>
              <a:ext uri="{FF2B5EF4-FFF2-40B4-BE49-F238E27FC236}">
                <a16:creationId xmlns:a16="http://schemas.microsoft.com/office/drawing/2014/main" id="{EE524379-9BB0-02B5-BBB7-33FC469C5F44}"/>
              </a:ext>
            </a:extLst>
          </p:cNvPr>
          <p:cNvSpPr/>
          <p:nvPr/>
        </p:nvSpPr>
        <p:spPr>
          <a:xfrm>
            <a:off x="7185110" y="2781300"/>
            <a:ext cx="11198140" cy="7734300"/>
          </a:xfrm>
          <a:custGeom>
            <a:avLst/>
            <a:gdLst/>
            <a:ahLst/>
            <a:cxnLst/>
            <a:rect l="l" t="t" r="r" b="b"/>
            <a:pathLst>
              <a:path w="11502940" h="9738673">
                <a:moveTo>
                  <a:pt x="0" y="0"/>
                </a:moveTo>
                <a:lnTo>
                  <a:pt x="11502940" y="0"/>
                </a:lnTo>
                <a:lnTo>
                  <a:pt x="11502940" y="9738673"/>
                </a:lnTo>
                <a:lnTo>
                  <a:pt x="0" y="973867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43" name="TextBox 6">
            <a:extLst>
              <a:ext uri="{FF2B5EF4-FFF2-40B4-BE49-F238E27FC236}">
                <a16:creationId xmlns:a16="http://schemas.microsoft.com/office/drawing/2014/main" id="{E9A19187-1D4A-4BE4-B8EC-A4D1EE944EAB}"/>
              </a:ext>
            </a:extLst>
          </p:cNvPr>
          <p:cNvSpPr txBox="1"/>
          <p:nvPr/>
        </p:nvSpPr>
        <p:spPr>
          <a:xfrm>
            <a:off x="922020" y="3162300"/>
            <a:ext cx="8458199" cy="246221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28170" lvl="1" indent="-264085" algn="l">
              <a:buFont typeface="Arial"/>
              <a:buChar char="•"/>
            </a:pPr>
            <a:r>
              <a:rPr lang="en-GB" sz="3200">
                <a:solidFill>
                  <a:srgbClr val="FFFFFF"/>
                </a:solidFill>
                <a:latin typeface="Arial" panose="020B0604020202020204" pitchFamily="34" charset="0"/>
                <a:ea typeface="DIN Next LT Pro 2"/>
                <a:cs typeface="Arial" panose="020B0604020202020204" pitchFamily="34" charset="0"/>
                <a:sym typeface="DIN Next LT Pro 2"/>
              </a:rPr>
              <a:t>Founded in 1957, Royal Charter in 1984</a:t>
            </a:r>
          </a:p>
          <a:p>
            <a:pPr marL="528170" lvl="1" indent="-264085">
              <a:buFont typeface="Arial"/>
              <a:buChar char="•"/>
            </a:pPr>
            <a:r>
              <a:rPr lang="en-GB" sz="3200">
                <a:solidFill>
                  <a:srgbClr val="FFFFFF"/>
                </a:solidFill>
                <a:latin typeface="Arial" panose="020B0604020202020204" pitchFamily="34" charset="0"/>
                <a:ea typeface="DIN Next LT Pro 2"/>
                <a:cs typeface="Arial" panose="020B0604020202020204" pitchFamily="34" charset="0"/>
                <a:sym typeface="DIN Next LT Pro 2"/>
              </a:rPr>
              <a:t>Leading professional body for IT</a:t>
            </a:r>
          </a:p>
          <a:p>
            <a:pPr marL="528170" lvl="1" indent="-264085">
              <a:buFont typeface="Arial"/>
              <a:buChar char="•"/>
            </a:pPr>
            <a:r>
              <a:rPr lang="en-GB" sz="3200">
                <a:solidFill>
                  <a:srgbClr val="FFFFFF"/>
                </a:solidFill>
                <a:latin typeface="Arial" panose="020B0604020202020204" pitchFamily="34" charset="0"/>
                <a:ea typeface="DIN Next LT Pro 2"/>
                <a:cs typeface="Arial" panose="020B0604020202020204" pitchFamily="34" charset="0"/>
                <a:sym typeface="DIN Next LT Pro 2"/>
              </a:rPr>
              <a:t>On a mission to make IT good for society</a:t>
            </a:r>
          </a:p>
          <a:p>
            <a:pPr marL="528170" lvl="1" indent="-264085">
              <a:buFont typeface="Arial"/>
              <a:buChar char="•"/>
            </a:pPr>
            <a:r>
              <a:rPr lang="en-US" sz="3200">
                <a:solidFill>
                  <a:srgbClr val="FFFFFF"/>
                </a:solidFill>
                <a:latin typeface="Arial" panose="020B0604020202020204" pitchFamily="34" charset="0"/>
                <a:ea typeface="DIN Next LT Pro 2"/>
                <a:cs typeface="Arial" panose="020B0604020202020204" pitchFamily="34" charset="0"/>
                <a:sym typeface="DIN Next LT Pro 2"/>
              </a:rPr>
              <a:t>Supports IT pros and drives professional standards in the industry</a:t>
            </a:r>
          </a:p>
        </p:txBody>
      </p:sp>
      <p:sp>
        <p:nvSpPr>
          <p:cNvPr id="44" name="TextBox 7">
            <a:extLst>
              <a:ext uri="{FF2B5EF4-FFF2-40B4-BE49-F238E27FC236}">
                <a16:creationId xmlns:a16="http://schemas.microsoft.com/office/drawing/2014/main" id="{2FBBA5D1-C2D8-117D-3977-FD2CF2CDE371}"/>
              </a:ext>
            </a:extLst>
          </p:cNvPr>
          <p:cNvSpPr txBox="1"/>
          <p:nvPr/>
        </p:nvSpPr>
        <p:spPr>
          <a:xfrm>
            <a:off x="914400" y="5624513"/>
            <a:ext cx="6046611" cy="98488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28903" lvl="1" indent="-264451">
              <a:buFont typeface="Arial"/>
              <a:buChar char="•"/>
            </a:pPr>
            <a:r>
              <a:rPr lang="en-GB" sz="3200">
                <a:solidFill>
                  <a:schemeClr val="bg1"/>
                </a:solidFill>
                <a:latin typeface="Arial" panose="020B0604020202020204" pitchFamily="34" charset="0"/>
                <a:cs typeface="Arial" panose="020B0604020202020204" pitchFamily="34" charset="0"/>
              </a:rPr>
              <a:t>Accredits higher education IT courses</a:t>
            </a:r>
            <a:endParaRPr lang="en-US" sz="3200">
              <a:solidFill>
                <a:schemeClr val="bg1"/>
              </a:solidFill>
              <a:latin typeface="Arial" panose="020B0604020202020204" pitchFamily="34" charset="0"/>
              <a:ea typeface="Proxima Nova"/>
              <a:cs typeface="Arial" panose="020B0604020202020204" pitchFamily="34" charset="0"/>
              <a:sym typeface="Proxima Nova"/>
            </a:endParaRPr>
          </a:p>
        </p:txBody>
      </p:sp>
      <p:sp>
        <p:nvSpPr>
          <p:cNvPr id="47" name="Rectangle 1">
            <a:extLst>
              <a:ext uri="{FF2B5EF4-FFF2-40B4-BE49-F238E27FC236}">
                <a16:creationId xmlns:a16="http://schemas.microsoft.com/office/drawing/2014/main" id="{F807ED6A-B634-88BE-94E7-E36B03E6D15F}"/>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Founded in 1957, Royal Charter in 1984</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Mission: Make IT good for society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Raising standards &amp; advancing computing education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85AB8FFA-0DD8-197F-A301-3FE7813B8460}"/>
              </a:ext>
            </a:extLst>
          </p:cNvPr>
          <p:cNvGrpSpPr/>
          <p:nvPr/>
        </p:nvGrpSpPr>
        <p:grpSpPr>
          <a:xfrm>
            <a:off x="1028700" y="3785847"/>
            <a:ext cx="4676494" cy="1408531"/>
            <a:chOff x="0" y="0"/>
            <a:chExt cx="1492795" cy="449621"/>
          </a:xfrm>
        </p:grpSpPr>
        <p:sp>
          <p:nvSpPr>
            <p:cNvPr id="29" name="Freeform 3">
              <a:extLst>
                <a:ext uri="{FF2B5EF4-FFF2-40B4-BE49-F238E27FC236}">
                  <a16:creationId xmlns:a16="http://schemas.microsoft.com/office/drawing/2014/main" id="{1BF0B957-E119-DA53-C928-2BED24D01C07}"/>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0" name="TextBox 4">
              <a:extLst>
                <a:ext uri="{FF2B5EF4-FFF2-40B4-BE49-F238E27FC236}">
                  <a16:creationId xmlns:a16="http://schemas.microsoft.com/office/drawing/2014/main" id="{CF6C884B-3785-C77E-ACFE-6EA3D986EA28}"/>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31" name="Group 5">
            <a:extLst>
              <a:ext uri="{FF2B5EF4-FFF2-40B4-BE49-F238E27FC236}">
                <a16:creationId xmlns:a16="http://schemas.microsoft.com/office/drawing/2014/main" id="{5A50F9EB-4429-4828-9689-556077A4EFE2}"/>
              </a:ext>
            </a:extLst>
          </p:cNvPr>
          <p:cNvGrpSpPr/>
          <p:nvPr/>
        </p:nvGrpSpPr>
        <p:grpSpPr>
          <a:xfrm>
            <a:off x="6260071" y="3785847"/>
            <a:ext cx="4676494" cy="1408531"/>
            <a:chOff x="0" y="0"/>
            <a:chExt cx="1492795" cy="449621"/>
          </a:xfrm>
        </p:grpSpPr>
        <p:sp>
          <p:nvSpPr>
            <p:cNvPr id="32" name="Freeform 6">
              <a:extLst>
                <a:ext uri="{FF2B5EF4-FFF2-40B4-BE49-F238E27FC236}">
                  <a16:creationId xmlns:a16="http://schemas.microsoft.com/office/drawing/2014/main" id="{EF36DC0B-8BCD-FBD5-98CE-437405A18DD5}"/>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3" name="TextBox 7">
              <a:extLst>
                <a:ext uri="{FF2B5EF4-FFF2-40B4-BE49-F238E27FC236}">
                  <a16:creationId xmlns:a16="http://schemas.microsoft.com/office/drawing/2014/main" id="{DACB5192-C41F-3D4B-C46E-767EC561BF26}"/>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34" name="Group 8">
            <a:extLst>
              <a:ext uri="{FF2B5EF4-FFF2-40B4-BE49-F238E27FC236}">
                <a16:creationId xmlns:a16="http://schemas.microsoft.com/office/drawing/2014/main" id="{18474689-D6DF-2726-5C3C-6B13E95E975F}"/>
              </a:ext>
            </a:extLst>
          </p:cNvPr>
          <p:cNvGrpSpPr/>
          <p:nvPr/>
        </p:nvGrpSpPr>
        <p:grpSpPr>
          <a:xfrm>
            <a:off x="1028700" y="6670321"/>
            <a:ext cx="4676494" cy="1408531"/>
            <a:chOff x="0" y="0"/>
            <a:chExt cx="1492795" cy="449621"/>
          </a:xfrm>
        </p:grpSpPr>
        <p:sp>
          <p:nvSpPr>
            <p:cNvPr id="35" name="Freeform 9">
              <a:extLst>
                <a:ext uri="{FF2B5EF4-FFF2-40B4-BE49-F238E27FC236}">
                  <a16:creationId xmlns:a16="http://schemas.microsoft.com/office/drawing/2014/main" id="{E757C1FD-8957-9A75-B9BF-FDF248756059}"/>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6" name="TextBox 10">
              <a:extLst>
                <a:ext uri="{FF2B5EF4-FFF2-40B4-BE49-F238E27FC236}">
                  <a16:creationId xmlns:a16="http://schemas.microsoft.com/office/drawing/2014/main" id="{69314D2F-07B6-944C-AD0A-9F2DF7831ADC}"/>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37" name="Group 11">
            <a:extLst>
              <a:ext uri="{FF2B5EF4-FFF2-40B4-BE49-F238E27FC236}">
                <a16:creationId xmlns:a16="http://schemas.microsoft.com/office/drawing/2014/main" id="{E27F61AD-3F04-63B6-4C06-60AA086BAE25}"/>
              </a:ext>
            </a:extLst>
          </p:cNvPr>
          <p:cNvGrpSpPr/>
          <p:nvPr/>
        </p:nvGrpSpPr>
        <p:grpSpPr>
          <a:xfrm>
            <a:off x="6260071" y="6670321"/>
            <a:ext cx="4676494" cy="1408531"/>
            <a:chOff x="0" y="0"/>
            <a:chExt cx="1492795" cy="449621"/>
          </a:xfrm>
        </p:grpSpPr>
        <p:sp>
          <p:nvSpPr>
            <p:cNvPr id="38" name="Freeform 12">
              <a:extLst>
                <a:ext uri="{FF2B5EF4-FFF2-40B4-BE49-F238E27FC236}">
                  <a16:creationId xmlns:a16="http://schemas.microsoft.com/office/drawing/2014/main" id="{EE887C83-7E7C-91DC-F5CD-267F23D0CE69}"/>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9" name="TextBox 13">
              <a:extLst>
                <a:ext uri="{FF2B5EF4-FFF2-40B4-BE49-F238E27FC236}">
                  <a16:creationId xmlns:a16="http://schemas.microsoft.com/office/drawing/2014/main" id="{CC596C10-6ADD-D92A-42F0-7868ADC6E6FA}"/>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sp>
        <p:nvSpPr>
          <p:cNvPr id="40" name="TextBox 14">
            <a:extLst>
              <a:ext uri="{FF2B5EF4-FFF2-40B4-BE49-F238E27FC236}">
                <a16:creationId xmlns:a16="http://schemas.microsoft.com/office/drawing/2014/main" id="{FDAE31A2-D7CF-0055-5A7B-C21FFE5CC421}"/>
              </a:ext>
            </a:extLst>
          </p:cNvPr>
          <p:cNvSpPr txBox="1"/>
          <p:nvPr/>
        </p:nvSpPr>
        <p:spPr>
          <a:xfrm>
            <a:off x="1383466" y="4000500"/>
            <a:ext cx="3887386" cy="900375"/>
          </a:xfrm>
          <a:prstGeom prst="rect">
            <a:avLst/>
          </a:prstGeom>
        </p:spPr>
        <p:txBody>
          <a:bodyPr lIns="0" tIns="0" rIns="0" bIns="0" rtlCol="0" anchor="t">
            <a:spAutoFit/>
          </a:bodyPr>
          <a:lstStyle/>
          <a:p>
            <a:pPr algn="ctr">
              <a:lnSpc>
                <a:spcPts val="3696"/>
              </a:lnSpc>
            </a:pPr>
            <a:r>
              <a:rPr lang="en-GB" sz="2400">
                <a:solidFill>
                  <a:srgbClr val="030303"/>
                </a:solidFill>
                <a:latin typeface="Arial" panose="020B0604020202020204" pitchFamily="34" charset="0"/>
                <a:ea typeface="DIN Next LT Pro 3"/>
                <a:cs typeface="Arial" panose="020B0604020202020204" pitchFamily="34" charset="0"/>
                <a:sym typeface="DIN Next LT Pro 3"/>
              </a:rPr>
              <a:t>Tech is all about coding and nothing else​</a:t>
            </a:r>
            <a:endParaRPr lang="en-US" sz="2400">
              <a:solidFill>
                <a:srgbClr val="030303"/>
              </a:solidFill>
              <a:latin typeface="Arial" panose="020B0604020202020204" pitchFamily="34" charset="0"/>
              <a:ea typeface="DIN Next LT Pro 3"/>
              <a:cs typeface="Arial" panose="020B0604020202020204" pitchFamily="34" charset="0"/>
              <a:sym typeface="DIN Next LT Pro 3"/>
            </a:endParaRPr>
          </a:p>
        </p:txBody>
      </p:sp>
      <p:sp>
        <p:nvSpPr>
          <p:cNvPr id="41" name="TextBox 15">
            <a:extLst>
              <a:ext uri="{FF2B5EF4-FFF2-40B4-BE49-F238E27FC236}">
                <a16:creationId xmlns:a16="http://schemas.microsoft.com/office/drawing/2014/main" id="{A5317A86-8216-F711-9E0F-511075D8F173}"/>
              </a:ext>
            </a:extLst>
          </p:cNvPr>
          <p:cNvSpPr txBox="1"/>
          <p:nvPr/>
        </p:nvSpPr>
        <p:spPr>
          <a:xfrm>
            <a:off x="6654388" y="4000500"/>
            <a:ext cx="3887386" cy="900375"/>
          </a:xfrm>
          <a:prstGeom prst="rect">
            <a:avLst/>
          </a:prstGeom>
        </p:spPr>
        <p:txBody>
          <a:bodyPr lIns="0" tIns="0" rIns="0" bIns="0" rtlCol="0" anchor="t">
            <a:spAutoFit/>
          </a:bodyPr>
          <a:lstStyle/>
          <a:p>
            <a:pPr algn="ctr">
              <a:lnSpc>
                <a:spcPts val="3696"/>
              </a:lnSpc>
            </a:pPr>
            <a:r>
              <a:rPr lang="en-US" sz="2400">
                <a:solidFill>
                  <a:srgbClr val="030303"/>
                </a:solidFill>
                <a:latin typeface="Arial" panose="020B0604020202020204" pitchFamily="34" charset="0"/>
                <a:ea typeface="DIN Next LT Pro 3"/>
                <a:cs typeface="Arial" panose="020B0604020202020204" pitchFamily="34" charset="0"/>
                <a:sym typeface="DIN Next LT Pro 3"/>
              </a:rPr>
              <a:t>You’ll be sat at a computer all day</a:t>
            </a:r>
          </a:p>
        </p:txBody>
      </p:sp>
      <p:sp>
        <p:nvSpPr>
          <p:cNvPr id="42" name="TextBox 16">
            <a:extLst>
              <a:ext uri="{FF2B5EF4-FFF2-40B4-BE49-F238E27FC236}">
                <a16:creationId xmlns:a16="http://schemas.microsoft.com/office/drawing/2014/main" id="{CF5AE125-4075-3EB4-85CA-C9A460628C01}"/>
              </a:ext>
            </a:extLst>
          </p:cNvPr>
          <p:cNvSpPr txBox="1"/>
          <p:nvPr/>
        </p:nvSpPr>
        <p:spPr>
          <a:xfrm>
            <a:off x="1445258" y="6896100"/>
            <a:ext cx="3887386" cy="1374864"/>
          </a:xfrm>
          <a:prstGeom prst="rect">
            <a:avLst/>
          </a:prstGeom>
        </p:spPr>
        <p:txBody>
          <a:bodyPr lIns="0" tIns="0" rIns="0" bIns="0" rtlCol="0" anchor="t">
            <a:spAutoFit/>
          </a:bodyPr>
          <a:lstStyle/>
          <a:p>
            <a:pPr algn="ctr">
              <a:lnSpc>
                <a:spcPts val="3696"/>
              </a:lnSpc>
            </a:pPr>
            <a:r>
              <a:rPr lang="en-US" sz="2400">
                <a:solidFill>
                  <a:srgbClr val="030303"/>
                </a:solidFill>
                <a:latin typeface="Arial" panose="020B0604020202020204" pitchFamily="34" charset="0"/>
                <a:ea typeface="DIN Next LT Pro 3"/>
                <a:cs typeface="Arial" panose="020B0604020202020204" pitchFamily="34" charset="0"/>
                <a:sym typeface="DIN Next LT Pro 3"/>
              </a:rPr>
              <a:t>You have to be good at </a:t>
            </a:r>
            <a:r>
              <a:rPr lang="en-US" sz="2400" err="1">
                <a:solidFill>
                  <a:srgbClr val="030303"/>
                </a:solidFill>
                <a:latin typeface="Arial" panose="020B0604020202020204" pitchFamily="34" charset="0"/>
                <a:ea typeface="DIN Next LT Pro 3"/>
                <a:cs typeface="Arial" panose="020B0604020202020204" pitchFamily="34" charset="0"/>
                <a:sym typeface="DIN Next LT Pro 3"/>
              </a:rPr>
              <a:t>maths</a:t>
            </a:r>
            <a:endParaRPr lang="en-US" sz="2400">
              <a:solidFill>
                <a:srgbClr val="030303"/>
              </a:solidFill>
              <a:latin typeface="Arial" panose="020B0604020202020204" pitchFamily="34" charset="0"/>
              <a:ea typeface="DIN Next LT Pro 3"/>
              <a:cs typeface="Arial" panose="020B0604020202020204" pitchFamily="34" charset="0"/>
              <a:sym typeface="DIN Next LT Pro 3"/>
            </a:endParaRPr>
          </a:p>
          <a:p>
            <a:pPr algn="ctr">
              <a:lnSpc>
                <a:spcPts val="3696"/>
              </a:lnSpc>
            </a:pPr>
            <a:endParaRPr lang="en-US" sz="2400">
              <a:solidFill>
                <a:srgbClr val="030303"/>
              </a:solidFill>
              <a:latin typeface="Arial" panose="020B0604020202020204" pitchFamily="34" charset="0"/>
              <a:ea typeface="DIN Next LT Pro 3"/>
              <a:cs typeface="Arial" panose="020B0604020202020204" pitchFamily="34" charset="0"/>
              <a:sym typeface="DIN Next LT Pro 3"/>
            </a:endParaRPr>
          </a:p>
        </p:txBody>
      </p:sp>
      <p:sp>
        <p:nvSpPr>
          <p:cNvPr id="44" name="TextBox 18">
            <a:extLst>
              <a:ext uri="{FF2B5EF4-FFF2-40B4-BE49-F238E27FC236}">
                <a16:creationId xmlns:a16="http://schemas.microsoft.com/office/drawing/2014/main" id="{20AE1126-AE3A-5578-2398-D871007D5902}"/>
              </a:ext>
            </a:extLst>
          </p:cNvPr>
          <p:cNvSpPr txBox="1"/>
          <p:nvPr/>
        </p:nvSpPr>
        <p:spPr>
          <a:xfrm>
            <a:off x="6725043" y="6896100"/>
            <a:ext cx="3790557" cy="900375"/>
          </a:xfrm>
          <a:prstGeom prst="rect">
            <a:avLst/>
          </a:prstGeom>
        </p:spPr>
        <p:txBody>
          <a:bodyPr lIns="0" tIns="0" rIns="0" bIns="0" rtlCol="0" anchor="t">
            <a:spAutoFit/>
          </a:bodyPr>
          <a:lstStyle/>
          <a:p>
            <a:pPr algn="ctr">
              <a:lnSpc>
                <a:spcPts val="3696"/>
              </a:lnSpc>
            </a:pPr>
            <a:r>
              <a:rPr lang="en-US" sz="2400">
                <a:solidFill>
                  <a:srgbClr val="030303"/>
                </a:solidFill>
                <a:latin typeface="Arial" panose="020B0604020202020204" pitchFamily="34" charset="0"/>
                <a:ea typeface="DIN Next LT Pro 3"/>
                <a:cs typeface="Arial" panose="020B0604020202020204" pitchFamily="34" charset="0"/>
                <a:sym typeface="DIN Next LT Pro 3"/>
              </a:rPr>
              <a:t>You need a degree to work in tech</a:t>
            </a:r>
          </a:p>
        </p:txBody>
      </p:sp>
      <p:grpSp>
        <p:nvGrpSpPr>
          <p:cNvPr id="48" name="Group 22">
            <a:extLst>
              <a:ext uri="{FF2B5EF4-FFF2-40B4-BE49-F238E27FC236}">
                <a16:creationId xmlns:a16="http://schemas.microsoft.com/office/drawing/2014/main" id="{EC5F6D8F-6065-70B3-A1DA-CAC3D0DAB3C3}"/>
              </a:ext>
            </a:extLst>
          </p:cNvPr>
          <p:cNvGrpSpPr/>
          <p:nvPr/>
        </p:nvGrpSpPr>
        <p:grpSpPr>
          <a:xfrm>
            <a:off x="11374715" y="571499"/>
            <a:ext cx="4703485" cy="6098821"/>
            <a:chOff x="0" y="0"/>
            <a:chExt cx="1238778" cy="1110201"/>
          </a:xfrm>
        </p:grpSpPr>
        <p:sp>
          <p:nvSpPr>
            <p:cNvPr id="49" name="Freeform 23">
              <a:extLst>
                <a:ext uri="{FF2B5EF4-FFF2-40B4-BE49-F238E27FC236}">
                  <a16:creationId xmlns:a16="http://schemas.microsoft.com/office/drawing/2014/main" id="{39996068-E64A-D6C0-64EE-ECD8658913E0}"/>
                </a:ext>
              </a:extLst>
            </p:cNvPr>
            <p:cNvSpPr/>
            <p:nvPr/>
          </p:nvSpPr>
          <p:spPr>
            <a:xfrm>
              <a:off x="0" y="0"/>
              <a:ext cx="1238778" cy="1110201"/>
            </a:xfrm>
            <a:custGeom>
              <a:avLst/>
              <a:gdLst/>
              <a:ahLst/>
              <a:cxnLst/>
              <a:rect l="l" t="t" r="r" b="b"/>
              <a:pathLst>
                <a:path w="1238778" h="1110201">
                  <a:moveTo>
                    <a:pt x="0" y="0"/>
                  </a:moveTo>
                  <a:lnTo>
                    <a:pt x="1238778" y="0"/>
                  </a:lnTo>
                  <a:lnTo>
                    <a:pt x="1238778" y="1110201"/>
                  </a:lnTo>
                  <a:lnTo>
                    <a:pt x="0" y="1110201"/>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50" name="TextBox 24">
              <a:extLst>
                <a:ext uri="{FF2B5EF4-FFF2-40B4-BE49-F238E27FC236}">
                  <a16:creationId xmlns:a16="http://schemas.microsoft.com/office/drawing/2014/main" id="{DD97A7E9-201E-2102-29C4-A841A3549F8D}"/>
                </a:ext>
              </a:extLst>
            </p:cNvPr>
            <p:cNvSpPr txBox="1"/>
            <p:nvPr/>
          </p:nvSpPr>
          <p:spPr>
            <a:xfrm>
              <a:off x="0" y="-9525"/>
              <a:ext cx="1238778" cy="1119726"/>
            </a:xfrm>
            <a:prstGeom prst="rect">
              <a:avLst/>
            </a:prstGeom>
          </p:spPr>
          <p:txBody>
            <a:bodyPr lIns="50800" tIns="50800" rIns="50800" bIns="50800" rtlCol="0" anchor="ctr"/>
            <a:lstStyle/>
            <a:p>
              <a:pPr algn="ctr">
                <a:lnSpc>
                  <a:spcPts val="3120"/>
                </a:lnSpc>
              </a:pPr>
              <a:endParaRPr/>
            </a:p>
          </p:txBody>
        </p:sp>
      </p:grpSp>
      <p:sp>
        <p:nvSpPr>
          <p:cNvPr id="51" name="Freeform 25">
            <a:extLst>
              <a:ext uri="{FF2B5EF4-FFF2-40B4-BE49-F238E27FC236}">
                <a16:creationId xmlns:a16="http://schemas.microsoft.com/office/drawing/2014/main" id="{378F7A76-DBDD-7A3F-B7DE-857063137539}"/>
              </a:ext>
            </a:extLst>
          </p:cNvPr>
          <p:cNvSpPr/>
          <p:nvPr/>
        </p:nvSpPr>
        <p:spPr>
          <a:xfrm>
            <a:off x="13312426" y="2455292"/>
            <a:ext cx="4975574" cy="7831708"/>
          </a:xfrm>
          <a:custGeom>
            <a:avLst/>
            <a:gdLst/>
            <a:ahLst/>
            <a:cxnLst/>
            <a:rect l="l" t="t" r="r" b="b"/>
            <a:pathLst>
              <a:path w="5211255" h="8825989">
                <a:moveTo>
                  <a:pt x="0" y="0"/>
                </a:moveTo>
                <a:lnTo>
                  <a:pt x="5211254" y="0"/>
                </a:lnTo>
                <a:lnTo>
                  <a:pt x="5211254" y="8825989"/>
                </a:lnTo>
                <a:lnTo>
                  <a:pt x="0" y="8825989"/>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
        <p:nvSpPr>
          <p:cNvPr id="52" name="TextBox 26">
            <a:extLst>
              <a:ext uri="{FF2B5EF4-FFF2-40B4-BE49-F238E27FC236}">
                <a16:creationId xmlns:a16="http://schemas.microsoft.com/office/drawing/2014/main" id="{C434940A-1C34-8F84-4745-73D0FBB7B873}"/>
              </a:ext>
            </a:extLst>
          </p:cNvPr>
          <p:cNvSpPr txBox="1"/>
          <p:nvPr/>
        </p:nvSpPr>
        <p:spPr>
          <a:xfrm>
            <a:off x="1028700" y="1334575"/>
            <a:ext cx="8523855" cy="831703"/>
          </a:xfrm>
          <a:prstGeom prst="rect">
            <a:avLst/>
          </a:prstGeom>
        </p:spPr>
        <p:txBody>
          <a:bodyPr lIns="0" tIns="0" rIns="0" bIns="0" rtlCol="0" anchor="t">
            <a:spAutoFit/>
          </a:bodyPr>
          <a:lstStyle/>
          <a:p>
            <a:pPr algn="l">
              <a:lnSpc>
                <a:spcPts val="7139"/>
              </a:lnSpc>
            </a:pPr>
            <a:r>
              <a:rPr lang="en-US" sz="4800">
                <a:solidFill>
                  <a:srgbClr val="FFFFFF"/>
                </a:solidFill>
                <a:latin typeface="Arial" panose="020B0604020202020204" pitchFamily="34" charset="0"/>
                <a:ea typeface="DIN Next LT Pro 1"/>
                <a:cs typeface="Arial" panose="020B0604020202020204" pitchFamily="34" charset="0"/>
                <a:sym typeface="DIN Next LT Pro 1"/>
              </a:rPr>
              <a:t>Let’s bust some myths...</a:t>
            </a:r>
          </a:p>
        </p:txBody>
      </p:sp>
      <p:sp>
        <p:nvSpPr>
          <p:cNvPr id="53" name="TextBox 27">
            <a:extLst>
              <a:ext uri="{FF2B5EF4-FFF2-40B4-BE49-F238E27FC236}">
                <a16:creationId xmlns:a16="http://schemas.microsoft.com/office/drawing/2014/main" id="{92E77BA6-1597-DCA4-4D2C-AE6B9A0C89BE}"/>
              </a:ext>
            </a:extLst>
          </p:cNvPr>
          <p:cNvSpPr txBox="1"/>
          <p:nvPr/>
        </p:nvSpPr>
        <p:spPr>
          <a:xfrm>
            <a:off x="11868600" y="1096361"/>
            <a:ext cx="3715713" cy="4958089"/>
          </a:xfrm>
          <a:prstGeom prst="rect">
            <a:avLst/>
          </a:prstGeom>
        </p:spPr>
        <p:txBody>
          <a:bodyPr lIns="0" tIns="0" rIns="0" bIns="0" rtlCol="0" anchor="t">
            <a:spAutoFit/>
          </a:bodyPr>
          <a:lstStyle/>
          <a:p>
            <a:pPr>
              <a:lnSpc>
                <a:spcPts val="3929"/>
              </a:lnSpc>
            </a:pPr>
            <a:r>
              <a:rPr lang="en-GB" sz="2800">
                <a:solidFill>
                  <a:schemeClr val="bg1"/>
                </a:solidFill>
                <a:latin typeface="Arial" panose="020B0604020202020204" pitchFamily="34" charset="0"/>
                <a:cs typeface="Arial" panose="020B0604020202020204" pitchFamily="34" charset="0"/>
              </a:rPr>
              <a:t>The UK Government's 2024 Digital Strategy revealed that over 80% of jobs need digital skills. They estimate that the skills gap </a:t>
            </a:r>
          </a:p>
          <a:p>
            <a:pPr>
              <a:lnSpc>
                <a:spcPts val="3929"/>
              </a:lnSpc>
            </a:pPr>
            <a:r>
              <a:rPr lang="en-GB" sz="2800">
                <a:solidFill>
                  <a:schemeClr val="bg1"/>
                </a:solidFill>
                <a:latin typeface="Arial" panose="020B0604020202020204" pitchFamily="34" charset="0"/>
                <a:cs typeface="Arial" panose="020B0604020202020204" pitchFamily="34" charset="0"/>
              </a:rPr>
              <a:t>costs the economy </a:t>
            </a:r>
          </a:p>
          <a:p>
            <a:pPr>
              <a:lnSpc>
                <a:spcPts val="3929"/>
              </a:lnSpc>
            </a:pPr>
            <a:r>
              <a:rPr lang="en-GB" sz="2800">
                <a:solidFill>
                  <a:schemeClr val="bg1"/>
                </a:solidFill>
                <a:latin typeface="Arial" panose="020B0604020202020204" pitchFamily="34" charset="0"/>
                <a:cs typeface="Arial" panose="020B0604020202020204" pitchFamily="34" charset="0"/>
              </a:rPr>
              <a:t>up to £63 billion a </a:t>
            </a:r>
          </a:p>
          <a:p>
            <a:pPr>
              <a:lnSpc>
                <a:spcPts val="3929"/>
              </a:lnSpc>
            </a:pPr>
            <a:r>
              <a:rPr lang="en-GB" sz="2800">
                <a:solidFill>
                  <a:schemeClr val="bg1"/>
                </a:solidFill>
                <a:latin typeface="Arial" panose="020B0604020202020204" pitchFamily="34" charset="0"/>
                <a:cs typeface="Arial" panose="020B0604020202020204" pitchFamily="34" charset="0"/>
              </a:rPr>
              <a:t>year in lost </a:t>
            </a:r>
          </a:p>
          <a:p>
            <a:pPr>
              <a:lnSpc>
                <a:spcPts val="3929"/>
              </a:lnSpc>
            </a:pPr>
            <a:r>
              <a:rPr lang="en-GB" sz="2800">
                <a:solidFill>
                  <a:schemeClr val="bg1"/>
                </a:solidFill>
                <a:latin typeface="Arial" panose="020B0604020202020204" pitchFamily="34" charset="0"/>
                <a:cs typeface="Arial" panose="020B0604020202020204" pitchFamily="34" charset="0"/>
              </a:rPr>
              <a:t>potential GDP.</a:t>
            </a:r>
            <a:endParaRPr lang="en-US" sz="2800">
              <a:solidFill>
                <a:srgbClr val="FFFFFF"/>
              </a:solidFill>
              <a:latin typeface="Arial" panose="020B0604020202020204" pitchFamily="34" charset="0"/>
              <a:ea typeface="DIN Next LT Pro 1"/>
              <a:cs typeface="Arial" panose="020B0604020202020204" pitchFamily="34" charset="0"/>
              <a:sym typeface="DIN Next LT Pro 1"/>
            </a:endParaRPr>
          </a:p>
        </p:txBody>
      </p:sp>
      <p:pic>
        <p:nvPicPr>
          <p:cNvPr id="5" name="Picture 4" descr="A white x on a black background&#10;&#10;Description automatically generated">
            <a:extLst>
              <a:ext uri="{FF2B5EF4-FFF2-40B4-BE49-F238E27FC236}">
                <a16:creationId xmlns:a16="http://schemas.microsoft.com/office/drawing/2014/main" id="{B34A13AD-9568-80A1-C835-680D283862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4354" y="2947062"/>
            <a:ext cx="3086100" cy="3086100"/>
          </a:xfrm>
          <a:prstGeom prst="rect">
            <a:avLst/>
          </a:prstGeom>
        </p:spPr>
      </p:pic>
      <p:pic>
        <p:nvPicPr>
          <p:cNvPr id="6" name="Picture 5" descr="A white x on a black background&#10;&#10;Description automatically generated">
            <a:extLst>
              <a:ext uri="{FF2B5EF4-FFF2-40B4-BE49-F238E27FC236}">
                <a16:creationId xmlns:a16="http://schemas.microsoft.com/office/drawing/2014/main" id="{BE05DE7D-5C29-DE11-F4C1-BC5A10164C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1625" y="2880829"/>
            <a:ext cx="3086100" cy="3086100"/>
          </a:xfrm>
          <a:prstGeom prst="rect">
            <a:avLst/>
          </a:prstGeom>
        </p:spPr>
      </p:pic>
      <p:pic>
        <p:nvPicPr>
          <p:cNvPr id="7" name="Picture 6" descr="A white x on a black background&#10;&#10;Description automatically generated">
            <a:extLst>
              <a:ext uri="{FF2B5EF4-FFF2-40B4-BE49-F238E27FC236}">
                <a16:creationId xmlns:a16="http://schemas.microsoft.com/office/drawing/2014/main" id="{3D408860-F7CE-FA0E-3BEC-0A39257FC6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7107" y="5816617"/>
            <a:ext cx="3086100" cy="3086100"/>
          </a:xfrm>
          <a:prstGeom prst="rect">
            <a:avLst/>
          </a:prstGeom>
        </p:spPr>
      </p:pic>
      <p:pic>
        <p:nvPicPr>
          <p:cNvPr id="8" name="Picture 7" descr="A white x on a black background&#10;&#10;Description automatically generated">
            <a:extLst>
              <a:ext uri="{FF2B5EF4-FFF2-40B4-BE49-F238E27FC236}">
                <a16:creationId xmlns:a16="http://schemas.microsoft.com/office/drawing/2014/main" id="{0BC807E8-E112-A949-6364-B285BD7BA8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9522" y="5866325"/>
            <a:ext cx="3086100" cy="3086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anim calcmode="lin" valueType="num">
                                      <p:cBhvr>
                                        <p:cTn id="41" dur="1000" fill="hold"/>
                                        <p:tgtEl>
                                          <p:spTgt spid="53"/>
                                        </p:tgtEl>
                                        <p:attrNameLst>
                                          <p:attrName>ppt_x</p:attrName>
                                        </p:attrNameLst>
                                      </p:cBhvr>
                                      <p:tavLst>
                                        <p:tav tm="0">
                                          <p:val>
                                            <p:strVal val="#ppt_x"/>
                                          </p:val>
                                        </p:tav>
                                        <p:tav tm="100000">
                                          <p:val>
                                            <p:strVal val="#ppt_x"/>
                                          </p:val>
                                        </p:tav>
                                      </p:tavLst>
                                    </p:anim>
                                    <p:anim calcmode="lin" valueType="num">
                                      <p:cBhvr>
                                        <p:cTn id="4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H="1">
            <a:off x="0" y="0"/>
            <a:ext cx="8159660" cy="10287000"/>
          </a:xfrm>
          <a:custGeom>
            <a:avLst/>
            <a:gdLst/>
            <a:ahLst/>
            <a:cxnLst/>
            <a:rect l="l" t="t" r="r" b="b"/>
            <a:pathLst>
              <a:path w="8159660" h="10287000">
                <a:moveTo>
                  <a:pt x="8159660" y="0"/>
                </a:moveTo>
                <a:lnTo>
                  <a:pt x="0" y="0"/>
                </a:lnTo>
                <a:lnTo>
                  <a:pt x="0" y="10287000"/>
                </a:lnTo>
                <a:lnTo>
                  <a:pt x="8159660" y="10287000"/>
                </a:lnTo>
                <a:lnTo>
                  <a:pt x="815966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0" y="1509969"/>
            <a:ext cx="9582797" cy="8777031"/>
          </a:xfrm>
          <a:custGeom>
            <a:avLst/>
            <a:gdLst/>
            <a:ahLst/>
            <a:cxnLst/>
            <a:rect l="l" t="t" r="r" b="b"/>
            <a:pathLst>
              <a:path w="9825083" h="9668344">
                <a:moveTo>
                  <a:pt x="0" y="0"/>
                </a:moveTo>
                <a:lnTo>
                  <a:pt x="9825083" y="0"/>
                </a:lnTo>
                <a:lnTo>
                  <a:pt x="9825083" y="9668343"/>
                </a:lnTo>
                <a:lnTo>
                  <a:pt x="0" y="9668343"/>
                </a:lnTo>
                <a:lnTo>
                  <a:pt x="0" y="0"/>
                </a:lnTo>
                <a:close/>
              </a:path>
            </a:pathLst>
          </a:custGeom>
          <a:blipFill>
            <a:blip r:embed="rId4" cstate="email">
              <a:extLst>
                <a:ext uri="{28A0092B-C50C-407E-A947-70E740481C1C}">
                  <a14:useLocalDpi xmlns:a14="http://schemas.microsoft.com/office/drawing/2010/main"/>
                </a:ext>
              </a:extLst>
            </a:blip>
            <a:stretch>
              <a:fillRect t="1"/>
            </a:stretch>
          </a:blipFill>
        </p:spPr>
        <p:txBody>
          <a:bodyPr/>
          <a:lstStyle/>
          <a:p>
            <a:endParaRPr lang="en-GB"/>
          </a:p>
        </p:txBody>
      </p:sp>
      <p:sp>
        <p:nvSpPr>
          <p:cNvPr id="4" name="Freeform 4"/>
          <p:cNvSpPr/>
          <p:nvPr/>
        </p:nvSpPr>
        <p:spPr>
          <a:xfrm flipH="1" flipV="1">
            <a:off x="9058388" y="1376042"/>
            <a:ext cx="9229611" cy="2071291"/>
          </a:xfrm>
          <a:custGeom>
            <a:avLst/>
            <a:gdLst/>
            <a:ahLst/>
            <a:cxnLst/>
            <a:rect l="l" t="t" r="r" b="b"/>
            <a:pathLst>
              <a:path w="10443485" h="2071291">
                <a:moveTo>
                  <a:pt x="10443485" y="2071292"/>
                </a:moveTo>
                <a:lnTo>
                  <a:pt x="0" y="2071292"/>
                </a:lnTo>
                <a:lnTo>
                  <a:pt x="0" y="0"/>
                </a:lnTo>
                <a:lnTo>
                  <a:pt x="10443485" y="0"/>
                </a:lnTo>
                <a:lnTo>
                  <a:pt x="10443485" y="2071292"/>
                </a:lnTo>
                <a:close/>
              </a:path>
            </a:pathLst>
          </a:custGeom>
          <a:blipFill>
            <a:blip r:embed="rId5">
              <a:extLst>
                <a:ext uri="{96DAC541-7B7A-43D3-8B79-37D633B846F1}">
                  <asvg:svgBlip xmlns:asvg="http://schemas.microsoft.com/office/drawing/2016/SVG/main" r:embed="rId6"/>
                </a:ext>
              </a:extLst>
            </a:blip>
            <a:stretch>
              <a:fillRect l="-13152"/>
            </a:stretch>
          </a:blipFill>
        </p:spPr>
        <p:txBody>
          <a:bodyPr/>
          <a:lstStyle/>
          <a:p>
            <a:endParaRPr lang="en-GB"/>
          </a:p>
        </p:txBody>
      </p:sp>
      <p:sp>
        <p:nvSpPr>
          <p:cNvPr id="5" name="Freeform 5"/>
          <p:cNvSpPr/>
          <p:nvPr/>
        </p:nvSpPr>
        <p:spPr>
          <a:xfrm flipH="1" flipV="1">
            <a:off x="8795064" y="1028699"/>
            <a:ext cx="9492936" cy="2071291"/>
          </a:xfrm>
          <a:custGeom>
            <a:avLst/>
            <a:gdLst/>
            <a:ahLst/>
            <a:cxnLst/>
            <a:rect l="l" t="t" r="r" b="b"/>
            <a:pathLst>
              <a:path w="10443485" h="2071291">
                <a:moveTo>
                  <a:pt x="10443485" y="2071291"/>
                </a:moveTo>
                <a:lnTo>
                  <a:pt x="0" y="2071291"/>
                </a:lnTo>
                <a:lnTo>
                  <a:pt x="0" y="0"/>
                </a:lnTo>
                <a:lnTo>
                  <a:pt x="10443485" y="0"/>
                </a:lnTo>
                <a:lnTo>
                  <a:pt x="10443485" y="2071291"/>
                </a:lnTo>
                <a:close/>
              </a:path>
            </a:pathLst>
          </a:custGeom>
          <a:blipFill>
            <a:blip r:embed="rId7">
              <a:extLst>
                <a:ext uri="{96DAC541-7B7A-43D3-8B79-37D633B846F1}">
                  <asvg:svgBlip xmlns:asvg="http://schemas.microsoft.com/office/drawing/2016/SVG/main" r:embed="rId8"/>
                </a:ext>
              </a:extLst>
            </a:blip>
            <a:stretch>
              <a:fillRect l="-10013"/>
            </a:stretch>
          </a:blipFill>
        </p:spPr>
        <p:txBody>
          <a:bodyPr/>
          <a:lstStyle/>
          <a:p>
            <a:endParaRPr lang="en-GB"/>
          </a:p>
        </p:txBody>
      </p:sp>
      <p:sp>
        <p:nvSpPr>
          <p:cNvPr id="6" name="TextBox 6"/>
          <p:cNvSpPr txBox="1"/>
          <p:nvPr/>
        </p:nvSpPr>
        <p:spPr>
          <a:xfrm>
            <a:off x="9846121" y="1449742"/>
            <a:ext cx="9645099" cy="1052339"/>
          </a:xfrm>
          <a:prstGeom prst="rect">
            <a:avLst/>
          </a:prstGeom>
        </p:spPr>
        <p:txBody>
          <a:bodyPr wrap="square" lIns="0" tIns="0" rIns="0" bIns="0" rtlCol="0" anchor="t">
            <a:spAutoFit/>
          </a:bodyPr>
          <a:lstStyle/>
          <a:p>
            <a:pPr algn="l">
              <a:lnSpc>
                <a:spcPts val="8955"/>
              </a:lnSpc>
            </a:pPr>
            <a:r>
              <a:rPr lang="en-US" sz="6000">
                <a:solidFill>
                  <a:srgbClr val="030303"/>
                </a:solidFill>
                <a:latin typeface="Arial" panose="020B0604020202020204" pitchFamily="34" charset="0"/>
                <a:ea typeface="DIN Next LT Pro 1"/>
                <a:cs typeface="Arial" panose="020B0604020202020204" pitchFamily="34" charset="0"/>
                <a:sym typeface="DIN Next LT Pro 1"/>
              </a:rPr>
              <a:t>The growth mindset</a:t>
            </a:r>
          </a:p>
        </p:txBody>
      </p:sp>
      <p:sp>
        <p:nvSpPr>
          <p:cNvPr id="7" name="TextBox 7"/>
          <p:cNvSpPr txBox="1"/>
          <p:nvPr/>
        </p:nvSpPr>
        <p:spPr>
          <a:xfrm>
            <a:off x="9582797" y="5343811"/>
            <a:ext cx="8159660" cy="2905988"/>
          </a:xfrm>
          <a:prstGeom prst="rect">
            <a:avLst/>
          </a:prstGeom>
        </p:spPr>
        <p:txBody>
          <a:bodyPr wrap="square" lIns="0" tIns="0" rIns="0" bIns="0" rtlCol="0" anchor="t">
            <a:spAutoFit/>
          </a:bodyPr>
          <a:lstStyle/>
          <a:p>
            <a:pPr marL="890199" lvl="1" indent="-445099" algn="l">
              <a:lnSpc>
                <a:spcPts val="5772"/>
              </a:lnSpc>
              <a:buFont typeface="Arial"/>
              <a:buChar char="•"/>
            </a:pPr>
            <a:r>
              <a:rPr lang="en-US" sz="4000">
                <a:solidFill>
                  <a:srgbClr val="FFFFFF"/>
                </a:solidFill>
                <a:latin typeface="Arial" panose="020B0604020202020204" pitchFamily="34" charset="0"/>
                <a:ea typeface="DIN Next LT Pro 4"/>
                <a:cs typeface="Arial" panose="020B0604020202020204" pitchFamily="34" charset="0"/>
                <a:sym typeface="DIN Next LT Pro 4"/>
              </a:rPr>
              <a:t>embrace challenges</a:t>
            </a:r>
          </a:p>
          <a:p>
            <a:pPr marL="890199" lvl="1" indent="-445099" algn="l">
              <a:lnSpc>
                <a:spcPts val="5772"/>
              </a:lnSpc>
              <a:buFont typeface="Arial"/>
              <a:buChar char="•"/>
            </a:pPr>
            <a:r>
              <a:rPr lang="en-US" sz="4000">
                <a:solidFill>
                  <a:srgbClr val="FFFFFF"/>
                </a:solidFill>
                <a:latin typeface="Arial" panose="020B0604020202020204" pitchFamily="34" charset="0"/>
                <a:ea typeface="DIN Next LT Pro 4"/>
                <a:cs typeface="Arial" panose="020B0604020202020204" pitchFamily="34" charset="0"/>
                <a:sym typeface="DIN Next LT Pro 4"/>
              </a:rPr>
              <a:t>persist in the face of setbacks</a:t>
            </a:r>
          </a:p>
          <a:p>
            <a:pPr marL="890199" lvl="1" indent="-445099" algn="l">
              <a:lnSpc>
                <a:spcPts val="5772"/>
              </a:lnSpc>
              <a:buFont typeface="Arial"/>
              <a:buChar char="•"/>
            </a:pPr>
            <a:r>
              <a:rPr lang="en-US" sz="4000">
                <a:solidFill>
                  <a:srgbClr val="FFFFFF"/>
                </a:solidFill>
                <a:latin typeface="Arial" panose="020B0604020202020204" pitchFamily="34" charset="0"/>
                <a:ea typeface="DIN Next LT Pro 4"/>
                <a:cs typeface="Arial" panose="020B0604020202020204" pitchFamily="34" charset="0"/>
                <a:sym typeface="DIN Next LT Pro 4"/>
              </a:rPr>
              <a:t>put in the effort</a:t>
            </a:r>
          </a:p>
          <a:p>
            <a:pPr marL="890199" lvl="1" indent="-445099" algn="l">
              <a:lnSpc>
                <a:spcPts val="5772"/>
              </a:lnSpc>
              <a:buFont typeface="Arial"/>
              <a:buChar char="•"/>
            </a:pPr>
            <a:r>
              <a:rPr lang="en-US" sz="4000">
                <a:solidFill>
                  <a:srgbClr val="FFFFFF"/>
                </a:solidFill>
                <a:latin typeface="Arial" panose="020B0604020202020204" pitchFamily="34" charset="0"/>
                <a:ea typeface="DIN Next LT Pro 4"/>
                <a:cs typeface="Arial" panose="020B0604020202020204" pitchFamily="34" charset="0"/>
                <a:sym typeface="DIN Next LT Pro 4"/>
              </a:rPr>
              <a:t>get inspired by success</a:t>
            </a:r>
          </a:p>
        </p:txBody>
      </p:sp>
      <p:sp>
        <p:nvSpPr>
          <p:cNvPr id="8" name="TextBox 8"/>
          <p:cNvSpPr txBox="1"/>
          <p:nvPr/>
        </p:nvSpPr>
        <p:spPr>
          <a:xfrm>
            <a:off x="10064065" y="4205698"/>
            <a:ext cx="4093815" cy="813364"/>
          </a:xfrm>
          <a:prstGeom prst="rect">
            <a:avLst/>
          </a:prstGeom>
        </p:spPr>
        <p:txBody>
          <a:bodyPr wrap="square" lIns="0" tIns="0" rIns="0" bIns="0" rtlCol="0" anchor="t">
            <a:spAutoFit/>
          </a:bodyPr>
          <a:lstStyle/>
          <a:p>
            <a:pPr algn="ctr">
              <a:lnSpc>
                <a:spcPts val="6964"/>
              </a:lnSpc>
            </a:pPr>
            <a:r>
              <a:rPr lang="en-US" sz="4800">
                <a:solidFill>
                  <a:srgbClr val="FFFFFF"/>
                </a:solidFill>
                <a:latin typeface="Arial" panose="020B0604020202020204" pitchFamily="34" charset="0"/>
                <a:ea typeface="DIN Next LT Pro 3"/>
                <a:cs typeface="Arial" panose="020B0604020202020204" pitchFamily="34" charset="0"/>
                <a:sym typeface="DIN Next LT Pro 3"/>
              </a:rPr>
              <a:t>You have 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0458204-3FFF-E76D-208E-9FB6F0D549FC}"/>
              </a:ext>
            </a:extLst>
          </p:cNvPr>
          <p:cNvSpPr/>
          <p:nvPr/>
        </p:nvSpPr>
        <p:spPr>
          <a:xfrm flipV="1">
            <a:off x="0" y="792312"/>
            <a:ext cx="8764994" cy="1898576"/>
          </a:xfrm>
          <a:custGeom>
            <a:avLst/>
            <a:gdLst/>
            <a:ahLst/>
            <a:cxnLst/>
            <a:rect l="l" t="t" r="r" b="b"/>
            <a:pathLst>
              <a:path w="9572654" h="1898576">
                <a:moveTo>
                  <a:pt x="0" y="1898576"/>
                </a:moveTo>
                <a:lnTo>
                  <a:pt x="9572654" y="1898576"/>
                </a:lnTo>
                <a:lnTo>
                  <a:pt x="9572654" y="0"/>
                </a:lnTo>
                <a:lnTo>
                  <a:pt x="0" y="0"/>
                </a:lnTo>
                <a:lnTo>
                  <a:pt x="0" y="1898576"/>
                </a:lnTo>
                <a:close/>
              </a:path>
            </a:pathLst>
          </a:custGeom>
          <a:blipFill>
            <a:blip r:embed="rId3">
              <a:extLst>
                <a:ext uri="{96DAC541-7B7A-43D3-8B79-37D633B846F1}">
                  <asvg:svgBlip xmlns:asvg="http://schemas.microsoft.com/office/drawing/2016/SVG/main" r:embed="rId4"/>
                </a:ext>
              </a:extLst>
            </a:blip>
            <a:stretch>
              <a:fillRect l="-9214" r="-1"/>
            </a:stretch>
          </a:blipFill>
        </p:spPr>
        <p:txBody>
          <a:bodyPr/>
          <a:lstStyle/>
          <a:p>
            <a:endParaRPr lang="en-GB"/>
          </a:p>
        </p:txBody>
      </p:sp>
      <p:sp>
        <p:nvSpPr>
          <p:cNvPr id="4" name="Freeform 3">
            <a:extLst>
              <a:ext uri="{FF2B5EF4-FFF2-40B4-BE49-F238E27FC236}">
                <a16:creationId xmlns:a16="http://schemas.microsoft.com/office/drawing/2014/main" id="{B1060BC0-180B-24A8-DAD0-BC5A7565A207}"/>
              </a:ext>
            </a:extLst>
          </p:cNvPr>
          <p:cNvSpPr/>
          <p:nvPr/>
        </p:nvSpPr>
        <p:spPr>
          <a:xfrm flipV="1">
            <a:off x="0" y="473932"/>
            <a:ext cx="8523626" cy="1898576"/>
          </a:xfrm>
          <a:custGeom>
            <a:avLst/>
            <a:gdLst/>
            <a:ahLst/>
            <a:cxnLst/>
            <a:rect l="l" t="t" r="r" b="b"/>
            <a:pathLst>
              <a:path w="9572654" h="1898576">
                <a:moveTo>
                  <a:pt x="0" y="1898576"/>
                </a:moveTo>
                <a:lnTo>
                  <a:pt x="9572654" y="1898576"/>
                </a:lnTo>
                <a:lnTo>
                  <a:pt x="9572654" y="0"/>
                </a:lnTo>
                <a:lnTo>
                  <a:pt x="0" y="0"/>
                </a:lnTo>
                <a:lnTo>
                  <a:pt x="0" y="1898576"/>
                </a:lnTo>
                <a:close/>
              </a:path>
            </a:pathLst>
          </a:custGeom>
          <a:blipFill>
            <a:blip r:embed="rId5">
              <a:extLst>
                <a:ext uri="{96DAC541-7B7A-43D3-8B79-37D633B846F1}">
                  <asvg:svgBlip xmlns:asvg="http://schemas.microsoft.com/office/drawing/2016/SVG/main" r:embed="rId6"/>
                </a:ext>
              </a:extLst>
            </a:blip>
            <a:stretch>
              <a:fillRect l="-12308"/>
            </a:stretch>
          </a:blipFill>
        </p:spPr>
        <p:txBody>
          <a:bodyPr/>
          <a:lstStyle/>
          <a:p>
            <a:endParaRPr lang="en-GB"/>
          </a:p>
        </p:txBody>
      </p:sp>
      <p:grpSp>
        <p:nvGrpSpPr>
          <p:cNvPr id="6" name="Group 4">
            <a:extLst>
              <a:ext uri="{FF2B5EF4-FFF2-40B4-BE49-F238E27FC236}">
                <a16:creationId xmlns:a16="http://schemas.microsoft.com/office/drawing/2014/main" id="{1D25706F-C85A-6787-E3D7-10ACCEADBBEE}"/>
              </a:ext>
            </a:extLst>
          </p:cNvPr>
          <p:cNvGrpSpPr/>
          <p:nvPr/>
        </p:nvGrpSpPr>
        <p:grpSpPr>
          <a:xfrm>
            <a:off x="1615483" y="2907338"/>
            <a:ext cx="2904495" cy="1206051"/>
            <a:chOff x="-257" y="-44454"/>
            <a:chExt cx="781105" cy="324343"/>
          </a:xfrm>
        </p:grpSpPr>
        <p:sp>
          <p:nvSpPr>
            <p:cNvPr id="7" name="Freeform 5">
              <a:extLst>
                <a:ext uri="{FF2B5EF4-FFF2-40B4-BE49-F238E27FC236}">
                  <a16:creationId xmlns:a16="http://schemas.microsoft.com/office/drawing/2014/main" id="{B7D5B135-2D60-BF38-894A-39507F0D90C8}"/>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FFFFFF"/>
            </a:solidFill>
          </p:spPr>
          <p:txBody>
            <a:bodyPr/>
            <a:lstStyle/>
            <a:p>
              <a:endParaRPr lang="en-GB"/>
            </a:p>
          </p:txBody>
        </p:sp>
        <p:sp>
          <p:nvSpPr>
            <p:cNvPr id="8" name="TextBox 6">
              <a:extLst>
                <a:ext uri="{FF2B5EF4-FFF2-40B4-BE49-F238E27FC236}">
                  <a16:creationId xmlns:a16="http://schemas.microsoft.com/office/drawing/2014/main" id="{4EFB9141-9977-8DB9-6E56-B56E7A9B80F1}"/>
                </a:ext>
              </a:extLst>
            </p:cNvPr>
            <p:cNvSpPr txBox="1"/>
            <p:nvPr/>
          </p:nvSpPr>
          <p:spPr>
            <a:xfrm>
              <a:off x="-257" y="-44454"/>
              <a:ext cx="671041" cy="324343"/>
            </a:xfrm>
            <a:prstGeom prst="rect">
              <a:avLst/>
            </a:prstGeom>
          </p:spPr>
          <p:txBody>
            <a:bodyPr lIns="50800" tIns="50800" rIns="50800" bIns="50800" rtlCol="0" anchor="ctr"/>
            <a:lstStyle/>
            <a:p>
              <a:pPr algn="ctr">
                <a:lnSpc>
                  <a:spcPts val="2380"/>
                </a:lnSpc>
              </a:pPr>
              <a:r>
                <a:rPr lang="en-US" sz="1700" spc="51">
                  <a:solidFill>
                    <a:srgbClr val="030303"/>
                  </a:solidFill>
                  <a:latin typeface="Arial"/>
                  <a:ea typeface="Arial"/>
                  <a:cs typeface="Arial"/>
                  <a:sym typeface="Arial"/>
                </a:rPr>
                <a:t>Higher education</a:t>
              </a:r>
            </a:p>
          </p:txBody>
        </p:sp>
      </p:grpSp>
      <p:grpSp>
        <p:nvGrpSpPr>
          <p:cNvPr id="9" name="Group 7">
            <a:extLst>
              <a:ext uri="{FF2B5EF4-FFF2-40B4-BE49-F238E27FC236}">
                <a16:creationId xmlns:a16="http://schemas.microsoft.com/office/drawing/2014/main" id="{E0939B57-82CC-1611-C21A-FE6059036ACF}"/>
              </a:ext>
            </a:extLst>
          </p:cNvPr>
          <p:cNvGrpSpPr/>
          <p:nvPr/>
        </p:nvGrpSpPr>
        <p:grpSpPr>
          <a:xfrm>
            <a:off x="4656982" y="2960594"/>
            <a:ext cx="2903539" cy="1206051"/>
            <a:chOff x="0" y="-30132"/>
            <a:chExt cx="780848" cy="324343"/>
          </a:xfrm>
        </p:grpSpPr>
        <p:sp>
          <p:nvSpPr>
            <p:cNvPr id="10" name="Freeform 8">
              <a:extLst>
                <a:ext uri="{FF2B5EF4-FFF2-40B4-BE49-F238E27FC236}">
                  <a16:creationId xmlns:a16="http://schemas.microsoft.com/office/drawing/2014/main" id="{E08C1420-8BC7-0A08-3333-BEC3A2834E4B}"/>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EEF3BF"/>
            </a:solidFill>
          </p:spPr>
          <p:txBody>
            <a:bodyPr/>
            <a:lstStyle/>
            <a:p>
              <a:endParaRPr lang="en-GB"/>
            </a:p>
          </p:txBody>
        </p:sp>
        <p:sp>
          <p:nvSpPr>
            <p:cNvPr id="11" name="TextBox 9">
              <a:extLst>
                <a:ext uri="{FF2B5EF4-FFF2-40B4-BE49-F238E27FC236}">
                  <a16:creationId xmlns:a16="http://schemas.microsoft.com/office/drawing/2014/main" id="{11DDC207-F765-08B9-7E37-12CF4CBC0744}"/>
                </a:ext>
              </a:extLst>
            </p:cNvPr>
            <p:cNvSpPr txBox="1"/>
            <p:nvPr/>
          </p:nvSpPr>
          <p:spPr>
            <a:xfrm>
              <a:off x="0" y="-30132"/>
              <a:ext cx="671041" cy="324343"/>
            </a:xfrm>
            <a:prstGeom prst="rect">
              <a:avLst/>
            </a:prstGeom>
          </p:spPr>
          <p:txBody>
            <a:bodyPr lIns="50800" tIns="50800" rIns="50800" bIns="50800" rtlCol="0" anchor="ctr"/>
            <a:lstStyle/>
            <a:p>
              <a:pPr algn="ctr">
                <a:lnSpc>
                  <a:spcPts val="2380"/>
                </a:lnSpc>
              </a:pPr>
              <a:r>
                <a:rPr lang="en-US" sz="1700" spc="51">
                  <a:solidFill>
                    <a:srgbClr val="030303"/>
                  </a:solidFill>
                  <a:latin typeface="Arial"/>
                  <a:ea typeface="Arial"/>
                  <a:cs typeface="Arial"/>
                  <a:sym typeface="Arial"/>
                </a:rPr>
                <a:t>Industry professional certification</a:t>
              </a:r>
            </a:p>
          </p:txBody>
        </p:sp>
      </p:grpSp>
      <p:grpSp>
        <p:nvGrpSpPr>
          <p:cNvPr id="12" name="Group 10">
            <a:extLst>
              <a:ext uri="{FF2B5EF4-FFF2-40B4-BE49-F238E27FC236}">
                <a16:creationId xmlns:a16="http://schemas.microsoft.com/office/drawing/2014/main" id="{D1B341E8-290F-B166-C737-B94334229E2C}"/>
              </a:ext>
            </a:extLst>
          </p:cNvPr>
          <p:cNvGrpSpPr/>
          <p:nvPr/>
        </p:nvGrpSpPr>
        <p:grpSpPr>
          <a:xfrm>
            <a:off x="7684182" y="2948673"/>
            <a:ext cx="2913352" cy="1206051"/>
            <a:chOff x="-2639" y="-33338"/>
            <a:chExt cx="783487" cy="324343"/>
          </a:xfrm>
        </p:grpSpPr>
        <p:sp>
          <p:nvSpPr>
            <p:cNvPr id="13" name="Freeform 11">
              <a:extLst>
                <a:ext uri="{FF2B5EF4-FFF2-40B4-BE49-F238E27FC236}">
                  <a16:creationId xmlns:a16="http://schemas.microsoft.com/office/drawing/2014/main" id="{D9C253E3-62AA-55F8-CDF4-814FED1C621A}"/>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DDE77F"/>
            </a:solidFill>
          </p:spPr>
          <p:txBody>
            <a:bodyPr/>
            <a:lstStyle/>
            <a:p>
              <a:endParaRPr lang="en-GB"/>
            </a:p>
          </p:txBody>
        </p:sp>
        <p:sp>
          <p:nvSpPr>
            <p:cNvPr id="14" name="TextBox 12">
              <a:extLst>
                <a:ext uri="{FF2B5EF4-FFF2-40B4-BE49-F238E27FC236}">
                  <a16:creationId xmlns:a16="http://schemas.microsoft.com/office/drawing/2014/main" id="{CD166E08-8704-46A0-F1D0-E73382630A83}"/>
                </a:ext>
              </a:extLst>
            </p:cNvPr>
            <p:cNvSpPr txBox="1"/>
            <p:nvPr/>
          </p:nvSpPr>
          <p:spPr>
            <a:xfrm>
              <a:off x="-2639" y="-33338"/>
              <a:ext cx="671041" cy="324343"/>
            </a:xfrm>
            <a:prstGeom prst="rect">
              <a:avLst/>
            </a:prstGeom>
          </p:spPr>
          <p:txBody>
            <a:bodyPr lIns="50800" tIns="50800" rIns="50800" bIns="50800" rtlCol="0" anchor="ctr"/>
            <a:lstStyle/>
            <a:p>
              <a:pPr algn="ctr">
                <a:lnSpc>
                  <a:spcPts val="2380"/>
                </a:lnSpc>
              </a:pPr>
              <a:r>
                <a:rPr lang="en-US" sz="1700" spc="51">
                  <a:solidFill>
                    <a:srgbClr val="030303"/>
                  </a:solidFill>
                  <a:latin typeface="Arial"/>
                  <a:ea typeface="Arial"/>
                  <a:cs typeface="Arial"/>
                  <a:sym typeface="Arial"/>
                </a:rPr>
                <a:t>SFIA IT Industry Benchmark</a:t>
              </a:r>
            </a:p>
          </p:txBody>
        </p:sp>
      </p:grpSp>
      <p:grpSp>
        <p:nvGrpSpPr>
          <p:cNvPr id="15" name="Group 13">
            <a:extLst>
              <a:ext uri="{FF2B5EF4-FFF2-40B4-BE49-F238E27FC236}">
                <a16:creationId xmlns:a16="http://schemas.microsoft.com/office/drawing/2014/main" id="{4B8F4F49-D45E-BF0F-A657-4301EF0FA6E1}"/>
              </a:ext>
            </a:extLst>
          </p:cNvPr>
          <p:cNvGrpSpPr/>
          <p:nvPr/>
        </p:nvGrpSpPr>
        <p:grpSpPr>
          <a:xfrm>
            <a:off x="10731008" y="2914969"/>
            <a:ext cx="2903539" cy="1206051"/>
            <a:chOff x="0" y="-42402"/>
            <a:chExt cx="780848" cy="324343"/>
          </a:xfrm>
        </p:grpSpPr>
        <p:sp>
          <p:nvSpPr>
            <p:cNvPr id="16" name="Freeform 14">
              <a:extLst>
                <a:ext uri="{FF2B5EF4-FFF2-40B4-BE49-F238E27FC236}">
                  <a16:creationId xmlns:a16="http://schemas.microsoft.com/office/drawing/2014/main" id="{3BA3E1EB-2540-59B9-4D07-A9DE1CE0A6A8}"/>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CDDB40"/>
            </a:solidFill>
          </p:spPr>
          <p:txBody>
            <a:bodyPr/>
            <a:lstStyle/>
            <a:p>
              <a:endParaRPr lang="en-GB"/>
            </a:p>
          </p:txBody>
        </p:sp>
        <p:sp>
          <p:nvSpPr>
            <p:cNvPr id="17" name="TextBox 15">
              <a:extLst>
                <a:ext uri="{FF2B5EF4-FFF2-40B4-BE49-F238E27FC236}">
                  <a16:creationId xmlns:a16="http://schemas.microsoft.com/office/drawing/2014/main" id="{07133C3C-9C45-12A5-6CA0-21CBD8A48638}"/>
                </a:ext>
              </a:extLst>
            </p:cNvPr>
            <p:cNvSpPr txBox="1"/>
            <p:nvPr/>
          </p:nvSpPr>
          <p:spPr>
            <a:xfrm>
              <a:off x="2639" y="-42402"/>
              <a:ext cx="671041" cy="324343"/>
            </a:xfrm>
            <a:prstGeom prst="rect">
              <a:avLst/>
            </a:prstGeom>
          </p:spPr>
          <p:txBody>
            <a:bodyPr lIns="50800" tIns="50800" rIns="50800" bIns="50800" rtlCol="0" anchor="ctr"/>
            <a:lstStyle/>
            <a:p>
              <a:pPr algn="ctr">
                <a:lnSpc>
                  <a:spcPts val="2380"/>
                </a:lnSpc>
              </a:pPr>
              <a:r>
                <a:rPr lang="en-US" sz="1700" spc="51" err="1">
                  <a:solidFill>
                    <a:srgbClr val="030303"/>
                  </a:solidFill>
                  <a:latin typeface="Arial"/>
                  <a:ea typeface="Arial"/>
                  <a:cs typeface="Arial"/>
                  <a:sym typeface="Arial"/>
                </a:rPr>
                <a:t>RITTech</a:t>
              </a:r>
              <a:endParaRPr lang="en-US" sz="1700" spc="51">
                <a:solidFill>
                  <a:srgbClr val="030303"/>
                </a:solidFill>
                <a:latin typeface="Arial"/>
                <a:ea typeface="Arial"/>
                <a:cs typeface="Arial"/>
                <a:sym typeface="Arial"/>
              </a:endParaRPr>
            </a:p>
          </p:txBody>
        </p:sp>
      </p:grpSp>
      <p:grpSp>
        <p:nvGrpSpPr>
          <p:cNvPr id="18" name="Group 16">
            <a:extLst>
              <a:ext uri="{FF2B5EF4-FFF2-40B4-BE49-F238E27FC236}">
                <a16:creationId xmlns:a16="http://schemas.microsoft.com/office/drawing/2014/main" id="{D7587406-1554-DDAE-5834-83AE3C3247E6}"/>
              </a:ext>
            </a:extLst>
          </p:cNvPr>
          <p:cNvGrpSpPr/>
          <p:nvPr/>
        </p:nvGrpSpPr>
        <p:grpSpPr>
          <a:xfrm rot="-10800000">
            <a:off x="1616439" y="4436349"/>
            <a:ext cx="2868106" cy="1036699"/>
            <a:chOff x="0" y="0"/>
            <a:chExt cx="7620000" cy="2754308"/>
          </a:xfrm>
        </p:grpSpPr>
        <p:sp>
          <p:nvSpPr>
            <p:cNvPr id="19" name="Freeform 17">
              <a:extLst>
                <a:ext uri="{FF2B5EF4-FFF2-40B4-BE49-F238E27FC236}">
                  <a16:creationId xmlns:a16="http://schemas.microsoft.com/office/drawing/2014/main" id="{98D8F33D-334F-217D-A16F-54192B3C79A5}"/>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FFFFFF"/>
            </a:solidFill>
          </p:spPr>
          <p:txBody>
            <a:bodyPr/>
            <a:lstStyle/>
            <a:p>
              <a:endParaRPr lang="en-GB"/>
            </a:p>
          </p:txBody>
        </p:sp>
      </p:grpSp>
      <p:grpSp>
        <p:nvGrpSpPr>
          <p:cNvPr id="20" name="Group 18">
            <a:extLst>
              <a:ext uri="{FF2B5EF4-FFF2-40B4-BE49-F238E27FC236}">
                <a16:creationId xmlns:a16="http://schemas.microsoft.com/office/drawing/2014/main" id="{6712C968-4CF2-6D4B-D7F1-242AAED6AAD5}"/>
              </a:ext>
            </a:extLst>
          </p:cNvPr>
          <p:cNvGrpSpPr/>
          <p:nvPr/>
        </p:nvGrpSpPr>
        <p:grpSpPr>
          <a:xfrm>
            <a:off x="13768021" y="2889572"/>
            <a:ext cx="2903539" cy="1206051"/>
            <a:chOff x="0" y="-49232"/>
            <a:chExt cx="780848" cy="324343"/>
          </a:xfrm>
        </p:grpSpPr>
        <p:sp>
          <p:nvSpPr>
            <p:cNvPr id="21" name="Freeform 19">
              <a:extLst>
                <a:ext uri="{FF2B5EF4-FFF2-40B4-BE49-F238E27FC236}">
                  <a16:creationId xmlns:a16="http://schemas.microsoft.com/office/drawing/2014/main" id="{94C88CC9-18F3-6D12-6B23-DE09504564E5}"/>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BCCF00"/>
            </a:solidFill>
          </p:spPr>
          <p:txBody>
            <a:bodyPr/>
            <a:lstStyle/>
            <a:p>
              <a:endParaRPr lang="en-GB"/>
            </a:p>
          </p:txBody>
        </p:sp>
        <p:sp>
          <p:nvSpPr>
            <p:cNvPr id="22" name="TextBox 20">
              <a:extLst>
                <a:ext uri="{FF2B5EF4-FFF2-40B4-BE49-F238E27FC236}">
                  <a16:creationId xmlns:a16="http://schemas.microsoft.com/office/drawing/2014/main" id="{F1273AE6-E02A-82FB-6C68-95B0A05837BE}"/>
                </a:ext>
              </a:extLst>
            </p:cNvPr>
            <p:cNvSpPr txBox="1"/>
            <p:nvPr/>
          </p:nvSpPr>
          <p:spPr>
            <a:xfrm>
              <a:off x="0" y="-49232"/>
              <a:ext cx="671041" cy="324343"/>
            </a:xfrm>
            <a:prstGeom prst="rect">
              <a:avLst/>
            </a:prstGeom>
          </p:spPr>
          <p:txBody>
            <a:bodyPr lIns="50800" tIns="50800" rIns="50800" bIns="50800" rtlCol="0" anchor="ctr"/>
            <a:lstStyle/>
            <a:p>
              <a:pPr algn="ctr">
                <a:lnSpc>
                  <a:spcPts val="2380"/>
                </a:lnSpc>
              </a:pPr>
              <a:r>
                <a:rPr lang="en-US" sz="1700" spc="51">
                  <a:solidFill>
                    <a:srgbClr val="030303"/>
                  </a:solidFill>
                  <a:latin typeface="Arial"/>
                  <a:ea typeface="Arial"/>
                  <a:cs typeface="Arial"/>
                  <a:sym typeface="Arial"/>
                </a:rPr>
                <a:t>BCS Professional pathway to Chartered</a:t>
              </a:r>
            </a:p>
          </p:txBody>
        </p:sp>
      </p:grpSp>
      <p:sp>
        <p:nvSpPr>
          <p:cNvPr id="23" name="TextBox 21">
            <a:extLst>
              <a:ext uri="{FF2B5EF4-FFF2-40B4-BE49-F238E27FC236}">
                <a16:creationId xmlns:a16="http://schemas.microsoft.com/office/drawing/2014/main" id="{151901FE-9ABD-2110-0FA2-B300B97BA84B}"/>
              </a:ext>
            </a:extLst>
          </p:cNvPr>
          <p:cNvSpPr txBox="1"/>
          <p:nvPr/>
        </p:nvSpPr>
        <p:spPr>
          <a:xfrm>
            <a:off x="274166" y="872582"/>
            <a:ext cx="8490828" cy="1704959"/>
          </a:xfrm>
          <a:prstGeom prst="rect">
            <a:avLst/>
          </a:prstGeom>
        </p:spPr>
        <p:txBody>
          <a:bodyPr lIns="0" tIns="0" rIns="0" bIns="0" rtlCol="0" anchor="t">
            <a:spAutoFit/>
          </a:bodyPr>
          <a:lstStyle/>
          <a:p>
            <a:pPr algn="l">
              <a:lnSpc>
                <a:spcPts val="6470"/>
              </a:lnSpc>
            </a:pPr>
            <a:r>
              <a:rPr lang="en-US" sz="4621">
                <a:solidFill>
                  <a:srgbClr val="030303"/>
                </a:solidFill>
                <a:latin typeface="Arial"/>
                <a:ea typeface="Arial"/>
                <a:cs typeface="Arial"/>
                <a:sym typeface="Arial"/>
              </a:rPr>
              <a:t>Career progression pathways </a:t>
            </a:r>
          </a:p>
          <a:p>
            <a:pPr algn="l">
              <a:lnSpc>
                <a:spcPts val="6470"/>
              </a:lnSpc>
            </a:pPr>
            <a:endParaRPr lang="en-US" sz="4621">
              <a:solidFill>
                <a:srgbClr val="030303"/>
              </a:solidFill>
              <a:latin typeface="Arial"/>
              <a:ea typeface="Arial"/>
              <a:cs typeface="Arial"/>
              <a:sym typeface="Arial"/>
            </a:endParaRPr>
          </a:p>
        </p:txBody>
      </p:sp>
      <p:sp>
        <p:nvSpPr>
          <p:cNvPr id="24" name="TextBox 22">
            <a:extLst>
              <a:ext uri="{FF2B5EF4-FFF2-40B4-BE49-F238E27FC236}">
                <a16:creationId xmlns:a16="http://schemas.microsoft.com/office/drawing/2014/main" id="{CC744A1A-4AEA-E7B8-170D-743477001FAF}"/>
              </a:ext>
            </a:extLst>
          </p:cNvPr>
          <p:cNvSpPr txBox="1"/>
          <p:nvPr/>
        </p:nvSpPr>
        <p:spPr>
          <a:xfrm>
            <a:off x="2317428" y="4760433"/>
            <a:ext cx="1501561" cy="622208"/>
          </a:xfrm>
          <a:prstGeom prst="rect">
            <a:avLst/>
          </a:prstGeom>
        </p:spPr>
        <p:txBody>
          <a:bodyPr lIns="0" tIns="0" rIns="0" bIns="0" rtlCol="0" anchor="t">
            <a:spAutoFit/>
          </a:bodyPr>
          <a:lstStyle/>
          <a:p>
            <a:pPr algn="ctr">
              <a:lnSpc>
                <a:spcPts val="2382"/>
              </a:lnSpc>
            </a:pPr>
            <a:r>
              <a:rPr lang="en-US" sz="1701">
                <a:solidFill>
                  <a:srgbClr val="030303"/>
                </a:solidFill>
                <a:latin typeface="Arial"/>
                <a:ea typeface="Arial"/>
                <a:cs typeface="Arial"/>
                <a:sym typeface="Arial"/>
              </a:rPr>
              <a:t>Undergraduate </a:t>
            </a:r>
          </a:p>
          <a:p>
            <a:pPr algn="ctr">
              <a:lnSpc>
                <a:spcPts val="2382"/>
              </a:lnSpc>
            </a:pPr>
            <a:r>
              <a:rPr lang="en-US" sz="1701">
                <a:solidFill>
                  <a:srgbClr val="030303"/>
                </a:solidFill>
                <a:latin typeface="Arial"/>
                <a:ea typeface="Arial"/>
                <a:cs typeface="Arial"/>
                <a:sym typeface="Arial"/>
              </a:rPr>
              <a:t>degree</a:t>
            </a:r>
          </a:p>
        </p:txBody>
      </p:sp>
      <p:grpSp>
        <p:nvGrpSpPr>
          <p:cNvPr id="25" name="Group 23">
            <a:extLst>
              <a:ext uri="{FF2B5EF4-FFF2-40B4-BE49-F238E27FC236}">
                <a16:creationId xmlns:a16="http://schemas.microsoft.com/office/drawing/2014/main" id="{04012282-8007-EDF0-1441-CBEB52AAC6B1}"/>
              </a:ext>
            </a:extLst>
          </p:cNvPr>
          <p:cNvGrpSpPr/>
          <p:nvPr/>
        </p:nvGrpSpPr>
        <p:grpSpPr>
          <a:xfrm rot="-10800000">
            <a:off x="1652720" y="5535889"/>
            <a:ext cx="2868106" cy="1036699"/>
            <a:chOff x="0" y="0"/>
            <a:chExt cx="7620000" cy="2754308"/>
          </a:xfrm>
        </p:grpSpPr>
        <p:sp>
          <p:nvSpPr>
            <p:cNvPr id="26" name="Freeform 24">
              <a:extLst>
                <a:ext uri="{FF2B5EF4-FFF2-40B4-BE49-F238E27FC236}">
                  <a16:creationId xmlns:a16="http://schemas.microsoft.com/office/drawing/2014/main" id="{814AB4CF-DA18-693E-6445-CBD4304095B9}"/>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FFFFFF"/>
            </a:solidFill>
          </p:spPr>
          <p:txBody>
            <a:bodyPr/>
            <a:lstStyle/>
            <a:p>
              <a:endParaRPr lang="en-GB"/>
            </a:p>
          </p:txBody>
        </p:sp>
      </p:grpSp>
      <p:sp>
        <p:nvSpPr>
          <p:cNvPr id="27" name="TextBox 25">
            <a:extLst>
              <a:ext uri="{FF2B5EF4-FFF2-40B4-BE49-F238E27FC236}">
                <a16:creationId xmlns:a16="http://schemas.microsoft.com/office/drawing/2014/main" id="{2495F533-8139-07ED-4787-A4B684640705}"/>
              </a:ext>
            </a:extLst>
          </p:cNvPr>
          <p:cNvSpPr txBox="1"/>
          <p:nvPr/>
        </p:nvSpPr>
        <p:spPr>
          <a:xfrm>
            <a:off x="2243277" y="5858850"/>
            <a:ext cx="1649862" cy="588238"/>
          </a:xfrm>
          <a:prstGeom prst="rect">
            <a:avLst/>
          </a:prstGeom>
        </p:spPr>
        <p:txBody>
          <a:bodyPr wrap="square" lIns="0" tIns="0" rIns="0" bIns="0" rtlCol="0" anchor="t">
            <a:spAutoFit/>
          </a:bodyPr>
          <a:lstStyle/>
          <a:p>
            <a:pPr algn="ctr">
              <a:lnSpc>
                <a:spcPts val="2382"/>
              </a:lnSpc>
            </a:pPr>
            <a:r>
              <a:rPr lang="en-US" sz="1701">
                <a:solidFill>
                  <a:srgbClr val="030303"/>
                </a:solidFill>
                <a:latin typeface="Arial"/>
                <a:ea typeface="Arial"/>
                <a:cs typeface="Arial"/>
                <a:sym typeface="Arial"/>
              </a:rPr>
              <a:t>Postgraduate</a:t>
            </a:r>
          </a:p>
          <a:p>
            <a:pPr algn="ctr">
              <a:lnSpc>
                <a:spcPts val="2382"/>
              </a:lnSpc>
            </a:pPr>
            <a:r>
              <a:rPr lang="en-US" sz="1701">
                <a:solidFill>
                  <a:srgbClr val="030303"/>
                </a:solidFill>
                <a:latin typeface="Arial"/>
                <a:ea typeface="Arial"/>
                <a:cs typeface="Arial"/>
                <a:sym typeface="Arial"/>
              </a:rPr>
              <a:t>degree</a:t>
            </a:r>
          </a:p>
        </p:txBody>
      </p:sp>
      <p:grpSp>
        <p:nvGrpSpPr>
          <p:cNvPr id="28" name="Group 26">
            <a:extLst>
              <a:ext uri="{FF2B5EF4-FFF2-40B4-BE49-F238E27FC236}">
                <a16:creationId xmlns:a16="http://schemas.microsoft.com/office/drawing/2014/main" id="{10E89CDB-D5B1-4F6D-A51F-00A1CE70E1D0}"/>
              </a:ext>
            </a:extLst>
          </p:cNvPr>
          <p:cNvGrpSpPr/>
          <p:nvPr/>
        </p:nvGrpSpPr>
        <p:grpSpPr>
          <a:xfrm rot="-10800000">
            <a:off x="1651873" y="6729690"/>
            <a:ext cx="2868106" cy="1036699"/>
            <a:chOff x="0" y="0"/>
            <a:chExt cx="7620000" cy="2754308"/>
          </a:xfrm>
        </p:grpSpPr>
        <p:sp>
          <p:nvSpPr>
            <p:cNvPr id="29" name="Freeform 27">
              <a:extLst>
                <a:ext uri="{FF2B5EF4-FFF2-40B4-BE49-F238E27FC236}">
                  <a16:creationId xmlns:a16="http://schemas.microsoft.com/office/drawing/2014/main" id="{02EDA52A-317C-B292-F34E-27CFB4866669}"/>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FFFFFF"/>
            </a:solidFill>
          </p:spPr>
          <p:txBody>
            <a:bodyPr/>
            <a:lstStyle/>
            <a:p>
              <a:endParaRPr lang="en-GB"/>
            </a:p>
          </p:txBody>
        </p:sp>
      </p:grpSp>
      <p:sp>
        <p:nvSpPr>
          <p:cNvPr id="30" name="TextBox 28">
            <a:extLst>
              <a:ext uri="{FF2B5EF4-FFF2-40B4-BE49-F238E27FC236}">
                <a16:creationId xmlns:a16="http://schemas.microsoft.com/office/drawing/2014/main" id="{ACF68E6B-CF53-3512-25FF-2B827AC45047}"/>
              </a:ext>
            </a:extLst>
          </p:cNvPr>
          <p:cNvSpPr txBox="1"/>
          <p:nvPr/>
        </p:nvSpPr>
        <p:spPr>
          <a:xfrm>
            <a:off x="2194900" y="7027475"/>
            <a:ext cx="1710703" cy="588238"/>
          </a:xfrm>
          <a:prstGeom prst="rect">
            <a:avLst/>
          </a:prstGeom>
        </p:spPr>
        <p:txBody>
          <a:bodyPr wrap="square" lIns="0" tIns="0" rIns="0" bIns="0" rtlCol="0" anchor="t">
            <a:spAutoFit/>
          </a:bodyPr>
          <a:lstStyle/>
          <a:p>
            <a:pPr algn="ctr">
              <a:lnSpc>
                <a:spcPts val="2382"/>
              </a:lnSpc>
            </a:pPr>
            <a:r>
              <a:rPr lang="en-US" sz="1701">
                <a:solidFill>
                  <a:srgbClr val="030303"/>
                </a:solidFill>
                <a:latin typeface="Arial"/>
                <a:ea typeface="Arial"/>
                <a:cs typeface="Arial"/>
                <a:sym typeface="Arial"/>
              </a:rPr>
              <a:t>Degree</a:t>
            </a:r>
          </a:p>
          <a:p>
            <a:pPr algn="ctr">
              <a:lnSpc>
                <a:spcPts val="2382"/>
              </a:lnSpc>
            </a:pPr>
            <a:r>
              <a:rPr lang="en-US" sz="1701">
                <a:solidFill>
                  <a:srgbClr val="030303"/>
                </a:solidFill>
                <a:latin typeface="Arial"/>
                <a:ea typeface="Arial"/>
                <a:cs typeface="Arial"/>
                <a:sym typeface="Arial"/>
              </a:rPr>
              <a:t>apprenticeship</a:t>
            </a:r>
          </a:p>
        </p:txBody>
      </p:sp>
      <p:grpSp>
        <p:nvGrpSpPr>
          <p:cNvPr id="31" name="Group 29">
            <a:extLst>
              <a:ext uri="{FF2B5EF4-FFF2-40B4-BE49-F238E27FC236}">
                <a16:creationId xmlns:a16="http://schemas.microsoft.com/office/drawing/2014/main" id="{C7C85A24-A486-FBFA-E318-DF17EFD1E6F0}"/>
              </a:ext>
            </a:extLst>
          </p:cNvPr>
          <p:cNvGrpSpPr/>
          <p:nvPr/>
        </p:nvGrpSpPr>
        <p:grpSpPr>
          <a:xfrm rot="-10800000">
            <a:off x="4656134" y="4436349"/>
            <a:ext cx="2868106" cy="1036699"/>
            <a:chOff x="0" y="0"/>
            <a:chExt cx="7620000" cy="2754308"/>
          </a:xfrm>
        </p:grpSpPr>
        <p:sp>
          <p:nvSpPr>
            <p:cNvPr id="32" name="Freeform 30">
              <a:extLst>
                <a:ext uri="{FF2B5EF4-FFF2-40B4-BE49-F238E27FC236}">
                  <a16:creationId xmlns:a16="http://schemas.microsoft.com/office/drawing/2014/main" id="{B7508F96-3866-0889-F130-5845408DBAD8}"/>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EEF3BF"/>
            </a:solidFill>
          </p:spPr>
          <p:txBody>
            <a:bodyPr/>
            <a:lstStyle/>
            <a:p>
              <a:endParaRPr lang="en-GB"/>
            </a:p>
          </p:txBody>
        </p:sp>
      </p:grpSp>
      <p:sp>
        <p:nvSpPr>
          <p:cNvPr id="33" name="TextBox 31">
            <a:extLst>
              <a:ext uri="{FF2B5EF4-FFF2-40B4-BE49-F238E27FC236}">
                <a16:creationId xmlns:a16="http://schemas.microsoft.com/office/drawing/2014/main" id="{C675B87E-F9F8-D86E-0748-5D403B6511E0}"/>
              </a:ext>
            </a:extLst>
          </p:cNvPr>
          <p:cNvSpPr txBox="1"/>
          <p:nvPr/>
        </p:nvSpPr>
        <p:spPr>
          <a:xfrm>
            <a:off x="5476345" y="4888023"/>
            <a:ext cx="1231002" cy="280461"/>
          </a:xfrm>
          <a:prstGeom prst="rect">
            <a:avLst/>
          </a:prstGeom>
        </p:spPr>
        <p:txBody>
          <a:bodyPr wrap="square" lIns="0" tIns="0" rIns="0" bIns="0" rtlCol="0" anchor="t">
            <a:spAutoFit/>
          </a:bodyPr>
          <a:lstStyle/>
          <a:p>
            <a:pPr algn="ctr">
              <a:lnSpc>
                <a:spcPts val="2382"/>
              </a:lnSpc>
            </a:pPr>
            <a:r>
              <a:rPr lang="en-US" sz="1701">
                <a:solidFill>
                  <a:srgbClr val="030303"/>
                </a:solidFill>
                <a:latin typeface="Arial"/>
                <a:ea typeface="Arial"/>
                <a:cs typeface="Arial"/>
                <a:sym typeface="Arial"/>
              </a:rPr>
              <a:t>Foundation</a:t>
            </a:r>
          </a:p>
        </p:txBody>
      </p:sp>
      <p:grpSp>
        <p:nvGrpSpPr>
          <p:cNvPr id="34" name="Group 32">
            <a:extLst>
              <a:ext uri="{FF2B5EF4-FFF2-40B4-BE49-F238E27FC236}">
                <a16:creationId xmlns:a16="http://schemas.microsoft.com/office/drawing/2014/main" id="{100B4BD5-FECA-9B0F-AC3A-B33D218654A0}"/>
              </a:ext>
            </a:extLst>
          </p:cNvPr>
          <p:cNvGrpSpPr/>
          <p:nvPr/>
        </p:nvGrpSpPr>
        <p:grpSpPr>
          <a:xfrm rot="-10800000">
            <a:off x="4692415" y="5535889"/>
            <a:ext cx="2868106" cy="1036699"/>
            <a:chOff x="0" y="0"/>
            <a:chExt cx="7620000" cy="2754308"/>
          </a:xfrm>
        </p:grpSpPr>
        <p:sp>
          <p:nvSpPr>
            <p:cNvPr id="35" name="Freeform 33">
              <a:extLst>
                <a:ext uri="{FF2B5EF4-FFF2-40B4-BE49-F238E27FC236}">
                  <a16:creationId xmlns:a16="http://schemas.microsoft.com/office/drawing/2014/main" id="{66EEDFCB-5FAF-DC4D-EBA8-B3A9751E484A}"/>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EEF3BF"/>
            </a:solidFill>
          </p:spPr>
          <p:txBody>
            <a:bodyPr/>
            <a:lstStyle/>
            <a:p>
              <a:endParaRPr lang="en-GB"/>
            </a:p>
          </p:txBody>
        </p:sp>
      </p:grpSp>
      <p:sp>
        <p:nvSpPr>
          <p:cNvPr id="36" name="TextBox 34">
            <a:extLst>
              <a:ext uri="{FF2B5EF4-FFF2-40B4-BE49-F238E27FC236}">
                <a16:creationId xmlns:a16="http://schemas.microsoft.com/office/drawing/2014/main" id="{7CC7C3F1-D9B7-5C4E-A656-8E27EA0000C6}"/>
              </a:ext>
            </a:extLst>
          </p:cNvPr>
          <p:cNvSpPr txBox="1"/>
          <p:nvPr/>
        </p:nvSpPr>
        <p:spPr>
          <a:xfrm>
            <a:off x="5489662" y="5987563"/>
            <a:ext cx="1200569" cy="280461"/>
          </a:xfrm>
          <a:prstGeom prst="rect">
            <a:avLst/>
          </a:prstGeom>
        </p:spPr>
        <p:txBody>
          <a:bodyPr wrap="square" lIns="0" tIns="0" rIns="0" bIns="0" rtlCol="0" anchor="t">
            <a:spAutoFit/>
          </a:bodyPr>
          <a:lstStyle/>
          <a:p>
            <a:pPr algn="ctr">
              <a:lnSpc>
                <a:spcPts val="2382"/>
              </a:lnSpc>
            </a:pPr>
            <a:r>
              <a:rPr lang="en-US" sz="1701">
                <a:solidFill>
                  <a:srgbClr val="030303"/>
                </a:solidFill>
                <a:latin typeface="Arial"/>
                <a:ea typeface="Arial"/>
                <a:cs typeface="Arial"/>
                <a:sym typeface="Arial"/>
              </a:rPr>
              <a:t>Practitioner</a:t>
            </a:r>
          </a:p>
        </p:txBody>
      </p:sp>
      <p:grpSp>
        <p:nvGrpSpPr>
          <p:cNvPr id="37" name="Group 35">
            <a:extLst>
              <a:ext uri="{FF2B5EF4-FFF2-40B4-BE49-F238E27FC236}">
                <a16:creationId xmlns:a16="http://schemas.microsoft.com/office/drawing/2014/main" id="{07D03770-8EAB-33A9-ADBC-075F59EFC720}"/>
              </a:ext>
            </a:extLst>
          </p:cNvPr>
          <p:cNvGrpSpPr/>
          <p:nvPr/>
        </p:nvGrpSpPr>
        <p:grpSpPr>
          <a:xfrm rot="-10800000">
            <a:off x="4691567" y="6729690"/>
            <a:ext cx="2868106" cy="1036699"/>
            <a:chOff x="0" y="0"/>
            <a:chExt cx="7620000" cy="2754308"/>
          </a:xfrm>
        </p:grpSpPr>
        <p:sp>
          <p:nvSpPr>
            <p:cNvPr id="38" name="Freeform 36">
              <a:extLst>
                <a:ext uri="{FF2B5EF4-FFF2-40B4-BE49-F238E27FC236}">
                  <a16:creationId xmlns:a16="http://schemas.microsoft.com/office/drawing/2014/main" id="{61E95273-47A6-AAE9-6BF6-1E85BFA1E583}"/>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EEF3BF"/>
            </a:solidFill>
          </p:spPr>
          <p:txBody>
            <a:bodyPr/>
            <a:lstStyle/>
            <a:p>
              <a:endParaRPr lang="en-GB"/>
            </a:p>
          </p:txBody>
        </p:sp>
      </p:grpSp>
      <p:sp>
        <p:nvSpPr>
          <p:cNvPr id="39" name="TextBox 37">
            <a:extLst>
              <a:ext uri="{FF2B5EF4-FFF2-40B4-BE49-F238E27FC236}">
                <a16:creationId xmlns:a16="http://schemas.microsoft.com/office/drawing/2014/main" id="{6160A0C6-86F8-68A8-CD7D-BE06272D50C0}"/>
              </a:ext>
            </a:extLst>
          </p:cNvPr>
          <p:cNvSpPr txBox="1"/>
          <p:nvPr/>
        </p:nvSpPr>
        <p:spPr>
          <a:xfrm>
            <a:off x="5565613" y="7182700"/>
            <a:ext cx="1154966" cy="280461"/>
          </a:xfrm>
          <a:prstGeom prst="rect">
            <a:avLst/>
          </a:prstGeom>
        </p:spPr>
        <p:txBody>
          <a:bodyPr wrap="square" lIns="0" tIns="0" rIns="0" bIns="0" rtlCol="0" anchor="t">
            <a:spAutoFit/>
          </a:bodyPr>
          <a:lstStyle/>
          <a:p>
            <a:pPr algn="ctr">
              <a:lnSpc>
                <a:spcPts val="2382"/>
              </a:lnSpc>
            </a:pPr>
            <a:r>
              <a:rPr lang="en-US" sz="1701">
                <a:solidFill>
                  <a:srgbClr val="030303"/>
                </a:solidFill>
                <a:latin typeface="Arial"/>
                <a:ea typeface="Arial"/>
                <a:cs typeface="Arial"/>
                <a:sym typeface="Arial"/>
              </a:rPr>
              <a:t>Consultant</a:t>
            </a:r>
          </a:p>
        </p:txBody>
      </p:sp>
      <p:grpSp>
        <p:nvGrpSpPr>
          <p:cNvPr id="40" name="Group 38">
            <a:extLst>
              <a:ext uri="{FF2B5EF4-FFF2-40B4-BE49-F238E27FC236}">
                <a16:creationId xmlns:a16="http://schemas.microsoft.com/office/drawing/2014/main" id="{EA75FEB3-4EB6-A16F-555F-437495C71A6E}"/>
              </a:ext>
            </a:extLst>
          </p:cNvPr>
          <p:cNvGrpSpPr/>
          <p:nvPr/>
        </p:nvGrpSpPr>
        <p:grpSpPr>
          <a:xfrm rot="-10800000">
            <a:off x="4709283" y="7829229"/>
            <a:ext cx="2868106" cy="1036699"/>
            <a:chOff x="0" y="0"/>
            <a:chExt cx="7620000" cy="2754308"/>
          </a:xfrm>
        </p:grpSpPr>
        <p:sp>
          <p:nvSpPr>
            <p:cNvPr id="41" name="Freeform 39">
              <a:extLst>
                <a:ext uri="{FF2B5EF4-FFF2-40B4-BE49-F238E27FC236}">
                  <a16:creationId xmlns:a16="http://schemas.microsoft.com/office/drawing/2014/main" id="{951A584E-CCF4-ED39-6F1A-D1655FE3901F}"/>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EEF3BF"/>
            </a:solidFill>
          </p:spPr>
          <p:txBody>
            <a:bodyPr/>
            <a:lstStyle/>
            <a:p>
              <a:endParaRPr lang="en-GB"/>
            </a:p>
          </p:txBody>
        </p:sp>
      </p:grpSp>
      <p:sp>
        <p:nvSpPr>
          <p:cNvPr id="42" name="TextBox 40">
            <a:extLst>
              <a:ext uri="{FF2B5EF4-FFF2-40B4-BE49-F238E27FC236}">
                <a16:creationId xmlns:a16="http://schemas.microsoft.com/office/drawing/2014/main" id="{7DBAF2A8-7E2B-8F5C-7D6F-8CC5085915AF}"/>
              </a:ext>
            </a:extLst>
          </p:cNvPr>
          <p:cNvSpPr txBox="1"/>
          <p:nvPr/>
        </p:nvSpPr>
        <p:spPr>
          <a:xfrm>
            <a:off x="5582666" y="8302088"/>
            <a:ext cx="1085427" cy="280461"/>
          </a:xfrm>
          <a:prstGeom prst="rect">
            <a:avLst/>
          </a:prstGeom>
        </p:spPr>
        <p:txBody>
          <a:bodyPr wrap="square" lIns="0" tIns="0" rIns="0" bIns="0" rtlCol="0" anchor="t">
            <a:spAutoFit/>
          </a:bodyPr>
          <a:lstStyle/>
          <a:p>
            <a:pPr algn="ctr">
              <a:lnSpc>
                <a:spcPts val="2382"/>
              </a:lnSpc>
            </a:pPr>
            <a:r>
              <a:rPr lang="en-US" sz="1701">
                <a:solidFill>
                  <a:srgbClr val="030303"/>
                </a:solidFill>
                <a:latin typeface="Arial"/>
                <a:ea typeface="Arial"/>
                <a:cs typeface="Arial"/>
                <a:sym typeface="Arial"/>
              </a:rPr>
              <a:t>Expert</a:t>
            </a:r>
          </a:p>
        </p:txBody>
      </p:sp>
      <p:grpSp>
        <p:nvGrpSpPr>
          <p:cNvPr id="43" name="Group 41">
            <a:extLst>
              <a:ext uri="{FF2B5EF4-FFF2-40B4-BE49-F238E27FC236}">
                <a16:creationId xmlns:a16="http://schemas.microsoft.com/office/drawing/2014/main" id="{2F44D870-1F93-0235-E1E4-B44AF0884602}"/>
              </a:ext>
            </a:extLst>
          </p:cNvPr>
          <p:cNvGrpSpPr/>
          <p:nvPr/>
        </p:nvGrpSpPr>
        <p:grpSpPr>
          <a:xfrm rot="-10800000">
            <a:off x="7685137" y="4436349"/>
            <a:ext cx="2868106" cy="1036699"/>
            <a:chOff x="0" y="0"/>
            <a:chExt cx="7620000" cy="2754308"/>
          </a:xfrm>
        </p:grpSpPr>
        <p:sp>
          <p:nvSpPr>
            <p:cNvPr id="44" name="Freeform 42">
              <a:extLst>
                <a:ext uri="{FF2B5EF4-FFF2-40B4-BE49-F238E27FC236}">
                  <a16:creationId xmlns:a16="http://schemas.microsoft.com/office/drawing/2014/main" id="{C81344A2-C818-3F9C-C8FD-AD2B847B2930}"/>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DDE77F"/>
            </a:solidFill>
          </p:spPr>
          <p:txBody>
            <a:bodyPr/>
            <a:lstStyle/>
            <a:p>
              <a:endParaRPr lang="en-GB"/>
            </a:p>
          </p:txBody>
        </p:sp>
      </p:grpSp>
      <p:sp>
        <p:nvSpPr>
          <p:cNvPr id="45" name="TextBox 43">
            <a:extLst>
              <a:ext uri="{FF2B5EF4-FFF2-40B4-BE49-F238E27FC236}">
                <a16:creationId xmlns:a16="http://schemas.microsoft.com/office/drawing/2014/main" id="{946B5191-2339-21CE-4E02-F6980A834145}"/>
              </a:ext>
            </a:extLst>
          </p:cNvPr>
          <p:cNvSpPr txBox="1"/>
          <p:nvPr/>
        </p:nvSpPr>
        <p:spPr>
          <a:xfrm>
            <a:off x="8482500" y="4909207"/>
            <a:ext cx="1255862" cy="280461"/>
          </a:xfrm>
          <a:prstGeom prst="rect">
            <a:avLst/>
          </a:prstGeom>
        </p:spPr>
        <p:txBody>
          <a:bodyPr wrap="square" lIns="0" tIns="0" rIns="0" bIns="0" rtlCol="0" anchor="t">
            <a:spAutoFit/>
          </a:bodyPr>
          <a:lstStyle/>
          <a:p>
            <a:pPr algn="ctr">
              <a:lnSpc>
                <a:spcPts val="2382"/>
              </a:lnSpc>
            </a:pPr>
            <a:r>
              <a:rPr lang="en-US" sz="1701">
                <a:solidFill>
                  <a:srgbClr val="030303"/>
                </a:solidFill>
                <a:latin typeface="Arial"/>
                <a:ea typeface="Arial"/>
                <a:cs typeface="Arial"/>
                <a:sym typeface="Arial"/>
              </a:rPr>
              <a:t>3 (L4), 3</a:t>
            </a:r>
          </a:p>
        </p:txBody>
      </p:sp>
      <p:grpSp>
        <p:nvGrpSpPr>
          <p:cNvPr id="46" name="Group 44">
            <a:extLst>
              <a:ext uri="{FF2B5EF4-FFF2-40B4-BE49-F238E27FC236}">
                <a16:creationId xmlns:a16="http://schemas.microsoft.com/office/drawing/2014/main" id="{5F9C0B53-6DCB-6D26-1DE5-A61CAAB467AB}"/>
              </a:ext>
            </a:extLst>
          </p:cNvPr>
          <p:cNvGrpSpPr/>
          <p:nvPr/>
        </p:nvGrpSpPr>
        <p:grpSpPr>
          <a:xfrm rot="-10800000">
            <a:off x="7721418" y="5535889"/>
            <a:ext cx="2868106" cy="1036699"/>
            <a:chOff x="0" y="0"/>
            <a:chExt cx="7620000" cy="2754308"/>
          </a:xfrm>
        </p:grpSpPr>
        <p:sp>
          <p:nvSpPr>
            <p:cNvPr id="47" name="Freeform 45">
              <a:extLst>
                <a:ext uri="{FF2B5EF4-FFF2-40B4-BE49-F238E27FC236}">
                  <a16:creationId xmlns:a16="http://schemas.microsoft.com/office/drawing/2014/main" id="{3AC39D9E-CAB2-8754-56C4-91A3A2535948}"/>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DDE77F"/>
            </a:solidFill>
          </p:spPr>
          <p:txBody>
            <a:bodyPr/>
            <a:lstStyle/>
            <a:p>
              <a:endParaRPr lang="en-GB"/>
            </a:p>
          </p:txBody>
        </p:sp>
      </p:grpSp>
      <p:sp>
        <p:nvSpPr>
          <p:cNvPr id="50" name="TextBox 46">
            <a:extLst>
              <a:ext uri="{FF2B5EF4-FFF2-40B4-BE49-F238E27FC236}">
                <a16:creationId xmlns:a16="http://schemas.microsoft.com/office/drawing/2014/main" id="{46B8B705-9C6C-5040-EC65-5C004BF1A71F}"/>
              </a:ext>
            </a:extLst>
          </p:cNvPr>
          <p:cNvSpPr txBox="1"/>
          <p:nvPr/>
        </p:nvSpPr>
        <p:spPr>
          <a:xfrm>
            <a:off x="9113078" y="5987563"/>
            <a:ext cx="120218" cy="322831"/>
          </a:xfrm>
          <a:prstGeom prst="rect">
            <a:avLst/>
          </a:prstGeom>
        </p:spPr>
        <p:txBody>
          <a:bodyPr lIns="0" tIns="0" rIns="0" bIns="0" rtlCol="0" anchor="t">
            <a:spAutoFit/>
          </a:bodyPr>
          <a:lstStyle/>
          <a:p>
            <a:pPr algn="ctr">
              <a:lnSpc>
                <a:spcPts val="2382"/>
              </a:lnSpc>
            </a:pPr>
            <a:r>
              <a:rPr lang="en-US" sz="1701">
                <a:solidFill>
                  <a:srgbClr val="030303"/>
                </a:solidFill>
                <a:latin typeface="Arial"/>
                <a:ea typeface="Arial"/>
                <a:cs typeface="Arial"/>
                <a:sym typeface="Arial"/>
              </a:rPr>
              <a:t>4</a:t>
            </a:r>
          </a:p>
        </p:txBody>
      </p:sp>
      <p:grpSp>
        <p:nvGrpSpPr>
          <p:cNvPr id="51" name="Group 47">
            <a:extLst>
              <a:ext uri="{FF2B5EF4-FFF2-40B4-BE49-F238E27FC236}">
                <a16:creationId xmlns:a16="http://schemas.microsoft.com/office/drawing/2014/main" id="{BFC9AFDA-F443-8AD5-3A7B-EB75717226F0}"/>
              </a:ext>
            </a:extLst>
          </p:cNvPr>
          <p:cNvGrpSpPr/>
          <p:nvPr/>
        </p:nvGrpSpPr>
        <p:grpSpPr>
          <a:xfrm rot="-10800000">
            <a:off x="7720570" y="6729690"/>
            <a:ext cx="2868106" cy="1036699"/>
            <a:chOff x="0" y="0"/>
            <a:chExt cx="7620000" cy="2754308"/>
          </a:xfrm>
        </p:grpSpPr>
        <p:sp>
          <p:nvSpPr>
            <p:cNvPr id="52" name="Freeform 48">
              <a:extLst>
                <a:ext uri="{FF2B5EF4-FFF2-40B4-BE49-F238E27FC236}">
                  <a16:creationId xmlns:a16="http://schemas.microsoft.com/office/drawing/2014/main" id="{868ECC0D-B12C-DF5D-E8C8-5100434684BF}"/>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DDE77F"/>
            </a:solidFill>
          </p:spPr>
          <p:txBody>
            <a:bodyPr/>
            <a:lstStyle/>
            <a:p>
              <a:endParaRPr lang="en-GB"/>
            </a:p>
          </p:txBody>
        </p:sp>
      </p:grpSp>
      <p:sp>
        <p:nvSpPr>
          <p:cNvPr id="62" name="TextBox 49">
            <a:extLst>
              <a:ext uri="{FF2B5EF4-FFF2-40B4-BE49-F238E27FC236}">
                <a16:creationId xmlns:a16="http://schemas.microsoft.com/office/drawing/2014/main" id="{AFEFF439-1367-A219-E27F-21D6D7B86B54}"/>
              </a:ext>
            </a:extLst>
          </p:cNvPr>
          <p:cNvSpPr txBox="1"/>
          <p:nvPr/>
        </p:nvSpPr>
        <p:spPr>
          <a:xfrm>
            <a:off x="9112230" y="7181364"/>
            <a:ext cx="120218" cy="322831"/>
          </a:xfrm>
          <a:prstGeom prst="rect">
            <a:avLst/>
          </a:prstGeom>
        </p:spPr>
        <p:txBody>
          <a:bodyPr lIns="0" tIns="0" rIns="0" bIns="0" rtlCol="0" anchor="t">
            <a:spAutoFit/>
          </a:bodyPr>
          <a:lstStyle/>
          <a:p>
            <a:pPr algn="ctr">
              <a:lnSpc>
                <a:spcPts val="2382"/>
              </a:lnSpc>
            </a:pPr>
            <a:r>
              <a:rPr lang="en-US" sz="1701">
                <a:solidFill>
                  <a:srgbClr val="030303"/>
                </a:solidFill>
                <a:latin typeface="Arial"/>
                <a:ea typeface="Arial"/>
                <a:cs typeface="Arial"/>
                <a:sym typeface="Arial"/>
              </a:rPr>
              <a:t>5</a:t>
            </a:r>
          </a:p>
        </p:txBody>
      </p:sp>
      <p:grpSp>
        <p:nvGrpSpPr>
          <p:cNvPr id="63" name="Group 50">
            <a:extLst>
              <a:ext uri="{FF2B5EF4-FFF2-40B4-BE49-F238E27FC236}">
                <a16:creationId xmlns:a16="http://schemas.microsoft.com/office/drawing/2014/main" id="{7A3BFF96-1048-9437-5090-9337D0A3C47C}"/>
              </a:ext>
            </a:extLst>
          </p:cNvPr>
          <p:cNvGrpSpPr/>
          <p:nvPr/>
        </p:nvGrpSpPr>
        <p:grpSpPr>
          <a:xfrm rot="-10800000">
            <a:off x="7738286" y="7829229"/>
            <a:ext cx="2868106" cy="1036699"/>
            <a:chOff x="0" y="0"/>
            <a:chExt cx="7620000" cy="2754308"/>
          </a:xfrm>
        </p:grpSpPr>
        <p:sp>
          <p:nvSpPr>
            <p:cNvPr id="64" name="Freeform 51">
              <a:extLst>
                <a:ext uri="{FF2B5EF4-FFF2-40B4-BE49-F238E27FC236}">
                  <a16:creationId xmlns:a16="http://schemas.microsoft.com/office/drawing/2014/main" id="{0DD9086A-C246-7215-D4A2-B5CE8E9941F9}"/>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DDE77F"/>
            </a:solidFill>
          </p:spPr>
          <p:txBody>
            <a:bodyPr/>
            <a:lstStyle/>
            <a:p>
              <a:endParaRPr lang="en-GB"/>
            </a:p>
          </p:txBody>
        </p:sp>
      </p:grpSp>
      <p:sp>
        <p:nvSpPr>
          <p:cNvPr id="65" name="TextBox 52">
            <a:extLst>
              <a:ext uri="{FF2B5EF4-FFF2-40B4-BE49-F238E27FC236}">
                <a16:creationId xmlns:a16="http://schemas.microsoft.com/office/drawing/2014/main" id="{4062186B-9EA6-7661-7F5E-F11D877F5FA2}"/>
              </a:ext>
            </a:extLst>
          </p:cNvPr>
          <p:cNvSpPr txBox="1"/>
          <p:nvPr/>
        </p:nvSpPr>
        <p:spPr>
          <a:xfrm>
            <a:off x="9129947" y="8280904"/>
            <a:ext cx="120218" cy="322831"/>
          </a:xfrm>
          <a:prstGeom prst="rect">
            <a:avLst/>
          </a:prstGeom>
        </p:spPr>
        <p:txBody>
          <a:bodyPr lIns="0" tIns="0" rIns="0" bIns="0" rtlCol="0" anchor="t">
            <a:spAutoFit/>
          </a:bodyPr>
          <a:lstStyle/>
          <a:p>
            <a:pPr algn="ctr">
              <a:lnSpc>
                <a:spcPts val="2382"/>
              </a:lnSpc>
            </a:pPr>
            <a:r>
              <a:rPr lang="en-US" sz="1701">
                <a:solidFill>
                  <a:srgbClr val="030303"/>
                </a:solidFill>
                <a:latin typeface="Arial"/>
                <a:ea typeface="Arial"/>
                <a:cs typeface="Arial"/>
                <a:sym typeface="Arial"/>
              </a:rPr>
              <a:t>6</a:t>
            </a:r>
          </a:p>
        </p:txBody>
      </p:sp>
      <p:grpSp>
        <p:nvGrpSpPr>
          <p:cNvPr id="82" name="Group 53">
            <a:extLst>
              <a:ext uri="{FF2B5EF4-FFF2-40B4-BE49-F238E27FC236}">
                <a16:creationId xmlns:a16="http://schemas.microsoft.com/office/drawing/2014/main" id="{F10FCF8B-4323-ED6B-35D7-2BB1F10C2EF4}"/>
              </a:ext>
            </a:extLst>
          </p:cNvPr>
          <p:cNvGrpSpPr/>
          <p:nvPr/>
        </p:nvGrpSpPr>
        <p:grpSpPr>
          <a:xfrm rot="-10800000">
            <a:off x="7756003" y="8928769"/>
            <a:ext cx="2868106" cy="1036699"/>
            <a:chOff x="0" y="0"/>
            <a:chExt cx="7620000" cy="2754308"/>
          </a:xfrm>
        </p:grpSpPr>
        <p:sp>
          <p:nvSpPr>
            <p:cNvPr id="83" name="Freeform 54">
              <a:extLst>
                <a:ext uri="{FF2B5EF4-FFF2-40B4-BE49-F238E27FC236}">
                  <a16:creationId xmlns:a16="http://schemas.microsoft.com/office/drawing/2014/main" id="{1C7E6492-DAFD-3506-9C5F-CAD8B3A57E40}"/>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DDE77F"/>
            </a:solidFill>
          </p:spPr>
          <p:txBody>
            <a:bodyPr/>
            <a:lstStyle/>
            <a:p>
              <a:endParaRPr lang="en-GB"/>
            </a:p>
          </p:txBody>
        </p:sp>
      </p:grpSp>
      <p:sp>
        <p:nvSpPr>
          <p:cNvPr id="84" name="TextBox 55">
            <a:extLst>
              <a:ext uri="{FF2B5EF4-FFF2-40B4-BE49-F238E27FC236}">
                <a16:creationId xmlns:a16="http://schemas.microsoft.com/office/drawing/2014/main" id="{EE24188B-9307-AF3D-0B13-2C15F28684C5}"/>
              </a:ext>
            </a:extLst>
          </p:cNvPr>
          <p:cNvSpPr txBox="1"/>
          <p:nvPr/>
        </p:nvSpPr>
        <p:spPr>
          <a:xfrm>
            <a:off x="9147663" y="9380444"/>
            <a:ext cx="120218" cy="322831"/>
          </a:xfrm>
          <a:prstGeom prst="rect">
            <a:avLst/>
          </a:prstGeom>
        </p:spPr>
        <p:txBody>
          <a:bodyPr lIns="0" tIns="0" rIns="0" bIns="0" rtlCol="0" anchor="t">
            <a:spAutoFit/>
          </a:bodyPr>
          <a:lstStyle/>
          <a:p>
            <a:pPr algn="ctr">
              <a:lnSpc>
                <a:spcPts val="2382"/>
              </a:lnSpc>
            </a:pPr>
            <a:r>
              <a:rPr lang="en-US" sz="1701">
                <a:solidFill>
                  <a:srgbClr val="030303"/>
                </a:solidFill>
                <a:latin typeface="Arial"/>
                <a:ea typeface="Arial"/>
                <a:cs typeface="Arial"/>
                <a:sym typeface="Arial"/>
              </a:rPr>
              <a:t>7</a:t>
            </a:r>
          </a:p>
        </p:txBody>
      </p:sp>
      <p:grpSp>
        <p:nvGrpSpPr>
          <p:cNvPr id="85" name="Group 56">
            <a:extLst>
              <a:ext uri="{FF2B5EF4-FFF2-40B4-BE49-F238E27FC236}">
                <a16:creationId xmlns:a16="http://schemas.microsoft.com/office/drawing/2014/main" id="{FBB925C6-9307-7BEA-16E8-BAF0CB5C1501}"/>
              </a:ext>
            </a:extLst>
          </p:cNvPr>
          <p:cNvGrpSpPr/>
          <p:nvPr/>
        </p:nvGrpSpPr>
        <p:grpSpPr>
          <a:xfrm rot="-10800000">
            <a:off x="13750305" y="4436349"/>
            <a:ext cx="2868106" cy="1036699"/>
            <a:chOff x="0" y="0"/>
            <a:chExt cx="7620000" cy="2754308"/>
          </a:xfrm>
        </p:grpSpPr>
        <p:sp>
          <p:nvSpPr>
            <p:cNvPr id="87" name="Freeform 57">
              <a:extLst>
                <a:ext uri="{FF2B5EF4-FFF2-40B4-BE49-F238E27FC236}">
                  <a16:creationId xmlns:a16="http://schemas.microsoft.com/office/drawing/2014/main" id="{2A92BD44-B63F-0801-9324-400D1EA73614}"/>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BCCF00"/>
            </a:solidFill>
          </p:spPr>
          <p:txBody>
            <a:bodyPr/>
            <a:lstStyle/>
            <a:p>
              <a:endParaRPr lang="en-GB"/>
            </a:p>
          </p:txBody>
        </p:sp>
      </p:grpSp>
      <p:sp>
        <p:nvSpPr>
          <p:cNvPr id="88" name="TextBox 58">
            <a:extLst>
              <a:ext uri="{FF2B5EF4-FFF2-40B4-BE49-F238E27FC236}">
                <a16:creationId xmlns:a16="http://schemas.microsoft.com/office/drawing/2014/main" id="{54B1143F-5BAC-1C41-D71D-C0B119A1F1CF}"/>
              </a:ext>
            </a:extLst>
          </p:cNvPr>
          <p:cNvSpPr txBox="1"/>
          <p:nvPr/>
        </p:nvSpPr>
        <p:spPr>
          <a:xfrm>
            <a:off x="14889912" y="4888023"/>
            <a:ext cx="624325" cy="322831"/>
          </a:xfrm>
          <a:prstGeom prst="rect">
            <a:avLst/>
          </a:prstGeom>
        </p:spPr>
        <p:txBody>
          <a:bodyPr lIns="0" tIns="0" rIns="0" bIns="0" rtlCol="0" anchor="t">
            <a:spAutoFit/>
          </a:bodyPr>
          <a:lstStyle/>
          <a:p>
            <a:pPr algn="ctr">
              <a:lnSpc>
                <a:spcPts val="2382"/>
              </a:lnSpc>
            </a:pPr>
            <a:r>
              <a:rPr lang="en-US" sz="1701">
                <a:solidFill>
                  <a:srgbClr val="030303"/>
                </a:solidFill>
                <a:latin typeface="Arial"/>
                <a:ea typeface="Arial"/>
                <a:cs typeface="Arial"/>
                <a:sym typeface="Arial"/>
              </a:rPr>
              <a:t>MBCS</a:t>
            </a:r>
          </a:p>
        </p:txBody>
      </p:sp>
      <p:grpSp>
        <p:nvGrpSpPr>
          <p:cNvPr id="94" name="Group 59">
            <a:extLst>
              <a:ext uri="{FF2B5EF4-FFF2-40B4-BE49-F238E27FC236}">
                <a16:creationId xmlns:a16="http://schemas.microsoft.com/office/drawing/2014/main" id="{5FEA4A23-D6A6-9307-1A9B-80F28519328B}"/>
              </a:ext>
            </a:extLst>
          </p:cNvPr>
          <p:cNvGrpSpPr/>
          <p:nvPr/>
        </p:nvGrpSpPr>
        <p:grpSpPr>
          <a:xfrm rot="-10800000">
            <a:off x="13786586" y="5535889"/>
            <a:ext cx="2868106" cy="1036699"/>
            <a:chOff x="0" y="0"/>
            <a:chExt cx="7620000" cy="2754308"/>
          </a:xfrm>
        </p:grpSpPr>
        <p:sp>
          <p:nvSpPr>
            <p:cNvPr id="95" name="Freeform 60">
              <a:extLst>
                <a:ext uri="{FF2B5EF4-FFF2-40B4-BE49-F238E27FC236}">
                  <a16:creationId xmlns:a16="http://schemas.microsoft.com/office/drawing/2014/main" id="{6C0085C3-B0C2-C5F4-6BC6-6D6A80BAE663}"/>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BCCF00"/>
            </a:solidFill>
          </p:spPr>
          <p:txBody>
            <a:bodyPr/>
            <a:lstStyle/>
            <a:p>
              <a:endParaRPr lang="en-GB"/>
            </a:p>
          </p:txBody>
        </p:sp>
      </p:grpSp>
      <p:sp>
        <p:nvSpPr>
          <p:cNvPr id="96" name="TextBox 61">
            <a:extLst>
              <a:ext uri="{FF2B5EF4-FFF2-40B4-BE49-F238E27FC236}">
                <a16:creationId xmlns:a16="http://schemas.microsoft.com/office/drawing/2014/main" id="{B7978D32-0C55-20B8-DA4C-C483B3DF8382}"/>
              </a:ext>
            </a:extLst>
          </p:cNvPr>
          <p:cNvSpPr txBox="1"/>
          <p:nvPr/>
        </p:nvSpPr>
        <p:spPr>
          <a:xfrm>
            <a:off x="14854116" y="5987563"/>
            <a:ext cx="768478" cy="322831"/>
          </a:xfrm>
          <a:prstGeom prst="rect">
            <a:avLst/>
          </a:prstGeom>
        </p:spPr>
        <p:txBody>
          <a:bodyPr lIns="0" tIns="0" rIns="0" bIns="0" rtlCol="0" anchor="t">
            <a:spAutoFit/>
          </a:bodyPr>
          <a:lstStyle/>
          <a:p>
            <a:pPr algn="ctr">
              <a:lnSpc>
                <a:spcPts val="2382"/>
              </a:lnSpc>
            </a:pPr>
            <a:r>
              <a:rPr lang="en-US" sz="1701">
                <a:solidFill>
                  <a:srgbClr val="030303"/>
                </a:solidFill>
                <a:latin typeface="Arial"/>
                <a:ea typeface="Arial"/>
                <a:cs typeface="Arial"/>
                <a:sym typeface="Arial"/>
              </a:rPr>
              <a:t>AMBCS</a:t>
            </a:r>
          </a:p>
        </p:txBody>
      </p:sp>
      <p:grpSp>
        <p:nvGrpSpPr>
          <p:cNvPr id="97" name="Group 62">
            <a:extLst>
              <a:ext uri="{FF2B5EF4-FFF2-40B4-BE49-F238E27FC236}">
                <a16:creationId xmlns:a16="http://schemas.microsoft.com/office/drawing/2014/main" id="{7B36A35D-A455-0C21-ABE5-81BE9BB7F26F}"/>
              </a:ext>
            </a:extLst>
          </p:cNvPr>
          <p:cNvGrpSpPr/>
          <p:nvPr/>
        </p:nvGrpSpPr>
        <p:grpSpPr>
          <a:xfrm rot="-10800000">
            <a:off x="13785738" y="6729690"/>
            <a:ext cx="2868106" cy="1036699"/>
            <a:chOff x="0" y="0"/>
            <a:chExt cx="7620000" cy="2754308"/>
          </a:xfrm>
        </p:grpSpPr>
        <p:sp>
          <p:nvSpPr>
            <p:cNvPr id="98" name="Freeform 63">
              <a:extLst>
                <a:ext uri="{FF2B5EF4-FFF2-40B4-BE49-F238E27FC236}">
                  <a16:creationId xmlns:a16="http://schemas.microsoft.com/office/drawing/2014/main" id="{B8292369-7CA0-B5BA-AEC4-BD6375411086}"/>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BCCF00"/>
            </a:solidFill>
          </p:spPr>
          <p:txBody>
            <a:bodyPr/>
            <a:lstStyle/>
            <a:p>
              <a:endParaRPr lang="en-GB"/>
            </a:p>
          </p:txBody>
        </p:sp>
      </p:grpSp>
      <p:sp>
        <p:nvSpPr>
          <p:cNvPr id="99" name="TextBox 64">
            <a:extLst>
              <a:ext uri="{FF2B5EF4-FFF2-40B4-BE49-F238E27FC236}">
                <a16:creationId xmlns:a16="http://schemas.microsoft.com/office/drawing/2014/main" id="{73B343A9-75BC-D4F1-B92F-4DFA03A5A275}"/>
              </a:ext>
            </a:extLst>
          </p:cNvPr>
          <p:cNvSpPr txBox="1"/>
          <p:nvPr/>
        </p:nvSpPr>
        <p:spPr>
          <a:xfrm>
            <a:off x="14103307" y="7058535"/>
            <a:ext cx="2197534" cy="322831"/>
          </a:xfrm>
          <a:prstGeom prst="rect">
            <a:avLst/>
          </a:prstGeom>
        </p:spPr>
        <p:txBody>
          <a:bodyPr lIns="0" tIns="0" rIns="0" bIns="0" rtlCol="0" anchor="t">
            <a:spAutoFit/>
          </a:bodyPr>
          <a:lstStyle/>
          <a:p>
            <a:pPr algn="ctr">
              <a:lnSpc>
                <a:spcPts val="2382"/>
              </a:lnSpc>
            </a:pPr>
            <a:r>
              <a:rPr lang="en-US" sz="1701">
                <a:solidFill>
                  <a:srgbClr val="030303"/>
                </a:solidFill>
                <a:latin typeface="Arial"/>
                <a:ea typeface="Arial"/>
                <a:cs typeface="Arial"/>
                <a:sym typeface="Arial"/>
              </a:rPr>
              <a:t>Chartered MBCS CITP</a:t>
            </a:r>
          </a:p>
        </p:txBody>
      </p:sp>
      <p:grpSp>
        <p:nvGrpSpPr>
          <p:cNvPr id="100" name="Group 65">
            <a:extLst>
              <a:ext uri="{FF2B5EF4-FFF2-40B4-BE49-F238E27FC236}">
                <a16:creationId xmlns:a16="http://schemas.microsoft.com/office/drawing/2014/main" id="{FE570894-7002-067B-650F-659F2C902336}"/>
              </a:ext>
            </a:extLst>
          </p:cNvPr>
          <p:cNvGrpSpPr/>
          <p:nvPr/>
        </p:nvGrpSpPr>
        <p:grpSpPr>
          <a:xfrm rot="-10800000">
            <a:off x="13803454" y="7829229"/>
            <a:ext cx="2868106" cy="1036699"/>
            <a:chOff x="0" y="0"/>
            <a:chExt cx="7620000" cy="2754308"/>
          </a:xfrm>
        </p:grpSpPr>
        <p:sp>
          <p:nvSpPr>
            <p:cNvPr id="101" name="Freeform 66">
              <a:extLst>
                <a:ext uri="{FF2B5EF4-FFF2-40B4-BE49-F238E27FC236}">
                  <a16:creationId xmlns:a16="http://schemas.microsoft.com/office/drawing/2014/main" id="{6F819B0B-5CA2-A341-CEE0-3FE242FA92B3}"/>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BCCF00"/>
            </a:solidFill>
          </p:spPr>
          <p:txBody>
            <a:bodyPr/>
            <a:lstStyle/>
            <a:p>
              <a:endParaRPr lang="en-GB"/>
            </a:p>
          </p:txBody>
        </p:sp>
      </p:grpSp>
      <p:sp>
        <p:nvSpPr>
          <p:cNvPr id="102" name="TextBox 67">
            <a:extLst>
              <a:ext uri="{FF2B5EF4-FFF2-40B4-BE49-F238E27FC236}">
                <a16:creationId xmlns:a16="http://schemas.microsoft.com/office/drawing/2014/main" id="{2D4FB854-CA69-9CAE-ABB0-D8B8A6BB88BC}"/>
              </a:ext>
            </a:extLst>
          </p:cNvPr>
          <p:cNvSpPr txBox="1"/>
          <p:nvPr/>
        </p:nvSpPr>
        <p:spPr>
          <a:xfrm>
            <a:off x="14348674" y="8280904"/>
            <a:ext cx="1813100" cy="322831"/>
          </a:xfrm>
          <a:prstGeom prst="rect">
            <a:avLst/>
          </a:prstGeom>
        </p:spPr>
        <p:txBody>
          <a:bodyPr lIns="0" tIns="0" rIns="0" bIns="0" rtlCol="0" anchor="t">
            <a:spAutoFit/>
          </a:bodyPr>
          <a:lstStyle/>
          <a:p>
            <a:pPr algn="ctr">
              <a:lnSpc>
                <a:spcPts val="2382"/>
              </a:lnSpc>
            </a:pPr>
            <a:r>
              <a:rPr lang="en-US" sz="1701">
                <a:solidFill>
                  <a:srgbClr val="030303"/>
                </a:solidFill>
                <a:latin typeface="Arial"/>
                <a:ea typeface="Arial"/>
                <a:cs typeface="Arial"/>
                <a:sym typeface="Arial"/>
              </a:rPr>
              <a:t>Fellow FBCS CITP</a:t>
            </a:r>
          </a:p>
        </p:txBody>
      </p:sp>
      <p:grpSp>
        <p:nvGrpSpPr>
          <p:cNvPr id="103" name="Group 68">
            <a:extLst>
              <a:ext uri="{FF2B5EF4-FFF2-40B4-BE49-F238E27FC236}">
                <a16:creationId xmlns:a16="http://schemas.microsoft.com/office/drawing/2014/main" id="{0F212329-C96D-4E17-E720-6005A66547E6}"/>
              </a:ext>
            </a:extLst>
          </p:cNvPr>
          <p:cNvGrpSpPr/>
          <p:nvPr/>
        </p:nvGrpSpPr>
        <p:grpSpPr>
          <a:xfrm rot="-10800000">
            <a:off x="10710345" y="4436349"/>
            <a:ext cx="2868106" cy="1036699"/>
            <a:chOff x="0" y="0"/>
            <a:chExt cx="7620000" cy="2754308"/>
          </a:xfrm>
        </p:grpSpPr>
        <p:sp>
          <p:nvSpPr>
            <p:cNvPr id="104" name="Freeform 69">
              <a:extLst>
                <a:ext uri="{FF2B5EF4-FFF2-40B4-BE49-F238E27FC236}">
                  <a16:creationId xmlns:a16="http://schemas.microsoft.com/office/drawing/2014/main" id="{00275073-2E8B-2A0A-3174-3DE1DE508EB0}"/>
                </a:ext>
              </a:extLst>
            </p:cNvPr>
            <p:cNvSpPr/>
            <p:nvPr/>
          </p:nvSpPr>
          <p:spPr>
            <a:xfrm>
              <a:off x="-1270" y="-2540"/>
              <a:ext cx="7623809" cy="2756847"/>
            </a:xfrm>
            <a:custGeom>
              <a:avLst/>
              <a:gdLst/>
              <a:ahLst/>
              <a:cxnLst/>
              <a:rect l="l" t="t" r="r" b="b"/>
              <a:pathLst>
                <a:path w="7623809" h="2756847">
                  <a:moveTo>
                    <a:pt x="3810" y="0"/>
                  </a:moveTo>
                  <a:lnTo>
                    <a:pt x="0" y="1866577"/>
                  </a:lnTo>
                  <a:lnTo>
                    <a:pt x="0" y="2224718"/>
                  </a:lnTo>
                  <a:lnTo>
                    <a:pt x="3591560" y="2227258"/>
                  </a:lnTo>
                  <a:lnTo>
                    <a:pt x="3810000" y="2756847"/>
                  </a:lnTo>
                  <a:lnTo>
                    <a:pt x="4028440" y="2227258"/>
                  </a:lnTo>
                  <a:lnTo>
                    <a:pt x="7620000" y="2229797"/>
                  </a:lnTo>
                  <a:lnTo>
                    <a:pt x="7620000" y="1871658"/>
                  </a:lnTo>
                  <a:lnTo>
                    <a:pt x="7623809" y="5080"/>
                  </a:lnTo>
                  <a:lnTo>
                    <a:pt x="3810" y="0"/>
                  </a:lnTo>
                  <a:close/>
                </a:path>
              </a:pathLst>
            </a:custGeom>
            <a:solidFill>
              <a:srgbClr val="CDDB40"/>
            </a:solidFill>
          </p:spPr>
          <p:txBody>
            <a:bodyPr/>
            <a:lstStyle/>
            <a:p>
              <a:endParaRPr lang="en-GB"/>
            </a:p>
          </p:txBody>
        </p:sp>
      </p:grpSp>
      <p:sp>
        <p:nvSpPr>
          <p:cNvPr id="105" name="TextBox 70">
            <a:extLst>
              <a:ext uri="{FF2B5EF4-FFF2-40B4-BE49-F238E27FC236}">
                <a16:creationId xmlns:a16="http://schemas.microsoft.com/office/drawing/2014/main" id="{52556649-1F7E-E623-D81F-DE89248A0B32}"/>
              </a:ext>
            </a:extLst>
          </p:cNvPr>
          <p:cNvSpPr txBox="1"/>
          <p:nvPr/>
        </p:nvSpPr>
        <p:spPr>
          <a:xfrm>
            <a:off x="11734800" y="4888021"/>
            <a:ext cx="828587" cy="322831"/>
          </a:xfrm>
          <a:prstGeom prst="rect">
            <a:avLst/>
          </a:prstGeom>
        </p:spPr>
        <p:txBody>
          <a:bodyPr lIns="0" tIns="0" rIns="0" bIns="0" rtlCol="0" anchor="t">
            <a:spAutoFit/>
          </a:bodyPr>
          <a:lstStyle/>
          <a:p>
            <a:pPr algn="ctr">
              <a:lnSpc>
                <a:spcPts val="2382"/>
              </a:lnSpc>
            </a:pPr>
            <a:r>
              <a:rPr lang="en-US" sz="1701" err="1">
                <a:solidFill>
                  <a:srgbClr val="030303"/>
                </a:solidFill>
                <a:latin typeface="Arial"/>
                <a:ea typeface="Arial"/>
                <a:cs typeface="Arial"/>
                <a:sym typeface="Arial"/>
              </a:rPr>
              <a:t>RITTech</a:t>
            </a:r>
            <a:endParaRPr lang="en-US" sz="1701">
              <a:solidFill>
                <a:srgbClr val="030303"/>
              </a:solidFill>
              <a:latin typeface="Arial"/>
              <a:ea typeface="Arial"/>
              <a:cs typeface="Arial"/>
              <a:sym typeface="Arial"/>
            </a:endParaRPr>
          </a:p>
        </p:txBody>
      </p:sp>
    </p:spTree>
    <p:extLst>
      <p:ext uri="{BB962C8B-B14F-4D97-AF65-F5344CB8AC3E}">
        <p14:creationId xmlns:p14="http://schemas.microsoft.com/office/powerpoint/2010/main" val="263322060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1CBC4D-C9C4-C5F5-80DF-8221F01673D1}"/>
              </a:ext>
            </a:extLst>
          </p:cNvPr>
          <p:cNvGrpSpPr/>
          <p:nvPr/>
        </p:nvGrpSpPr>
        <p:grpSpPr>
          <a:xfrm>
            <a:off x="6458962" y="2455174"/>
            <a:ext cx="5017133" cy="1076080"/>
            <a:chOff x="0" y="0"/>
            <a:chExt cx="1987291" cy="426236"/>
          </a:xfrm>
        </p:grpSpPr>
        <p:sp>
          <p:nvSpPr>
            <p:cNvPr id="5" name="Freeform 3">
              <a:extLst>
                <a:ext uri="{FF2B5EF4-FFF2-40B4-BE49-F238E27FC236}">
                  <a16:creationId xmlns:a16="http://schemas.microsoft.com/office/drawing/2014/main" id="{9E2EBDB9-6447-B36A-FA5F-2BFCFBF3717D}"/>
                </a:ext>
              </a:extLst>
            </p:cNvPr>
            <p:cNvSpPr/>
            <p:nvPr/>
          </p:nvSpPr>
          <p:spPr>
            <a:xfrm>
              <a:off x="0" y="0"/>
              <a:ext cx="1987291" cy="426236"/>
            </a:xfrm>
            <a:custGeom>
              <a:avLst/>
              <a:gdLst/>
              <a:ahLst/>
              <a:cxnLst/>
              <a:rect l="l" t="t" r="r" b="b"/>
              <a:pathLst>
                <a:path w="1987291" h="426236">
                  <a:moveTo>
                    <a:pt x="78698" y="0"/>
                  </a:moveTo>
                  <a:lnTo>
                    <a:pt x="1908593" y="0"/>
                  </a:lnTo>
                  <a:cubicBezTo>
                    <a:pt x="1952056" y="0"/>
                    <a:pt x="1987291" y="35234"/>
                    <a:pt x="1987291" y="78698"/>
                  </a:cubicBezTo>
                  <a:lnTo>
                    <a:pt x="1987291" y="347538"/>
                  </a:lnTo>
                  <a:cubicBezTo>
                    <a:pt x="1987291" y="391002"/>
                    <a:pt x="1952056" y="426236"/>
                    <a:pt x="1908593" y="426236"/>
                  </a:cubicBezTo>
                  <a:lnTo>
                    <a:pt x="78698" y="426236"/>
                  </a:lnTo>
                  <a:cubicBezTo>
                    <a:pt x="35234" y="426236"/>
                    <a:pt x="0" y="391002"/>
                    <a:pt x="0" y="347538"/>
                  </a:cubicBezTo>
                  <a:lnTo>
                    <a:pt x="0" y="78698"/>
                  </a:lnTo>
                  <a:cubicBezTo>
                    <a:pt x="0" y="35234"/>
                    <a:pt x="35234" y="0"/>
                    <a:pt x="78698" y="0"/>
                  </a:cubicBezTo>
                  <a:close/>
                </a:path>
              </a:pathLst>
            </a:custGeom>
            <a:solidFill>
              <a:srgbClr val="BCCF00"/>
            </a:solidFill>
          </p:spPr>
          <p:txBody>
            <a:bodyPr/>
            <a:lstStyle/>
            <a:p>
              <a:endParaRPr lang="en-GB"/>
            </a:p>
          </p:txBody>
        </p:sp>
        <p:sp>
          <p:nvSpPr>
            <p:cNvPr id="48" name="TextBox 4">
              <a:extLst>
                <a:ext uri="{FF2B5EF4-FFF2-40B4-BE49-F238E27FC236}">
                  <a16:creationId xmlns:a16="http://schemas.microsoft.com/office/drawing/2014/main" id="{4027E1B4-19DB-D4BC-768D-509DC41D6C10}"/>
                </a:ext>
              </a:extLst>
            </p:cNvPr>
            <p:cNvSpPr txBox="1"/>
            <p:nvPr/>
          </p:nvSpPr>
          <p:spPr>
            <a:xfrm>
              <a:off x="0" y="-57150"/>
              <a:ext cx="1987291" cy="483386"/>
            </a:xfrm>
            <a:prstGeom prst="rect">
              <a:avLst/>
            </a:prstGeom>
          </p:spPr>
          <p:txBody>
            <a:bodyPr lIns="50800" tIns="50800" rIns="50800" bIns="50800" rtlCol="0" anchor="ctr"/>
            <a:lstStyle/>
            <a:p>
              <a:pPr algn="ctr">
                <a:lnSpc>
                  <a:spcPts val="3120"/>
                </a:lnSpc>
              </a:pPr>
              <a:endParaRPr/>
            </a:p>
          </p:txBody>
        </p:sp>
      </p:grpSp>
      <p:grpSp>
        <p:nvGrpSpPr>
          <p:cNvPr id="49" name="Group 5">
            <a:extLst>
              <a:ext uri="{FF2B5EF4-FFF2-40B4-BE49-F238E27FC236}">
                <a16:creationId xmlns:a16="http://schemas.microsoft.com/office/drawing/2014/main" id="{01E93715-3C87-8513-A2D5-2A9C4364DB9B}"/>
              </a:ext>
            </a:extLst>
          </p:cNvPr>
          <p:cNvGrpSpPr/>
          <p:nvPr/>
        </p:nvGrpSpPr>
        <p:grpSpPr>
          <a:xfrm>
            <a:off x="1012866" y="4879430"/>
            <a:ext cx="4641345" cy="1135117"/>
            <a:chOff x="0" y="0"/>
            <a:chExt cx="1838440" cy="449621"/>
          </a:xfrm>
        </p:grpSpPr>
        <p:sp>
          <p:nvSpPr>
            <p:cNvPr id="53" name="Freeform 6">
              <a:extLst>
                <a:ext uri="{FF2B5EF4-FFF2-40B4-BE49-F238E27FC236}">
                  <a16:creationId xmlns:a16="http://schemas.microsoft.com/office/drawing/2014/main" id="{31C71289-1ABE-BE80-2233-F22D6741F635}"/>
                </a:ext>
              </a:extLst>
            </p:cNvPr>
            <p:cNvSpPr/>
            <p:nvPr/>
          </p:nvSpPr>
          <p:spPr>
            <a:xfrm>
              <a:off x="0" y="0"/>
              <a:ext cx="1838440" cy="449621"/>
            </a:xfrm>
            <a:custGeom>
              <a:avLst/>
              <a:gdLst/>
              <a:ahLst/>
              <a:cxnLst/>
              <a:rect l="l" t="t" r="r" b="b"/>
              <a:pathLst>
                <a:path w="1838440" h="449621">
                  <a:moveTo>
                    <a:pt x="85070" y="0"/>
                  </a:moveTo>
                  <a:lnTo>
                    <a:pt x="1753371" y="0"/>
                  </a:lnTo>
                  <a:cubicBezTo>
                    <a:pt x="1775933" y="0"/>
                    <a:pt x="1797571" y="8963"/>
                    <a:pt x="1813524" y="24916"/>
                  </a:cubicBezTo>
                  <a:cubicBezTo>
                    <a:pt x="1829478" y="40870"/>
                    <a:pt x="1838440" y="62508"/>
                    <a:pt x="1838440" y="85070"/>
                  </a:cubicBezTo>
                  <a:lnTo>
                    <a:pt x="1838440" y="364551"/>
                  </a:lnTo>
                  <a:cubicBezTo>
                    <a:pt x="1838440" y="411534"/>
                    <a:pt x="1800353" y="449621"/>
                    <a:pt x="1753371" y="449621"/>
                  </a:cubicBezTo>
                  <a:lnTo>
                    <a:pt x="85070" y="449621"/>
                  </a:lnTo>
                  <a:cubicBezTo>
                    <a:pt x="62508" y="449621"/>
                    <a:pt x="40870" y="440658"/>
                    <a:pt x="24916" y="424704"/>
                  </a:cubicBezTo>
                  <a:cubicBezTo>
                    <a:pt x="8963" y="408751"/>
                    <a:pt x="0" y="387113"/>
                    <a:pt x="0" y="364551"/>
                  </a:cubicBezTo>
                  <a:lnTo>
                    <a:pt x="0" y="85070"/>
                  </a:lnTo>
                  <a:cubicBezTo>
                    <a:pt x="0" y="62508"/>
                    <a:pt x="8963" y="40870"/>
                    <a:pt x="24916" y="24916"/>
                  </a:cubicBezTo>
                  <a:cubicBezTo>
                    <a:pt x="40870" y="8963"/>
                    <a:pt x="62508" y="0"/>
                    <a:pt x="85070" y="0"/>
                  </a:cubicBezTo>
                  <a:close/>
                </a:path>
              </a:pathLst>
            </a:custGeom>
            <a:solidFill>
              <a:srgbClr val="FFFFFF"/>
            </a:solidFill>
          </p:spPr>
          <p:txBody>
            <a:bodyPr/>
            <a:lstStyle/>
            <a:p>
              <a:endParaRPr lang="en-GB"/>
            </a:p>
          </p:txBody>
        </p:sp>
        <p:sp>
          <p:nvSpPr>
            <p:cNvPr id="54" name="TextBox 7">
              <a:extLst>
                <a:ext uri="{FF2B5EF4-FFF2-40B4-BE49-F238E27FC236}">
                  <a16:creationId xmlns:a16="http://schemas.microsoft.com/office/drawing/2014/main" id="{DD8F8D27-0057-38A7-A181-4A2ABB1942F7}"/>
                </a:ext>
              </a:extLst>
            </p:cNvPr>
            <p:cNvSpPr txBox="1"/>
            <p:nvPr/>
          </p:nvSpPr>
          <p:spPr>
            <a:xfrm>
              <a:off x="0" y="-57150"/>
              <a:ext cx="1838440" cy="506771"/>
            </a:xfrm>
            <a:prstGeom prst="rect">
              <a:avLst/>
            </a:prstGeom>
          </p:spPr>
          <p:txBody>
            <a:bodyPr lIns="50800" tIns="50800" rIns="50800" bIns="50800" rtlCol="0" anchor="ctr"/>
            <a:lstStyle/>
            <a:p>
              <a:pPr algn="ctr">
                <a:lnSpc>
                  <a:spcPts val="3120"/>
                </a:lnSpc>
              </a:pPr>
              <a:endParaRPr/>
            </a:p>
          </p:txBody>
        </p:sp>
      </p:grpSp>
      <p:grpSp>
        <p:nvGrpSpPr>
          <p:cNvPr id="55" name="Group 8">
            <a:extLst>
              <a:ext uri="{FF2B5EF4-FFF2-40B4-BE49-F238E27FC236}">
                <a16:creationId xmlns:a16="http://schemas.microsoft.com/office/drawing/2014/main" id="{52D32713-1C2F-108F-776A-6CE4C43AB5DB}"/>
              </a:ext>
            </a:extLst>
          </p:cNvPr>
          <p:cNvGrpSpPr/>
          <p:nvPr/>
        </p:nvGrpSpPr>
        <p:grpSpPr>
          <a:xfrm>
            <a:off x="6658702" y="4841317"/>
            <a:ext cx="4617653" cy="1135117"/>
            <a:chOff x="0" y="0"/>
            <a:chExt cx="1829056" cy="449621"/>
          </a:xfrm>
        </p:grpSpPr>
        <p:sp>
          <p:nvSpPr>
            <p:cNvPr id="56" name="Freeform 9">
              <a:extLst>
                <a:ext uri="{FF2B5EF4-FFF2-40B4-BE49-F238E27FC236}">
                  <a16:creationId xmlns:a16="http://schemas.microsoft.com/office/drawing/2014/main" id="{BED72D35-A598-740D-E347-5B9E94E63D49}"/>
                </a:ext>
              </a:extLst>
            </p:cNvPr>
            <p:cNvSpPr/>
            <p:nvPr/>
          </p:nvSpPr>
          <p:spPr>
            <a:xfrm>
              <a:off x="0" y="0"/>
              <a:ext cx="1829056" cy="449621"/>
            </a:xfrm>
            <a:custGeom>
              <a:avLst/>
              <a:gdLst/>
              <a:ahLst/>
              <a:cxnLst/>
              <a:rect l="l" t="t" r="r" b="b"/>
              <a:pathLst>
                <a:path w="1829056" h="449621">
                  <a:moveTo>
                    <a:pt x="85506" y="0"/>
                  </a:moveTo>
                  <a:lnTo>
                    <a:pt x="1743550" y="0"/>
                  </a:lnTo>
                  <a:cubicBezTo>
                    <a:pt x="1766228" y="0"/>
                    <a:pt x="1787977" y="9009"/>
                    <a:pt x="1804012" y="25044"/>
                  </a:cubicBezTo>
                  <a:cubicBezTo>
                    <a:pt x="1820047" y="41080"/>
                    <a:pt x="1829056" y="62829"/>
                    <a:pt x="1829056" y="85506"/>
                  </a:cubicBezTo>
                  <a:lnTo>
                    <a:pt x="1829056" y="364115"/>
                  </a:lnTo>
                  <a:cubicBezTo>
                    <a:pt x="1829056" y="386792"/>
                    <a:pt x="1820047" y="408541"/>
                    <a:pt x="1804012" y="424577"/>
                  </a:cubicBezTo>
                  <a:cubicBezTo>
                    <a:pt x="1787977" y="440612"/>
                    <a:pt x="1766228" y="449621"/>
                    <a:pt x="1743550" y="449621"/>
                  </a:cubicBezTo>
                  <a:lnTo>
                    <a:pt x="85506" y="449621"/>
                  </a:lnTo>
                  <a:cubicBezTo>
                    <a:pt x="62829" y="449621"/>
                    <a:pt x="41080" y="440612"/>
                    <a:pt x="25044" y="424577"/>
                  </a:cubicBezTo>
                  <a:cubicBezTo>
                    <a:pt x="9009" y="408541"/>
                    <a:pt x="0" y="386792"/>
                    <a:pt x="0" y="364115"/>
                  </a:cubicBezTo>
                  <a:lnTo>
                    <a:pt x="0" y="85506"/>
                  </a:lnTo>
                  <a:cubicBezTo>
                    <a:pt x="0" y="62829"/>
                    <a:pt x="9009" y="41080"/>
                    <a:pt x="25044" y="25044"/>
                  </a:cubicBezTo>
                  <a:cubicBezTo>
                    <a:pt x="41080" y="9009"/>
                    <a:pt x="62829" y="0"/>
                    <a:pt x="85506" y="0"/>
                  </a:cubicBezTo>
                  <a:close/>
                </a:path>
              </a:pathLst>
            </a:custGeom>
            <a:solidFill>
              <a:srgbClr val="FFFFFF"/>
            </a:solidFill>
          </p:spPr>
          <p:txBody>
            <a:bodyPr/>
            <a:lstStyle/>
            <a:p>
              <a:endParaRPr lang="en-GB"/>
            </a:p>
          </p:txBody>
        </p:sp>
        <p:sp>
          <p:nvSpPr>
            <p:cNvPr id="57" name="TextBox 10">
              <a:extLst>
                <a:ext uri="{FF2B5EF4-FFF2-40B4-BE49-F238E27FC236}">
                  <a16:creationId xmlns:a16="http://schemas.microsoft.com/office/drawing/2014/main" id="{258849F0-9CC5-E442-CC9C-51CE272E134D}"/>
                </a:ext>
              </a:extLst>
            </p:cNvPr>
            <p:cNvSpPr txBox="1"/>
            <p:nvPr/>
          </p:nvSpPr>
          <p:spPr>
            <a:xfrm>
              <a:off x="0" y="-57150"/>
              <a:ext cx="1829056" cy="506771"/>
            </a:xfrm>
            <a:prstGeom prst="rect">
              <a:avLst/>
            </a:prstGeom>
          </p:spPr>
          <p:txBody>
            <a:bodyPr lIns="50800" tIns="50800" rIns="50800" bIns="50800" rtlCol="0" anchor="ctr"/>
            <a:lstStyle/>
            <a:p>
              <a:pPr algn="ctr">
                <a:lnSpc>
                  <a:spcPts val="3120"/>
                </a:lnSpc>
              </a:pPr>
              <a:endParaRPr/>
            </a:p>
          </p:txBody>
        </p:sp>
      </p:grpSp>
      <p:grpSp>
        <p:nvGrpSpPr>
          <p:cNvPr id="58" name="Group 11">
            <a:extLst>
              <a:ext uri="{FF2B5EF4-FFF2-40B4-BE49-F238E27FC236}">
                <a16:creationId xmlns:a16="http://schemas.microsoft.com/office/drawing/2014/main" id="{2CEB6110-EF4E-5A6A-98A7-F9EAEC634C03}"/>
              </a:ext>
            </a:extLst>
          </p:cNvPr>
          <p:cNvGrpSpPr/>
          <p:nvPr/>
        </p:nvGrpSpPr>
        <p:grpSpPr>
          <a:xfrm>
            <a:off x="12657480" y="4841317"/>
            <a:ext cx="4617653" cy="1135117"/>
            <a:chOff x="0" y="0"/>
            <a:chExt cx="1829056" cy="449621"/>
          </a:xfrm>
        </p:grpSpPr>
        <p:sp>
          <p:nvSpPr>
            <p:cNvPr id="59" name="Freeform 12">
              <a:extLst>
                <a:ext uri="{FF2B5EF4-FFF2-40B4-BE49-F238E27FC236}">
                  <a16:creationId xmlns:a16="http://schemas.microsoft.com/office/drawing/2014/main" id="{EEFCD6C8-2C42-FD0C-76BB-D1A70541DE93}"/>
                </a:ext>
              </a:extLst>
            </p:cNvPr>
            <p:cNvSpPr/>
            <p:nvPr/>
          </p:nvSpPr>
          <p:spPr>
            <a:xfrm>
              <a:off x="0" y="0"/>
              <a:ext cx="1829056" cy="449621"/>
            </a:xfrm>
            <a:custGeom>
              <a:avLst/>
              <a:gdLst/>
              <a:ahLst/>
              <a:cxnLst/>
              <a:rect l="l" t="t" r="r" b="b"/>
              <a:pathLst>
                <a:path w="1829056" h="449621">
                  <a:moveTo>
                    <a:pt x="85506" y="0"/>
                  </a:moveTo>
                  <a:lnTo>
                    <a:pt x="1743550" y="0"/>
                  </a:lnTo>
                  <a:cubicBezTo>
                    <a:pt x="1766228" y="0"/>
                    <a:pt x="1787977" y="9009"/>
                    <a:pt x="1804012" y="25044"/>
                  </a:cubicBezTo>
                  <a:cubicBezTo>
                    <a:pt x="1820047" y="41080"/>
                    <a:pt x="1829056" y="62829"/>
                    <a:pt x="1829056" y="85506"/>
                  </a:cubicBezTo>
                  <a:lnTo>
                    <a:pt x="1829056" y="364115"/>
                  </a:lnTo>
                  <a:cubicBezTo>
                    <a:pt x="1829056" y="386792"/>
                    <a:pt x="1820047" y="408541"/>
                    <a:pt x="1804012" y="424577"/>
                  </a:cubicBezTo>
                  <a:cubicBezTo>
                    <a:pt x="1787977" y="440612"/>
                    <a:pt x="1766228" y="449621"/>
                    <a:pt x="1743550" y="449621"/>
                  </a:cubicBezTo>
                  <a:lnTo>
                    <a:pt x="85506" y="449621"/>
                  </a:lnTo>
                  <a:cubicBezTo>
                    <a:pt x="62829" y="449621"/>
                    <a:pt x="41080" y="440612"/>
                    <a:pt x="25044" y="424577"/>
                  </a:cubicBezTo>
                  <a:cubicBezTo>
                    <a:pt x="9009" y="408541"/>
                    <a:pt x="0" y="386792"/>
                    <a:pt x="0" y="364115"/>
                  </a:cubicBezTo>
                  <a:lnTo>
                    <a:pt x="0" y="85506"/>
                  </a:lnTo>
                  <a:cubicBezTo>
                    <a:pt x="0" y="62829"/>
                    <a:pt x="9009" y="41080"/>
                    <a:pt x="25044" y="25044"/>
                  </a:cubicBezTo>
                  <a:cubicBezTo>
                    <a:pt x="41080" y="9009"/>
                    <a:pt x="62829" y="0"/>
                    <a:pt x="85506" y="0"/>
                  </a:cubicBezTo>
                  <a:close/>
                </a:path>
              </a:pathLst>
            </a:custGeom>
            <a:solidFill>
              <a:srgbClr val="FFFFFF"/>
            </a:solidFill>
          </p:spPr>
          <p:txBody>
            <a:bodyPr/>
            <a:lstStyle/>
            <a:p>
              <a:endParaRPr lang="en-GB"/>
            </a:p>
          </p:txBody>
        </p:sp>
        <p:sp>
          <p:nvSpPr>
            <p:cNvPr id="60" name="TextBox 13">
              <a:extLst>
                <a:ext uri="{FF2B5EF4-FFF2-40B4-BE49-F238E27FC236}">
                  <a16:creationId xmlns:a16="http://schemas.microsoft.com/office/drawing/2014/main" id="{F99DED45-4DA2-9CC7-EB19-16FF92E50FB4}"/>
                </a:ext>
              </a:extLst>
            </p:cNvPr>
            <p:cNvSpPr txBox="1"/>
            <p:nvPr/>
          </p:nvSpPr>
          <p:spPr>
            <a:xfrm>
              <a:off x="0" y="-57150"/>
              <a:ext cx="1829056" cy="506771"/>
            </a:xfrm>
            <a:prstGeom prst="rect">
              <a:avLst/>
            </a:prstGeom>
          </p:spPr>
          <p:txBody>
            <a:bodyPr lIns="50800" tIns="50800" rIns="50800" bIns="50800" rtlCol="0" anchor="ctr"/>
            <a:lstStyle/>
            <a:p>
              <a:pPr algn="ctr">
                <a:lnSpc>
                  <a:spcPts val="3120"/>
                </a:lnSpc>
              </a:pPr>
              <a:endParaRPr/>
            </a:p>
          </p:txBody>
        </p:sp>
      </p:grpSp>
      <p:grpSp>
        <p:nvGrpSpPr>
          <p:cNvPr id="61" name="Group 14">
            <a:extLst>
              <a:ext uri="{FF2B5EF4-FFF2-40B4-BE49-F238E27FC236}">
                <a16:creationId xmlns:a16="http://schemas.microsoft.com/office/drawing/2014/main" id="{1405E06D-6B9D-7E22-52F3-E8F0FF371B89}"/>
              </a:ext>
            </a:extLst>
          </p:cNvPr>
          <p:cNvGrpSpPr/>
          <p:nvPr/>
        </p:nvGrpSpPr>
        <p:grpSpPr>
          <a:xfrm>
            <a:off x="1071365" y="6430915"/>
            <a:ext cx="4524348" cy="2827385"/>
            <a:chOff x="0" y="0"/>
            <a:chExt cx="1214980" cy="759273"/>
          </a:xfrm>
        </p:grpSpPr>
        <p:sp>
          <p:nvSpPr>
            <p:cNvPr id="66" name="Freeform 15">
              <a:extLst>
                <a:ext uri="{FF2B5EF4-FFF2-40B4-BE49-F238E27FC236}">
                  <a16:creationId xmlns:a16="http://schemas.microsoft.com/office/drawing/2014/main" id="{87EB88C1-2FB6-08BD-762B-35D5044840C8}"/>
                </a:ext>
              </a:extLst>
            </p:cNvPr>
            <p:cNvSpPr/>
            <p:nvPr/>
          </p:nvSpPr>
          <p:spPr>
            <a:xfrm>
              <a:off x="0" y="0"/>
              <a:ext cx="1214980" cy="759273"/>
            </a:xfrm>
            <a:custGeom>
              <a:avLst/>
              <a:gdLst/>
              <a:ahLst/>
              <a:cxnLst/>
              <a:rect l="l" t="t" r="r" b="b"/>
              <a:pathLst>
                <a:path w="1214980" h="759273">
                  <a:moveTo>
                    <a:pt x="0" y="0"/>
                  </a:moveTo>
                  <a:lnTo>
                    <a:pt x="1214980" y="0"/>
                  </a:lnTo>
                  <a:lnTo>
                    <a:pt x="1214980" y="759273"/>
                  </a:lnTo>
                  <a:lnTo>
                    <a:pt x="0" y="759273"/>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67" name="TextBox 16">
              <a:extLst>
                <a:ext uri="{FF2B5EF4-FFF2-40B4-BE49-F238E27FC236}">
                  <a16:creationId xmlns:a16="http://schemas.microsoft.com/office/drawing/2014/main" id="{4A113997-05AF-F0E8-DF89-0CD360F0AE7E}"/>
                </a:ext>
              </a:extLst>
            </p:cNvPr>
            <p:cNvSpPr txBox="1"/>
            <p:nvPr/>
          </p:nvSpPr>
          <p:spPr>
            <a:xfrm>
              <a:off x="0" y="-57150"/>
              <a:ext cx="1214980" cy="816423"/>
            </a:xfrm>
            <a:prstGeom prst="rect">
              <a:avLst/>
            </a:prstGeom>
          </p:spPr>
          <p:txBody>
            <a:bodyPr lIns="50800" tIns="50800" rIns="50800" bIns="50800" rtlCol="0" anchor="ctr"/>
            <a:lstStyle/>
            <a:p>
              <a:pPr algn="ctr">
                <a:lnSpc>
                  <a:spcPts val="3120"/>
                </a:lnSpc>
              </a:pPr>
              <a:endParaRPr/>
            </a:p>
          </p:txBody>
        </p:sp>
      </p:grpSp>
      <p:grpSp>
        <p:nvGrpSpPr>
          <p:cNvPr id="68" name="Group 17">
            <a:extLst>
              <a:ext uri="{FF2B5EF4-FFF2-40B4-BE49-F238E27FC236}">
                <a16:creationId xmlns:a16="http://schemas.microsoft.com/office/drawing/2014/main" id="{5AD9E167-6AC1-263D-7912-CF4A40BCC9A5}"/>
              </a:ext>
            </a:extLst>
          </p:cNvPr>
          <p:cNvGrpSpPr/>
          <p:nvPr/>
        </p:nvGrpSpPr>
        <p:grpSpPr>
          <a:xfrm>
            <a:off x="6705355" y="6430915"/>
            <a:ext cx="4524348" cy="2827385"/>
            <a:chOff x="0" y="0"/>
            <a:chExt cx="1214980" cy="759273"/>
          </a:xfrm>
        </p:grpSpPr>
        <p:sp>
          <p:nvSpPr>
            <p:cNvPr id="69" name="Freeform 18">
              <a:extLst>
                <a:ext uri="{FF2B5EF4-FFF2-40B4-BE49-F238E27FC236}">
                  <a16:creationId xmlns:a16="http://schemas.microsoft.com/office/drawing/2014/main" id="{4892FD14-9632-F915-82C4-760CE3C87A0E}"/>
                </a:ext>
              </a:extLst>
            </p:cNvPr>
            <p:cNvSpPr/>
            <p:nvPr/>
          </p:nvSpPr>
          <p:spPr>
            <a:xfrm>
              <a:off x="0" y="0"/>
              <a:ext cx="1214980" cy="759273"/>
            </a:xfrm>
            <a:custGeom>
              <a:avLst/>
              <a:gdLst/>
              <a:ahLst/>
              <a:cxnLst/>
              <a:rect l="l" t="t" r="r" b="b"/>
              <a:pathLst>
                <a:path w="1214980" h="759273">
                  <a:moveTo>
                    <a:pt x="0" y="0"/>
                  </a:moveTo>
                  <a:lnTo>
                    <a:pt x="1214980" y="0"/>
                  </a:lnTo>
                  <a:lnTo>
                    <a:pt x="1214980" y="759273"/>
                  </a:lnTo>
                  <a:lnTo>
                    <a:pt x="0" y="759273"/>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70" name="TextBox 19">
              <a:extLst>
                <a:ext uri="{FF2B5EF4-FFF2-40B4-BE49-F238E27FC236}">
                  <a16:creationId xmlns:a16="http://schemas.microsoft.com/office/drawing/2014/main" id="{3E932A47-F55B-4FDD-0AAC-E4C9A380D0DA}"/>
                </a:ext>
              </a:extLst>
            </p:cNvPr>
            <p:cNvSpPr txBox="1"/>
            <p:nvPr/>
          </p:nvSpPr>
          <p:spPr>
            <a:xfrm>
              <a:off x="0" y="-57150"/>
              <a:ext cx="1214980" cy="816423"/>
            </a:xfrm>
            <a:prstGeom prst="rect">
              <a:avLst/>
            </a:prstGeom>
          </p:spPr>
          <p:txBody>
            <a:bodyPr lIns="50800" tIns="50800" rIns="50800" bIns="50800" rtlCol="0" anchor="ctr"/>
            <a:lstStyle/>
            <a:p>
              <a:pPr algn="ctr">
                <a:lnSpc>
                  <a:spcPts val="3120"/>
                </a:lnSpc>
              </a:pPr>
              <a:endParaRPr/>
            </a:p>
          </p:txBody>
        </p:sp>
      </p:grpSp>
      <p:grpSp>
        <p:nvGrpSpPr>
          <p:cNvPr id="71" name="Group 20">
            <a:extLst>
              <a:ext uri="{FF2B5EF4-FFF2-40B4-BE49-F238E27FC236}">
                <a16:creationId xmlns:a16="http://schemas.microsoft.com/office/drawing/2014/main" id="{E8E39CA0-00A0-379A-2972-1AA33A383B02}"/>
              </a:ext>
            </a:extLst>
          </p:cNvPr>
          <p:cNvGrpSpPr/>
          <p:nvPr/>
        </p:nvGrpSpPr>
        <p:grpSpPr>
          <a:xfrm>
            <a:off x="12734952" y="6430915"/>
            <a:ext cx="4524348" cy="2827385"/>
            <a:chOff x="0" y="0"/>
            <a:chExt cx="1214980" cy="759273"/>
          </a:xfrm>
        </p:grpSpPr>
        <p:sp>
          <p:nvSpPr>
            <p:cNvPr id="72" name="Freeform 21">
              <a:extLst>
                <a:ext uri="{FF2B5EF4-FFF2-40B4-BE49-F238E27FC236}">
                  <a16:creationId xmlns:a16="http://schemas.microsoft.com/office/drawing/2014/main" id="{672ABC4F-9497-1EF3-FEA9-0BA8A6A5BDB4}"/>
                </a:ext>
              </a:extLst>
            </p:cNvPr>
            <p:cNvSpPr/>
            <p:nvPr/>
          </p:nvSpPr>
          <p:spPr>
            <a:xfrm>
              <a:off x="0" y="0"/>
              <a:ext cx="1214980" cy="759273"/>
            </a:xfrm>
            <a:custGeom>
              <a:avLst/>
              <a:gdLst/>
              <a:ahLst/>
              <a:cxnLst/>
              <a:rect l="l" t="t" r="r" b="b"/>
              <a:pathLst>
                <a:path w="1214980" h="759273">
                  <a:moveTo>
                    <a:pt x="0" y="0"/>
                  </a:moveTo>
                  <a:lnTo>
                    <a:pt x="1214980" y="0"/>
                  </a:lnTo>
                  <a:lnTo>
                    <a:pt x="1214980" y="759273"/>
                  </a:lnTo>
                  <a:lnTo>
                    <a:pt x="0" y="759273"/>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73" name="TextBox 22">
              <a:extLst>
                <a:ext uri="{FF2B5EF4-FFF2-40B4-BE49-F238E27FC236}">
                  <a16:creationId xmlns:a16="http://schemas.microsoft.com/office/drawing/2014/main" id="{BA9BA345-9B6A-F785-0DA0-7E7D88BBE3A0}"/>
                </a:ext>
              </a:extLst>
            </p:cNvPr>
            <p:cNvSpPr txBox="1"/>
            <p:nvPr/>
          </p:nvSpPr>
          <p:spPr>
            <a:xfrm>
              <a:off x="0" y="-57150"/>
              <a:ext cx="1214980" cy="816423"/>
            </a:xfrm>
            <a:prstGeom prst="rect">
              <a:avLst/>
            </a:prstGeom>
          </p:spPr>
          <p:txBody>
            <a:bodyPr lIns="50800" tIns="50800" rIns="50800" bIns="50800" rtlCol="0" anchor="ctr"/>
            <a:lstStyle/>
            <a:p>
              <a:pPr algn="ctr">
                <a:lnSpc>
                  <a:spcPts val="3120"/>
                </a:lnSpc>
              </a:pPr>
              <a:endParaRPr/>
            </a:p>
          </p:txBody>
        </p:sp>
      </p:grpSp>
      <p:sp>
        <p:nvSpPr>
          <p:cNvPr id="74" name="Freeform 23">
            <a:extLst>
              <a:ext uri="{FF2B5EF4-FFF2-40B4-BE49-F238E27FC236}">
                <a16:creationId xmlns:a16="http://schemas.microsoft.com/office/drawing/2014/main" id="{13323CCB-1BAF-ADDE-ECAB-40E7E38D45D6}"/>
              </a:ext>
            </a:extLst>
          </p:cNvPr>
          <p:cNvSpPr/>
          <p:nvPr/>
        </p:nvSpPr>
        <p:spPr>
          <a:xfrm>
            <a:off x="1232119" y="4947727"/>
            <a:ext cx="998524" cy="998524"/>
          </a:xfrm>
          <a:custGeom>
            <a:avLst/>
            <a:gdLst/>
            <a:ahLst/>
            <a:cxnLst/>
            <a:rect l="l" t="t" r="r" b="b"/>
            <a:pathLst>
              <a:path w="998524" h="998524">
                <a:moveTo>
                  <a:pt x="0" y="0"/>
                </a:moveTo>
                <a:lnTo>
                  <a:pt x="998524" y="0"/>
                </a:lnTo>
                <a:lnTo>
                  <a:pt x="998524" y="998524"/>
                </a:lnTo>
                <a:lnTo>
                  <a:pt x="0" y="998524"/>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
        <p:nvSpPr>
          <p:cNvPr id="75" name="Freeform 24">
            <a:extLst>
              <a:ext uri="{FF2B5EF4-FFF2-40B4-BE49-F238E27FC236}">
                <a16:creationId xmlns:a16="http://schemas.microsoft.com/office/drawing/2014/main" id="{6A9FE731-B4A0-D36E-F159-245AA39454C5}"/>
              </a:ext>
            </a:extLst>
          </p:cNvPr>
          <p:cNvSpPr/>
          <p:nvPr/>
        </p:nvSpPr>
        <p:spPr>
          <a:xfrm>
            <a:off x="7077696" y="4947727"/>
            <a:ext cx="919605" cy="919605"/>
          </a:xfrm>
          <a:custGeom>
            <a:avLst/>
            <a:gdLst/>
            <a:ahLst/>
            <a:cxnLst/>
            <a:rect l="l" t="t" r="r" b="b"/>
            <a:pathLst>
              <a:path w="919605" h="919605">
                <a:moveTo>
                  <a:pt x="0" y="0"/>
                </a:moveTo>
                <a:lnTo>
                  <a:pt x="919604" y="0"/>
                </a:lnTo>
                <a:lnTo>
                  <a:pt x="919604" y="919605"/>
                </a:lnTo>
                <a:lnTo>
                  <a:pt x="0" y="91960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76" name="Freeform 25">
            <a:extLst>
              <a:ext uri="{FF2B5EF4-FFF2-40B4-BE49-F238E27FC236}">
                <a16:creationId xmlns:a16="http://schemas.microsoft.com/office/drawing/2014/main" id="{8D8CA3BB-F703-85D0-04F0-B5C2A933803B}"/>
              </a:ext>
            </a:extLst>
          </p:cNvPr>
          <p:cNvSpPr/>
          <p:nvPr/>
        </p:nvSpPr>
        <p:spPr>
          <a:xfrm>
            <a:off x="13049647" y="4997684"/>
            <a:ext cx="898610" cy="898610"/>
          </a:xfrm>
          <a:custGeom>
            <a:avLst/>
            <a:gdLst/>
            <a:ahLst/>
            <a:cxnLst/>
            <a:rect l="l" t="t" r="r" b="b"/>
            <a:pathLst>
              <a:path w="898610" h="898610">
                <a:moveTo>
                  <a:pt x="0" y="0"/>
                </a:moveTo>
                <a:lnTo>
                  <a:pt x="898611" y="0"/>
                </a:lnTo>
                <a:lnTo>
                  <a:pt x="898611" y="898610"/>
                </a:lnTo>
                <a:lnTo>
                  <a:pt x="0" y="898610"/>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GB"/>
          </a:p>
        </p:txBody>
      </p:sp>
      <p:sp>
        <p:nvSpPr>
          <p:cNvPr id="77" name="TextBox 26">
            <a:extLst>
              <a:ext uri="{FF2B5EF4-FFF2-40B4-BE49-F238E27FC236}">
                <a16:creationId xmlns:a16="http://schemas.microsoft.com/office/drawing/2014/main" id="{55A7EF8A-897C-B063-43E4-D263E112BE66}"/>
              </a:ext>
            </a:extLst>
          </p:cNvPr>
          <p:cNvSpPr txBox="1"/>
          <p:nvPr/>
        </p:nvSpPr>
        <p:spPr>
          <a:xfrm>
            <a:off x="1028700" y="362856"/>
            <a:ext cx="15264622" cy="1530344"/>
          </a:xfrm>
          <a:prstGeom prst="rect">
            <a:avLst/>
          </a:prstGeom>
        </p:spPr>
        <p:txBody>
          <a:bodyPr lIns="0" tIns="0" rIns="0" bIns="0" rtlCol="0" anchor="t">
            <a:spAutoFit/>
          </a:bodyPr>
          <a:lstStyle/>
          <a:p>
            <a:pPr algn="l">
              <a:lnSpc>
                <a:spcPts val="11200"/>
              </a:lnSpc>
            </a:pPr>
            <a:r>
              <a:rPr lang="en-US" sz="8000">
                <a:solidFill>
                  <a:srgbClr val="FFFFFF"/>
                </a:solidFill>
                <a:latin typeface="Arial"/>
                <a:ea typeface="Arial"/>
                <a:cs typeface="Arial"/>
                <a:sym typeface="Arial"/>
              </a:rPr>
              <a:t>How can I get </a:t>
            </a:r>
            <a:r>
              <a:rPr lang="en-US" sz="8000">
                <a:solidFill>
                  <a:srgbClr val="BCCF00"/>
                </a:solidFill>
                <a:latin typeface="Arial"/>
                <a:ea typeface="Arial"/>
                <a:cs typeface="Arial"/>
                <a:sym typeface="Arial"/>
              </a:rPr>
              <a:t>involved with BCS?</a:t>
            </a:r>
          </a:p>
        </p:txBody>
      </p:sp>
      <p:sp>
        <p:nvSpPr>
          <p:cNvPr id="78" name="TextBox 27">
            <a:extLst>
              <a:ext uri="{FF2B5EF4-FFF2-40B4-BE49-F238E27FC236}">
                <a16:creationId xmlns:a16="http://schemas.microsoft.com/office/drawing/2014/main" id="{CF0736CE-8594-EDBE-12D3-787B7BDA1CB9}"/>
              </a:ext>
            </a:extLst>
          </p:cNvPr>
          <p:cNvSpPr txBox="1"/>
          <p:nvPr/>
        </p:nvSpPr>
        <p:spPr>
          <a:xfrm>
            <a:off x="6912639" y="2654015"/>
            <a:ext cx="4109780" cy="663807"/>
          </a:xfrm>
          <a:prstGeom prst="rect">
            <a:avLst/>
          </a:prstGeom>
        </p:spPr>
        <p:txBody>
          <a:bodyPr lIns="0" tIns="0" rIns="0" bIns="0" rtlCol="0" anchor="t">
            <a:spAutoFit/>
          </a:bodyPr>
          <a:lstStyle/>
          <a:p>
            <a:pPr algn="l">
              <a:lnSpc>
                <a:spcPts val="4887"/>
              </a:lnSpc>
            </a:pPr>
            <a:r>
              <a:rPr lang="en-US" sz="3490">
                <a:solidFill>
                  <a:srgbClr val="030303"/>
                </a:solidFill>
                <a:latin typeface="Arial"/>
                <a:ea typeface="Arial"/>
                <a:cs typeface="Arial"/>
                <a:sym typeface="Arial"/>
              </a:rPr>
              <a:t>Student membership</a:t>
            </a:r>
          </a:p>
        </p:txBody>
      </p:sp>
      <p:sp>
        <p:nvSpPr>
          <p:cNvPr id="79" name="TextBox 28">
            <a:extLst>
              <a:ext uri="{FF2B5EF4-FFF2-40B4-BE49-F238E27FC236}">
                <a16:creationId xmlns:a16="http://schemas.microsoft.com/office/drawing/2014/main" id="{5A3DF3BC-4A34-A887-1B6F-8D2CED333F07}"/>
              </a:ext>
            </a:extLst>
          </p:cNvPr>
          <p:cNvSpPr txBox="1"/>
          <p:nvPr/>
        </p:nvSpPr>
        <p:spPr>
          <a:xfrm>
            <a:off x="2596651" y="5169891"/>
            <a:ext cx="3066108" cy="554193"/>
          </a:xfrm>
          <a:prstGeom prst="rect">
            <a:avLst/>
          </a:prstGeom>
        </p:spPr>
        <p:txBody>
          <a:bodyPr lIns="0" tIns="0" rIns="0" bIns="0" rtlCol="0" anchor="t">
            <a:spAutoFit/>
          </a:bodyPr>
          <a:lstStyle/>
          <a:p>
            <a:pPr algn="l">
              <a:lnSpc>
                <a:spcPts val="4103"/>
              </a:lnSpc>
            </a:pPr>
            <a:r>
              <a:rPr lang="en-US" sz="2931">
                <a:solidFill>
                  <a:srgbClr val="030303"/>
                </a:solidFill>
                <a:latin typeface="Arial"/>
                <a:ea typeface="Arial"/>
                <a:cs typeface="Arial"/>
                <a:sym typeface="Arial"/>
              </a:rPr>
              <a:t>Study support</a:t>
            </a:r>
          </a:p>
        </p:txBody>
      </p:sp>
      <p:sp>
        <p:nvSpPr>
          <p:cNvPr id="80" name="TextBox 29">
            <a:extLst>
              <a:ext uri="{FF2B5EF4-FFF2-40B4-BE49-F238E27FC236}">
                <a16:creationId xmlns:a16="http://schemas.microsoft.com/office/drawing/2014/main" id="{D4D50C37-5CD7-4C51-1A6D-6FAB3E9FDF3A}"/>
              </a:ext>
            </a:extLst>
          </p:cNvPr>
          <p:cNvSpPr txBox="1"/>
          <p:nvPr/>
        </p:nvSpPr>
        <p:spPr>
          <a:xfrm>
            <a:off x="7997333" y="5143855"/>
            <a:ext cx="3066108" cy="554193"/>
          </a:xfrm>
          <a:prstGeom prst="rect">
            <a:avLst/>
          </a:prstGeom>
        </p:spPr>
        <p:txBody>
          <a:bodyPr lIns="0" tIns="0" rIns="0" bIns="0" rtlCol="0" anchor="t">
            <a:spAutoFit/>
          </a:bodyPr>
          <a:lstStyle/>
          <a:p>
            <a:pPr algn="ctr">
              <a:lnSpc>
                <a:spcPts val="4103"/>
              </a:lnSpc>
            </a:pPr>
            <a:r>
              <a:rPr lang="en-US" sz="2931">
                <a:solidFill>
                  <a:srgbClr val="030303"/>
                </a:solidFill>
                <a:latin typeface="Arial"/>
                <a:ea typeface="Arial"/>
                <a:cs typeface="Arial"/>
                <a:sym typeface="Arial"/>
              </a:rPr>
              <a:t>Networking</a:t>
            </a:r>
          </a:p>
        </p:txBody>
      </p:sp>
      <p:sp>
        <p:nvSpPr>
          <p:cNvPr id="81" name="TextBox 30">
            <a:extLst>
              <a:ext uri="{FF2B5EF4-FFF2-40B4-BE49-F238E27FC236}">
                <a16:creationId xmlns:a16="http://schemas.microsoft.com/office/drawing/2014/main" id="{73922FE0-3A1A-F49B-D5EF-94AC0B0898B4}"/>
              </a:ext>
            </a:extLst>
          </p:cNvPr>
          <p:cNvSpPr txBox="1"/>
          <p:nvPr/>
        </p:nvSpPr>
        <p:spPr>
          <a:xfrm>
            <a:off x="14339409" y="5143855"/>
            <a:ext cx="3066108" cy="554193"/>
          </a:xfrm>
          <a:prstGeom prst="rect">
            <a:avLst/>
          </a:prstGeom>
        </p:spPr>
        <p:txBody>
          <a:bodyPr lIns="0" tIns="0" rIns="0" bIns="0" rtlCol="0" anchor="t">
            <a:spAutoFit/>
          </a:bodyPr>
          <a:lstStyle/>
          <a:p>
            <a:pPr algn="l">
              <a:lnSpc>
                <a:spcPts val="4103"/>
              </a:lnSpc>
            </a:pPr>
            <a:r>
              <a:rPr lang="en-US" sz="2931">
                <a:solidFill>
                  <a:srgbClr val="030303"/>
                </a:solidFill>
                <a:latin typeface="Arial"/>
                <a:ea typeface="Arial"/>
                <a:cs typeface="Arial"/>
                <a:sym typeface="Arial"/>
              </a:rPr>
              <a:t>Employability</a:t>
            </a:r>
          </a:p>
        </p:txBody>
      </p:sp>
      <p:sp>
        <p:nvSpPr>
          <p:cNvPr id="86" name="TextBox 31">
            <a:extLst>
              <a:ext uri="{FF2B5EF4-FFF2-40B4-BE49-F238E27FC236}">
                <a16:creationId xmlns:a16="http://schemas.microsoft.com/office/drawing/2014/main" id="{207B7342-FD76-468C-099E-89843D0DC85D}"/>
              </a:ext>
            </a:extLst>
          </p:cNvPr>
          <p:cNvSpPr txBox="1"/>
          <p:nvPr/>
        </p:nvSpPr>
        <p:spPr>
          <a:xfrm>
            <a:off x="1367085" y="6754366"/>
            <a:ext cx="3833320" cy="2130487"/>
          </a:xfrm>
          <a:prstGeom prst="rect">
            <a:avLst/>
          </a:prstGeom>
        </p:spPr>
        <p:txBody>
          <a:bodyPr lIns="0" tIns="0" rIns="0" bIns="0" rtlCol="0" anchor="t">
            <a:spAutoFit/>
          </a:bodyPr>
          <a:lstStyle/>
          <a:p>
            <a:pPr marL="512237" lvl="1" indent="-256118" algn="l">
              <a:lnSpc>
                <a:spcPts val="3321"/>
              </a:lnSpc>
              <a:buFont typeface="Arial"/>
              <a:buChar char="•"/>
            </a:pPr>
            <a:r>
              <a:rPr lang="en-US" sz="2372">
                <a:solidFill>
                  <a:srgbClr val="FFFFFF"/>
                </a:solidFill>
                <a:latin typeface="Arial"/>
                <a:ea typeface="Arial"/>
                <a:cs typeface="Arial"/>
                <a:sym typeface="Arial"/>
              </a:rPr>
              <a:t>Insight from the industry</a:t>
            </a:r>
          </a:p>
          <a:p>
            <a:pPr marL="512237" lvl="1" indent="-256118" algn="l">
              <a:lnSpc>
                <a:spcPts val="3321"/>
              </a:lnSpc>
              <a:buFont typeface="Arial"/>
              <a:buChar char="•"/>
            </a:pPr>
            <a:r>
              <a:rPr lang="en-US" sz="2372">
                <a:solidFill>
                  <a:srgbClr val="FFFFFF"/>
                </a:solidFill>
                <a:latin typeface="Arial"/>
                <a:ea typeface="Arial"/>
                <a:cs typeface="Arial"/>
                <a:sym typeface="Arial"/>
              </a:rPr>
              <a:t>Money off books and kit</a:t>
            </a:r>
          </a:p>
          <a:p>
            <a:pPr marL="512237" lvl="1" indent="-256118" algn="l">
              <a:lnSpc>
                <a:spcPts val="3321"/>
              </a:lnSpc>
              <a:buFont typeface="Arial"/>
              <a:buChar char="•"/>
            </a:pPr>
            <a:r>
              <a:rPr lang="en-US" sz="2372">
                <a:solidFill>
                  <a:srgbClr val="FFFFFF"/>
                </a:solidFill>
                <a:latin typeface="Arial"/>
                <a:ea typeface="Arial"/>
                <a:cs typeface="Arial"/>
                <a:sym typeface="Arial"/>
              </a:rPr>
              <a:t>Webinars and events</a:t>
            </a:r>
          </a:p>
          <a:p>
            <a:pPr marL="512237" lvl="1" indent="-256118" algn="l">
              <a:lnSpc>
                <a:spcPts val="3321"/>
              </a:lnSpc>
              <a:buFont typeface="Arial"/>
              <a:buChar char="•"/>
            </a:pPr>
            <a:r>
              <a:rPr lang="en-US" sz="2372">
                <a:solidFill>
                  <a:srgbClr val="FFFFFF"/>
                </a:solidFill>
                <a:latin typeface="Arial"/>
                <a:ea typeface="Arial"/>
                <a:cs typeface="Arial"/>
                <a:sym typeface="Arial"/>
              </a:rPr>
              <a:t>Articles and research</a:t>
            </a:r>
          </a:p>
          <a:p>
            <a:pPr marL="512237" lvl="1" indent="-256118" algn="l">
              <a:lnSpc>
                <a:spcPts val="3321"/>
              </a:lnSpc>
              <a:buFont typeface="Arial"/>
              <a:buChar char="•"/>
            </a:pPr>
            <a:r>
              <a:rPr lang="en-US" sz="2372">
                <a:solidFill>
                  <a:srgbClr val="FFFFFF"/>
                </a:solidFill>
                <a:latin typeface="Arial"/>
                <a:ea typeface="Arial"/>
                <a:cs typeface="Arial"/>
                <a:sym typeface="Arial"/>
              </a:rPr>
              <a:t>Bitesize elearning</a:t>
            </a:r>
          </a:p>
        </p:txBody>
      </p:sp>
      <p:sp>
        <p:nvSpPr>
          <p:cNvPr id="89" name="TextBox 32">
            <a:extLst>
              <a:ext uri="{FF2B5EF4-FFF2-40B4-BE49-F238E27FC236}">
                <a16:creationId xmlns:a16="http://schemas.microsoft.com/office/drawing/2014/main" id="{80579E79-5EDE-DFA0-27BC-C0301342F8E2}"/>
              </a:ext>
            </a:extLst>
          </p:cNvPr>
          <p:cNvSpPr txBox="1"/>
          <p:nvPr/>
        </p:nvSpPr>
        <p:spPr>
          <a:xfrm>
            <a:off x="7537498" y="6792466"/>
            <a:ext cx="2954238" cy="447675"/>
          </a:xfrm>
          <a:prstGeom prst="rect">
            <a:avLst/>
          </a:prstGeom>
        </p:spPr>
        <p:txBody>
          <a:bodyPr lIns="0" tIns="0" rIns="0" bIns="0" rtlCol="0" anchor="t">
            <a:spAutoFit/>
          </a:bodyPr>
          <a:lstStyle/>
          <a:p>
            <a:pPr algn="ctr">
              <a:lnSpc>
                <a:spcPts val="3120"/>
              </a:lnSpc>
              <a:spcBef>
                <a:spcPct val="0"/>
              </a:spcBef>
            </a:pPr>
            <a:r>
              <a:rPr lang="en-US" sz="2600">
                <a:solidFill>
                  <a:srgbClr val="000000"/>
                </a:solidFill>
                <a:latin typeface="Arial"/>
                <a:ea typeface="Arial"/>
                <a:cs typeface="Arial"/>
                <a:sym typeface="Arial"/>
              </a:rPr>
              <a:t>Applied criminology </a:t>
            </a:r>
          </a:p>
        </p:txBody>
      </p:sp>
      <p:sp>
        <p:nvSpPr>
          <p:cNvPr id="90" name="TextBox 33">
            <a:extLst>
              <a:ext uri="{FF2B5EF4-FFF2-40B4-BE49-F238E27FC236}">
                <a16:creationId xmlns:a16="http://schemas.microsoft.com/office/drawing/2014/main" id="{E7EE330A-2F96-6D08-3ED7-4DEF4334691C}"/>
              </a:ext>
            </a:extLst>
          </p:cNvPr>
          <p:cNvSpPr txBox="1"/>
          <p:nvPr/>
        </p:nvSpPr>
        <p:spPr>
          <a:xfrm>
            <a:off x="7097957" y="6746561"/>
            <a:ext cx="3833320" cy="2130487"/>
          </a:xfrm>
          <a:prstGeom prst="rect">
            <a:avLst/>
          </a:prstGeom>
        </p:spPr>
        <p:txBody>
          <a:bodyPr lIns="0" tIns="0" rIns="0" bIns="0" rtlCol="0" anchor="t">
            <a:spAutoFit/>
          </a:bodyPr>
          <a:lstStyle/>
          <a:p>
            <a:pPr marL="512237" lvl="1" indent="-256118" algn="l">
              <a:lnSpc>
                <a:spcPts val="3321"/>
              </a:lnSpc>
              <a:buFont typeface="Arial"/>
              <a:buChar char="•"/>
            </a:pPr>
            <a:r>
              <a:rPr lang="en-US" sz="2372">
                <a:solidFill>
                  <a:srgbClr val="FFFFFF"/>
                </a:solidFill>
                <a:latin typeface="Arial"/>
                <a:ea typeface="Arial"/>
                <a:cs typeface="Arial"/>
                <a:sym typeface="Arial"/>
              </a:rPr>
              <a:t>Mentoring</a:t>
            </a:r>
          </a:p>
          <a:p>
            <a:pPr marL="512237" lvl="1" indent="-256118" algn="l">
              <a:lnSpc>
                <a:spcPts val="3321"/>
              </a:lnSpc>
              <a:buFont typeface="Arial"/>
              <a:buChar char="•"/>
            </a:pPr>
            <a:r>
              <a:rPr lang="en-US" sz="2372">
                <a:solidFill>
                  <a:srgbClr val="FFFFFF"/>
                </a:solidFill>
                <a:latin typeface="Arial"/>
                <a:ea typeface="Arial"/>
                <a:cs typeface="Arial"/>
                <a:sym typeface="Arial"/>
              </a:rPr>
              <a:t>Student chapters</a:t>
            </a:r>
          </a:p>
          <a:p>
            <a:pPr marL="512237" lvl="1" indent="-256118" algn="l">
              <a:lnSpc>
                <a:spcPts val="3321"/>
              </a:lnSpc>
              <a:buFont typeface="Arial"/>
              <a:buChar char="•"/>
            </a:pPr>
            <a:r>
              <a:rPr lang="en-US" sz="2372">
                <a:solidFill>
                  <a:srgbClr val="FFFFFF"/>
                </a:solidFill>
                <a:latin typeface="Arial"/>
                <a:ea typeface="Arial"/>
                <a:cs typeface="Arial"/>
                <a:sym typeface="Arial"/>
              </a:rPr>
              <a:t>Specialist groups</a:t>
            </a:r>
          </a:p>
          <a:p>
            <a:pPr marL="512237" lvl="1" indent="-256118" algn="l">
              <a:lnSpc>
                <a:spcPts val="3321"/>
              </a:lnSpc>
              <a:buFont typeface="Arial"/>
              <a:buChar char="•"/>
            </a:pPr>
            <a:r>
              <a:rPr lang="en-US" sz="2372">
                <a:solidFill>
                  <a:srgbClr val="FFFFFF"/>
                </a:solidFill>
                <a:latin typeface="Arial"/>
                <a:ea typeface="Arial"/>
                <a:cs typeface="Arial"/>
                <a:sym typeface="Arial"/>
              </a:rPr>
              <a:t>Branches</a:t>
            </a:r>
          </a:p>
          <a:p>
            <a:pPr marL="512237" lvl="1" indent="-256118" algn="l">
              <a:lnSpc>
                <a:spcPts val="3321"/>
              </a:lnSpc>
              <a:buFont typeface="Arial"/>
              <a:buChar char="•"/>
            </a:pPr>
            <a:r>
              <a:rPr lang="en-US" sz="2372">
                <a:solidFill>
                  <a:srgbClr val="FFFFFF"/>
                </a:solidFill>
                <a:latin typeface="Arial"/>
                <a:ea typeface="Arial"/>
                <a:cs typeface="Arial"/>
                <a:sym typeface="Arial"/>
              </a:rPr>
              <a:t>Online forum</a:t>
            </a:r>
          </a:p>
        </p:txBody>
      </p:sp>
      <p:sp>
        <p:nvSpPr>
          <p:cNvPr id="91" name="TextBox 34">
            <a:extLst>
              <a:ext uri="{FF2B5EF4-FFF2-40B4-BE49-F238E27FC236}">
                <a16:creationId xmlns:a16="http://schemas.microsoft.com/office/drawing/2014/main" id="{BC4747C5-E11B-D502-2756-73780F939122}"/>
              </a:ext>
            </a:extLst>
          </p:cNvPr>
          <p:cNvSpPr txBox="1"/>
          <p:nvPr/>
        </p:nvSpPr>
        <p:spPr>
          <a:xfrm>
            <a:off x="13049647" y="6754366"/>
            <a:ext cx="3833320" cy="2130487"/>
          </a:xfrm>
          <a:prstGeom prst="rect">
            <a:avLst/>
          </a:prstGeom>
        </p:spPr>
        <p:txBody>
          <a:bodyPr lIns="0" tIns="0" rIns="0" bIns="0" rtlCol="0" anchor="t">
            <a:spAutoFit/>
          </a:bodyPr>
          <a:lstStyle/>
          <a:p>
            <a:pPr marL="512237" lvl="1" indent="-256118" algn="l">
              <a:lnSpc>
                <a:spcPts val="3321"/>
              </a:lnSpc>
              <a:buFont typeface="Arial"/>
              <a:buChar char="•"/>
            </a:pPr>
            <a:r>
              <a:rPr lang="en-US" sz="2372">
                <a:solidFill>
                  <a:srgbClr val="FFFFFF"/>
                </a:solidFill>
                <a:latin typeface="Arial"/>
                <a:ea typeface="Arial"/>
                <a:cs typeface="Arial"/>
                <a:sym typeface="Arial"/>
              </a:rPr>
              <a:t>CV360</a:t>
            </a:r>
          </a:p>
          <a:p>
            <a:pPr marL="512237" lvl="1" indent="-256118" algn="l">
              <a:lnSpc>
                <a:spcPts val="3321"/>
              </a:lnSpc>
              <a:buFont typeface="Arial"/>
              <a:buChar char="•"/>
            </a:pPr>
            <a:r>
              <a:rPr lang="en-US" sz="2372">
                <a:solidFill>
                  <a:srgbClr val="FFFFFF"/>
                </a:solidFill>
                <a:latin typeface="Arial"/>
                <a:ea typeface="Arial"/>
                <a:cs typeface="Arial"/>
                <a:sym typeface="Arial"/>
              </a:rPr>
              <a:t>Interview simulator</a:t>
            </a:r>
          </a:p>
          <a:p>
            <a:pPr marL="512237" lvl="1" indent="-256118" algn="l">
              <a:lnSpc>
                <a:spcPts val="3321"/>
              </a:lnSpc>
              <a:buFont typeface="Arial"/>
              <a:buChar char="•"/>
            </a:pPr>
            <a:r>
              <a:rPr lang="en-US" sz="2372">
                <a:solidFill>
                  <a:srgbClr val="FFFFFF"/>
                </a:solidFill>
                <a:latin typeface="Arial"/>
                <a:ea typeface="Arial"/>
                <a:cs typeface="Arial"/>
                <a:sym typeface="Arial"/>
              </a:rPr>
              <a:t>Aptitude testing</a:t>
            </a:r>
          </a:p>
          <a:p>
            <a:pPr marL="512237" lvl="1" indent="-256118" algn="l">
              <a:lnSpc>
                <a:spcPts val="3321"/>
              </a:lnSpc>
              <a:buFont typeface="Arial"/>
              <a:buChar char="•"/>
            </a:pPr>
            <a:r>
              <a:rPr lang="en-US" sz="2372">
                <a:solidFill>
                  <a:srgbClr val="FFFFFF"/>
                </a:solidFill>
                <a:latin typeface="Arial"/>
                <a:ea typeface="Arial"/>
                <a:cs typeface="Arial"/>
                <a:sym typeface="Arial"/>
              </a:rPr>
              <a:t>Employer advice</a:t>
            </a:r>
          </a:p>
          <a:p>
            <a:pPr marL="512237" lvl="1" indent="-256118" algn="l">
              <a:lnSpc>
                <a:spcPts val="3321"/>
              </a:lnSpc>
              <a:buFont typeface="Arial"/>
              <a:buChar char="•"/>
            </a:pPr>
            <a:r>
              <a:rPr lang="en-US" sz="2372">
                <a:solidFill>
                  <a:srgbClr val="FFFFFF"/>
                </a:solidFill>
                <a:latin typeface="Arial"/>
                <a:ea typeface="Arial"/>
                <a:cs typeface="Arial"/>
                <a:sym typeface="Arial"/>
              </a:rPr>
              <a:t>Jobs board</a:t>
            </a:r>
          </a:p>
        </p:txBody>
      </p:sp>
      <p:sp>
        <p:nvSpPr>
          <p:cNvPr id="92" name="AutoShape 35">
            <a:extLst>
              <a:ext uri="{FF2B5EF4-FFF2-40B4-BE49-F238E27FC236}">
                <a16:creationId xmlns:a16="http://schemas.microsoft.com/office/drawing/2014/main" id="{6659EEC5-35B7-8B5A-6FAF-42610ABCCAF9}"/>
              </a:ext>
            </a:extLst>
          </p:cNvPr>
          <p:cNvSpPr/>
          <p:nvPr/>
        </p:nvSpPr>
        <p:spPr>
          <a:xfrm>
            <a:off x="8948479" y="3489554"/>
            <a:ext cx="0" cy="1214152"/>
          </a:xfrm>
          <a:prstGeom prst="line">
            <a:avLst/>
          </a:prstGeom>
          <a:ln w="38100" cap="flat">
            <a:solidFill>
              <a:srgbClr val="BCCF00"/>
            </a:solidFill>
            <a:prstDash val="solid"/>
            <a:headEnd type="none" w="sm" len="sm"/>
            <a:tailEnd type="arrow" w="med" len="sm"/>
          </a:ln>
        </p:spPr>
        <p:txBody>
          <a:bodyPr/>
          <a:lstStyle/>
          <a:p>
            <a:endParaRPr lang="en-GB"/>
          </a:p>
        </p:txBody>
      </p:sp>
      <p:sp>
        <p:nvSpPr>
          <p:cNvPr id="93" name="AutoShape 36">
            <a:extLst>
              <a:ext uri="{FF2B5EF4-FFF2-40B4-BE49-F238E27FC236}">
                <a16:creationId xmlns:a16="http://schemas.microsoft.com/office/drawing/2014/main" id="{5ECE6731-BD07-4DFD-3A20-866D478004D3}"/>
              </a:ext>
            </a:extLst>
          </p:cNvPr>
          <p:cNvSpPr/>
          <p:nvPr/>
        </p:nvSpPr>
        <p:spPr>
          <a:xfrm>
            <a:off x="15016176" y="4023773"/>
            <a:ext cx="0" cy="679933"/>
          </a:xfrm>
          <a:prstGeom prst="line">
            <a:avLst/>
          </a:prstGeom>
          <a:ln w="38100" cap="flat">
            <a:solidFill>
              <a:srgbClr val="BCCF00"/>
            </a:solidFill>
            <a:prstDash val="solid"/>
            <a:headEnd type="none" w="sm" len="sm"/>
            <a:tailEnd type="arrow" w="med" len="sm"/>
          </a:ln>
        </p:spPr>
        <p:txBody>
          <a:bodyPr/>
          <a:lstStyle/>
          <a:p>
            <a:endParaRPr lang="en-GB"/>
          </a:p>
        </p:txBody>
      </p:sp>
      <p:sp>
        <p:nvSpPr>
          <p:cNvPr id="106" name="AutoShape 37">
            <a:extLst>
              <a:ext uri="{FF2B5EF4-FFF2-40B4-BE49-F238E27FC236}">
                <a16:creationId xmlns:a16="http://schemas.microsoft.com/office/drawing/2014/main" id="{C53CEC6F-9EF8-94F6-B0A2-3FE2E60D5A85}"/>
              </a:ext>
            </a:extLst>
          </p:cNvPr>
          <p:cNvSpPr/>
          <p:nvPr/>
        </p:nvSpPr>
        <p:spPr>
          <a:xfrm>
            <a:off x="3352589" y="4023773"/>
            <a:ext cx="0" cy="679933"/>
          </a:xfrm>
          <a:prstGeom prst="line">
            <a:avLst/>
          </a:prstGeom>
          <a:ln w="38100" cap="flat">
            <a:solidFill>
              <a:srgbClr val="BCCF00"/>
            </a:solidFill>
            <a:prstDash val="solid"/>
            <a:headEnd type="none" w="sm" len="sm"/>
            <a:tailEnd type="arrow" w="med" len="sm"/>
          </a:ln>
        </p:spPr>
        <p:txBody>
          <a:bodyPr/>
          <a:lstStyle/>
          <a:p>
            <a:endParaRPr lang="en-GB"/>
          </a:p>
        </p:txBody>
      </p:sp>
      <p:sp>
        <p:nvSpPr>
          <p:cNvPr id="107" name="AutoShape 38">
            <a:extLst>
              <a:ext uri="{FF2B5EF4-FFF2-40B4-BE49-F238E27FC236}">
                <a16:creationId xmlns:a16="http://schemas.microsoft.com/office/drawing/2014/main" id="{523AA90E-FAB8-0B9A-F253-2A8AE69E0BE5}"/>
              </a:ext>
            </a:extLst>
          </p:cNvPr>
          <p:cNvSpPr/>
          <p:nvPr/>
        </p:nvSpPr>
        <p:spPr>
          <a:xfrm>
            <a:off x="3343064" y="4014248"/>
            <a:ext cx="11663484" cy="21369"/>
          </a:xfrm>
          <a:prstGeom prst="line">
            <a:avLst/>
          </a:prstGeom>
          <a:ln w="38100" cap="flat">
            <a:solidFill>
              <a:srgbClr val="BCCF00"/>
            </a:solidFill>
            <a:prstDash val="solid"/>
            <a:headEnd type="none" w="sm" len="sm"/>
            <a:tailEnd type="none" w="sm" len="sm"/>
          </a:ln>
        </p:spPr>
        <p:txBody>
          <a:bodyPr/>
          <a:lstStyle/>
          <a:p>
            <a:endParaRPr lang="en-GB"/>
          </a:p>
        </p:txBody>
      </p:sp>
    </p:spTree>
    <p:extLst>
      <p:ext uri="{BB962C8B-B14F-4D97-AF65-F5344CB8AC3E}">
        <p14:creationId xmlns:p14="http://schemas.microsoft.com/office/powerpoint/2010/main" val="189956495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 calcmode="lin" valueType="num">
                                      <p:cBhvr>
                                        <p:cTn id="12" dur="500" fill="hold"/>
                                        <p:tgtEl>
                                          <p:spTgt spid="86"/>
                                        </p:tgtEl>
                                        <p:attrNameLst>
                                          <p:attrName>ppt_w</p:attrName>
                                        </p:attrNameLst>
                                      </p:cBhvr>
                                      <p:tavLst>
                                        <p:tav tm="0">
                                          <p:val>
                                            <p:fltVal val="0"/>
                                          </p:val>
                                        </p:tav>
                                        <p:tav tm="100000">
                                          <p:val>
                                            <p:strVal val="#ppt_w"/>
                                          </p:val>
                                        </p:tav>
                                      </p:tavLst>
                                    </p:anim>
                                    <p:anim calcmode="lin" valueType="num">
                                      <p:cBhvr>
                                        <p:cTn id="13" dur="500" fill="hold"/>
                                        <p:tgtEl>
                                          <p:spTgt spid="86"/>
                                        </p:tgtEl>
                                        <p:attrNameLst>
                                          <p:attrName>ppt_h</p:attrName>
                                        </p:attrNameLst>
                                      </p:cBhvr>
                                      <p:tavLst>
                                        <p:tav tm="0">
                                          <p:val>
                                            <p:fltVal val="0"/>
                                          </p:val>
                                        </p:tav>
                                        <p:tav tm="100000">
                                          <p:val>
                                            <p:strVal val="#ppt_h"/>
                                          </p:val>
                                        </p:tav>
                                      </p:tavLst>
                                    </p:anim>
                                    <p:animEffect transition="in" filter="fade">
                                      <p:cBhvr>
                                        <p:cTn id="14" dur="500"/>
                                        <p:tgtEl>
                                          <p:spTgt spid="8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p:cTn id="19" dur="500" fill="hold"/>
                                        <p:tgtEl>
                                          <p:spTgt spid="68"/>
                                        </p:tgtEl>
                                        <p:attrNameLst>
                                          <p:attrName>ppt_w</p:attrName>
                                        </p:attrNameLst>
                                      </p:cBhvr>
                                      <p:tavLst>
                                        <p:tav tm="0">
                                          <p:val>
                                            <p:fltVal val="0"/>
                                          </p:val>
                                        </p:tav>
                                        <p:tav tm="100000">
                                          <p:val>
                                            <p:strVal val="#ppt_w"/>
                                          </p:val>
                                        </p:tav>
                                      </p:tavLst>
                                    </p:anim>
                                    <p:anim calcmode="lin" valueType="num">
                                      <p:cBhvr>
                                        <p:cTn id="20" dur="500" fill="hold"/>
                                        <p:tgtEl>
                                          <p:spTgt spid="68"/>
                                        </p:tgtEl>
                                        <p:attrNameLst>
                                          <p:attrName>ppt_h</p:attrName>
                                        </p:attrNameLst>
                                      </p:cBhvr>
                                      <p:tavLst>
                                        <p:tav tm="0">
                                          <p:val>
                                            <p:fltVal val="0"/>
                                          </p:val>
                                        </p:tav>
                                        <p:tav tm="100000">
                                          <p:val>
                                            <p:strVal val="#ppt_h"/>
                                          </p:val>
                                        </p:tav>
                                      </p:tavLst>
                                    </p:anim>
                                    <p:animEffect transition="in" filter="fade">
                                      <p:cBhvr>
                                        <p:cTn id="21" dur="500"/>
                                        <p:tgtEl>
                                          <p:spTgt spid="6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0"/>
                                        </p:tgtEl>
                                        <p:attrNameLst>
                                          <p:attrName>style.visibility</p:attrName>
                                        </p:attrNameLst>
                                      </p:cBhvr>
                                      <p:to>
                                        <p:strVal val="visible"/>
                                      </p:to>
                                    </p:set>
                                    <p:anim calcmode="lin" valueType="num">
                                      <p:cBhvr>
                                        <p:cTn id="24" dur="500" fill="hold"/>
                                        <p:tgtEl>
                                          <p:spTgt spid="90"/>
                                        </p:tgtEl>
                                        <p:attrNameLst>
                                          <p:attrName>ppt_w</p:attrName>
                                        </p:attrNameLst>
                                      </p:cBhvr>
                                      <p:tavLst>
                                        <p:tav tm="0">
                                          <p:val>
                                            <p:fltVal val="0"/>
                                          </p:val>
                                        </p:tav>
                                        <p:tav tm="100000">
                                          <p:val>
                                            <p:strVal val="#ppt_w"/>
                                          </p:val>
                                        </p:tav>
                                      </p:tavLst>
                                    </p:anim>
                                    <p:anim calcmode="lin" valueType="num">
                                      <p:cBhvr>
                                        <p:cTn id="25" dur="500" fill="hold"/>
                                        <p:tgtEl>
                                          <p:spTgt spid="90"/>
                                        </p:tgtEl>
                                        <p:attrNameLst>
                                          <p:attrName>ppt_h</p:attrName>
                                        </p:attrNameLst>
                                      </p:cBhvr>
                                      <p:tavLst>
                                        <p:tav tm="0">
                                          <p:val>
                                            <p:fltVal val="0"/>
                                          </p:val>
                                        </p:tav>
                                        <p:tav tm="100000">
                                          <p:val>
                                            <p:strVal val="#ppt_h"/>
                                          </p:val>
                                        </p:tav>
                                      </p:tavLst>
                                    </p:anim>
                                    <p:animEffect transition="in" filter="fade">
                                      <p:cBhvr>
                                        <p:cTn id="26" dur="500"/>
                                        <p:tgtEl>
                                          <p:spTgt spid="9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p:cTn id="31" dur="500" fill="hold"/>
                                        <p:tgtEl>
                                          <p:spTgt spid="71"/>
                                        </p:tgtEl>
                                        <p:attrNameLst>
                                          <p:attrName>ppt_w</p:attrName>
                                        </p:attrNameLst>
                                      </p:cBhvr>
                                      <p:tavLst>
                                        <p:tav tm="0">
                                          <p:val>
                                            <p:fltVal val="0"/>
                                          </p:val>
                                        </p:tav>
                                        <p:tav tm="100000">
                                          <p:val>
                                            <p:strVal val="#ppt_w"/>
                                          </p:val>
                                        </p:tav>
                                      </p:tavLst>
                                    </p:anim>
                                    <p:anim calcmode="lin" valueType="num">
                                      <p:cBhvr>
                                        <p:cTn id="32" dur="500" fill="hold"/>
                                        <p:tgtEl>
                                          <p:spTgt spid="71"/>
                                        </p:tgtEl>
                                        <p:attrNameLst>
                                          <p:attrName>ppt_h</p:attrName>
                                        </p:attrNameLst>
                                      </p:cBhvr>
                                      <p:tavLst>
                                        <p:tav tm="0">
                                          <p:val>
                                            <p:fltVal val="0"/>
                                          </p:val>
                                        </p:tav>
                                        <p:tav tm="100000">
                                          <p:val>
                                            <p:strVal val="#ppt_h"/>
                                          </p:val>
                                        </p:tav>
                                      </p:tavLst>
                                    </p:anim>
                                    <p:animEffect transition="in" filter="fade">
                                      <p:cBhvr>
                                        <p:cTn id="33" dur="500"/>
                                        <p:tgtEl>
                                          <p:spTgt spid="7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p:cTn id="36" dur="500" fill="hold"/>
                                        <p:tgtEl>
                                          <p:spTgt spid="91"/>
                                        </p:tgtEl>
                                        <p:attrNameLst>
                                          <p:attrName>ppt_w</p:attrName>
                                        </p:attrNameLst>
                                      </p:cBhvr>
                                      <p:tavLst>
                                        <p:tav tm="0">
                                          <p:val>
                                            <p:fltVal val="0"/>
                                          </p:val>
                                        </p:tav>
                                        <p:tav tm="100000">
                                          <p:val>
                                            <p:strVal val="#ppt_w"/>
                                          </p:val>
                                        </p:tav>
                                      </p:tavLst>
                                    </p:anim>
                                    <p:anim calcmode="lin" valueType="num">
                                      <p:cBhvr>
                                        <p:cTn id="37" dur="500" fill="hold"/>
                                        <p:tgtEl>
                                          <p:spTgt spid="91"/>
                                        </p:tgtEl>
                                        <p:attrNameLst>
                                          <p:attrName>ppt_h</p:attrName>
                                        </p:attrNameLst>
                                      </p:cBhvr>
                                      <p:tavLst>
                                        <p:tav tm="0">
                                          <p:val>
                                            <p:fltVal val="0"/>
                                          </p:val>
                                        </p:tav>
                                        <p:tav tm="100000">
                                          <p:val>
                                            <p:strVal val="#ppt_h"/>
                                          </p:val>
                                        </p:tav>
                                      </p:tavLst>
                                    </p:anim>
                                    <p:animEffect transition="in" filter="fade">
                                      <p:cBhvr>
                                        <p:cTn id="38"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90" grpId="0"/>
      <p:bldP spid="9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85" name="Group 2">
            <a:extLst>
              <a:ext uri="{FF2B5EF4-FFF2-40B4-BE49-F238E27FC236}">
                <a16:creationId xmlns:a16="http://schemas.microsoft.com/office/drawing/2014/main" id="{232DD02A-5FD4-FF3C-01E3-F7230C62B5CE}"/>
              </a:ext>
            </a:extLst>
          </p:cNvPr>
          <p:cNvGrpSpPr/>
          <p:nvPr/>
        </p:nvGrpSpPr>
        <p:grpSpPr>
          <a:xfrm>
            <a:off x="813752" y="877371"/>
            <a:ext cx="5587005" cy="3540559"/>
            <a:chOff x="0" y="0"/>
            <a:chExt cx="1925327" cy="1220105"/>
          </a:xfrm>
        </p:grpSpPr>
        <p:sp>
          <p:nvSpPr>
            <p:cNvPr id="86" name="Freeform 3">
              <a:extLst>
                <a:ext uri="{FF2B5EF4-FFF2-40B4-BE49-F238E27FC236}">
                  <a16:creationId xmlns:a16="http://schemas.microsoft.com/office/drawing/2014/main" id="{F6EE48FC-9F10-3F44-27FB-B15A84BD8CED}"/>
                </a:ext>
              </a:extLst>
            </p:cNvPr>
            <p:cNvSpPr/>
            <p:nvPr/>
          </p:nvSpPr>
          <p:spPr>
            <a:xfrm>
              <a:off x="0" y="0"/>
              <a:ext cx="1925327" cy="1220105"/>
            </a:xfrm>
            <a:custGeom>
              <a:avLst/>
              <a:gdLst/>
              <a:ahLst/>
              <a:cxnLst/>
              <a:rect l="l" t="t" r="r" b="b"/>
              <a:pathLst>
                <a:path w="1925327" h="1220105">
                  <a:moveTo>
                    <a:pt x="70671" y="0"/>
                  </a:moveTo>
                  <a:lnTo>
                    <a:pt x="1854656" y="0"/>
                  </a:lnTo>
                  <a:cubicBezTo>
                    <a:pt x="1873399" y="0"/>
                    <a:pt x="1891374" y="7446"/>
                    <a:pt x="1904628" y="20699"/>
                  </a:cubicBezTo>
                  <a:cubicBezTo>
                    <a:pt x="1917881" y="33952"/>
                    <a:pt x="1925327" y="51928"/>
                    <a:pt x="1925327" y="70671"/>
                  </a:cubicBezTo>
                  <a:lnTo>
                    <a:pt x="1925327" y="1149434"/>
                  </a:lnTo>
                  <a:cubicBezTo>
                    <a:pt x="1925327" y="1168178"/>
                    <a:pt x="1917881" y="1186153"/>
                    <a:pt x="1904628" y="1199406"/>
                  </a:cubicBezTo>
                  <a:cubicBezTo>
                    <a:pt x="1891374" y="1212660"/>
                    <a:pt x="1873399" y="1220105"/>
                    <a:pt x="1854656" y="1220105"/>
                  </a:cubicBezTo>
                  <a:lnTo>
                    <a:pt x="70671" y="1220105"/>
                  </a:lnTo>
                  <a:cubicBezTo>
                    <a:pt x="51928" y="1220105"/>
                    <a:pt x="33952" y="1212660"/>
                    <a:pt x="20699" y="1199406"/>
                  </a:cubicBezTo>
                  <a:cubicBezTo>
                    <a:pt x="7446" y="1186153"/>
                    <a:pt x="0" y="1168178"/>
                    <a:pt x="0" y="1149434"/>
                  </a:cubicBezTo>
                  <a:lnTo>
                    <a:pt x="0" y="70671"/>
                  </a:lnTo>
                  <a:cubicBezTo>
                    <a:pt x="0" y="51928"/>
                    <a:pt x="7446" y="33952"/>
                    <a:pt x="20699" y="20699"/>
                  </a:cubicBezTo>
                  <a:cubicBezTo>
                    <a:pt x="33952" y="7446"/>
                    <a:pt x="51928" y="0"/>
                    <a:pt x="70671"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87" name="TextBox 4">
              <a:extLst>
                <a:ext uri="{FF2B5EF4-FFF2-40B4-BE49-F238E27FC236}">
                  <a16:creationId xmlns:a16="http://schemas.microsoft.com/office/drawing/2014/main" id="{04200905-BC1F-AAB3-DA5C-A18AAFF74FF4}"/>
                </a:ext>
              </a:extLst>
            </p:cNvPr>
            <p:cNvSpPr txBox="1"/>
            <p:nvPr/>
          </p:nvSpPr>
          <p:spPr>
            <a:xfrm>
              <a:off x="0" y="-9525"/>
              <a:ext cx="1925327" cy="1229630"/>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88" name="Group 5">
            <a:extLst>
              <a:ext uri="{FF2B5EF4-FFF2-40B4-BE49-F238E27FC236}">
                <a16:creationId xmlns:a16="http://schemas.microsoft.com/office/drawing/2014/main" id="{B54EA262-D8DE-CF4A-7D7B-77ED6935AB7A}"/>
              </a:ext>
            </a:extLst>
          </p:cNvPr>
          <p:cNvGrpSpPr/>
          <p:nvPr/>
        </p:nvGrpSpPr>
        <p:grpSpPr>
          <a:xfrm>
            <a:off x="939448" y="1034287"/>
            <a:ext cx="5338117" cy="2801268"/>
            <a:chOff x="0" y="0"/>
            <a:chExt cx="1076453" cy="564887"/>
          </a:xfrm>
        </p:grpSpPr>
        <p:sp>
          <p:nvSpPr>
            <p:cNvPr id="89" name="Freeform 6">
              <a:extLst>
                <a:ext uri="{FF2B5EF4-FFF2-40B4-BE49-F238E27FC236}">
                  <a16:creationId xmlns:a16="http://schemas.microsoft.com/office/drawing/2014/main" id="{FBE33199-79A5-5CCE-B6F1-6C58FCFEC408}"/>
                </a:ext>
              </a:extLst>
            </p:cNvPr>
            <p:cNvSpPr/>
            <p:nvPr/>
          </p:nvSpPr>
          <p:spPr>
            <a:xfrm>
              <a:off x="0" y="0"/>
              <a:ext cx="1076453" cy="564887"/>
            </a:xfrm>
            <a:custGeom>
              <a:avLst/>
              <a:gdLst/>
              <a:ahLst/>
              <a:cxnLst/>
              <a:rect l="l" t="t" r="r" b="b"/>
              <a:pathLst>
                <a:path w="1076453" h="564887">
                  <a:moveTo>
                    <a:pt x="33357" y="0"/>
                  </a:moveTo>
                  <a:lnTo>
                    <a:pt x="1043096" y="0"/>
                  </a:lnTo>
                  <a:cubicBezTo>
                    <a:pt x="1051943" y="0"/>
                    <a:pt x="1060428" y="3514"/>
                    <a:pt x="1066683" y="9770"/>
                  </a:cubicBezTo>
                  <a:cubicBezTo>
                    <a:pt x="1072939" y="16026"/>
                    <a:pt x="1076453" y="24510"/>
                    <a:pt x="1076453" y="33357"/>
                  </a:cubicBezTo>
                  <a:lnTo>
                    <a:pt x="1076453" y="531530"/>
                  </a:lnTo>
                  <a:cubicBezTo>
                    <a:pt x="1076453" y="540377"/>
                    <a:pt x="1072939" y="548861"/>
                    <a:pt x="1066683" y="555117"/>
                  </a:cubicBezTo>
                  <a:cubicBezTo>
                    <a:pt x="1060428" y="561373"/>
                    <a:pt x="1051943" y="564887"/>
                    <a:pt x="1043096" y="564887"/>
                  </a:cubicBezTo>
                  <a:lnTo>
                    <a:pt x="33357" y="564887"/>
                  </a:lnTo>
                  <a:cubicBezTo>
                    <a:pt x="24510" y="564887"/>
                    <a:pt x="16026" y="561373"/>
                    <a:pt x="9770" y="555117"/>
                  </a:cubicBezTo>
                  <a:cubicBezTo>
                    <a:pt x="3514" y="548861"/>
                    <a:pt x="0" y="540377"/>
                    <a:pt x="0" y="531530"/>
                  </a:cubicBezTo>
                  <a:lnTo>
                    <a:pt x="0" y="33357"/>
                  </a:lnTo>
                  <a:cubicBezTo>
                    <a:pt x="0" y="24510"/>
                    <a:pt x="3514" y="16026"/>
                    <a:pt x="9770" y="9770"/>
                  </a:cubicBezTo>
                  <a:cubicBezTo>
                    <a:pt x="16026" y="3514"/>
                    <a:pt x="24510" y="0"/>
                    <a:pt x="33357"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90" name="Freeform 7">
            <a:extLst>
              <a:ext uri="{FF2B5EF4-FFF2-40B4-BE49-F238E27FC236}">
                <a16:creationId xmlns:a16="http://schemas.microsoft.com/office/drawing/2014/main" id="{7FD51CDB-BE3B-D401-16B7-9A26D491BC7C}"/>
              </a:ext>
            </a:extLst>
          </p:cNvPr>
          <p:cNvSpPr/>
          <p:nvPr/>
        </p:nvSpPr>
        <p:spPr>
          <a:xfrm flipV="1">
            <a:off x="928829" y="3407938"/>
            <a:ext cx="2381796" cy="454705"/>
          </a:xfrm>
          <a:custGeom>
            <a:avLst/>
            <a:gdLst/>
            <a:ahLst/>
            <a:cxnLst/>
            <a:rect l="l" t="t" r="r" b="b"/>
            <a:pathLst>
              <a:path w="2161813" h="449143">
                <a:moveTo>
                  <a:pt x="0" y="449144"/>
                </a:moveTo>
                <a:lnTo>
                  <a:pt x="2161814" y="449144"/>
                </a:lnTo>
                <a:lnTo>
                  <a:pt x="2161814" y="0"/>
                </a:lnTo>
                <a:lnTo>
                  <a:pt x="0" y="0"/>
                </a:lnTo>
                <a:lnTo>
                  <a:pt x="0" y="449144"/>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latin typeface="Arial" panose="020B0604020202020204" pitchFamily="34" charset="0"/>
              <a:cs typeface="Arial" panose="020B0604020202020204" pitchFamily="34" charset="0"/>
            </a:endParaRPr>
          </a:p>
        </p:txBody>
      </p:sp>
      <p:grpSp>
        <p:nvGrpSpPr>
          <p:cNvPr id="91" name="Group 8">
            <a:extLst>
              <a:ext uri="{FF2B5EF4-FFF2-40B4-BE49-F238E27FC236}">
                <a16:creationId xmlns:a16="http://schemas.microsoft.com/office/drawing/2014/main" id="{85900BD9-7E6A-C8BC-BBCD-D0B9C26F285B}"/>
              </a:ext>
            </a:extLst>
          </p:cNvPr>
          <p:cNvGrpSpPr/>
          <p:nvPr/>
        </p:nvGrpSpPr>
        <p:grpSpPr>
          <a:xfrm>
            <a:off x="1123155" y="7162574"/>
            <a:ext cx="4480531" cy="2051813"/>
            <a:chOff x="0" y="0"/>
            <a:chExt cx="1575427" cy="695064"/>
          </a:xfrm>
        </p:grpSpPr>
        <p:sp>
          <p:nvSpPr>
            <p:cNvPr id="92" name="Freeform 9">
              <a:extLst>
                <a:ext uri="{FF2B5EF4-FFF2-40B4-BE49-F238E27FC236}">
                  <a16:creationId xmlns:a16="http://schemas.microsoft.com/office/drawing/2014/main" id="{372D788E-5C44-869F-0747-88EBF30A96B0}"/>
                </a:ext>
              </a:extLst>
            </p:cNvPr>
            <p:cNvSpPr/>
            <p:nvPr/>
          </p:nvSpPr>
          <p:spPr>
            <a:xfrm>
              <a:off x="0" y="0"/>
              <a:ext cx="1575427" cy="695064"/>
            </a:xfrm>
            <a:custGeom>
              <a:avLst/>
              <a:gdLst/>
              <a:ahLst/>
              <a:cxnLst/>
              <a:rect l="l" t="t" r="r" b="b"/>
              <a:pathLst>
                <a:path w="1575427" h="695064">
                  <a:moveTo>
                    <a:pt x="88123" y="0"/>
                  </a:moveTo>
                  <a:lnTo>
                    <a:pt x="1487304" y="0"/>
                  </a:lnTo>
                  <a:cubicBezTo>
                    <a:pt x="1535973" y="0"/>
                    <a:pt x="1575427" y="39454"/>
                    <a:pt x="1575427" y="88123"/>
                  </a:cubicBezTo>
                  <a:lnTo>
                    <a:pt x="1575427" y="606941"/>
                  </a:lnTo>
                  <a:cubicBezTo>
                    <a:pt x="1575427" y="630312"/>
                    <a:pt x="1566143" y="652727"/>
                    <a:pt x="1549617" y="669253"/>
                  </a:cubicBezTo>
                  <a:cubicBezTo>
                    <a:pt x="1533090" y="685779"/>
                    <a:pt x="1510676" y="695064"/>
                    <a:pt x="1487304" y="695064"/>
                  </a:cubicBezTo>
                  <a:lnTo>
                    <a:pt x="88123" y="695064"/>
                  </a:lnTo>
                  <a:cubicBezTo>
                    <a:pt x="39454" y="695064"/>
                    <a:pt x="0" y="655609"/>
                    <a:pt x="0" y="606941"/>
                  </a:cubicBezTo>
                  <a:lnTo>
                    <a:pt x="0" y="88123"/>
                  </a:lnTo>
                  <a:cubicBezTo>
                    <a:pt x="0" y="39454"/>
                    <a:pt x="39454" y="0"/>
                    <a:pt x="88123"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93" name="TextBox 10">
              <a:extLst>
                <a:ext uri="{FF2B5EF4-FFF2-40B4-BE49-F238E27FC236}">
                  <a16:creationId xmlns:a16="http://schemas.microsoft.com/office/drawing/2014/main" id="{3E0A34F8-6178-761D-50C9-B6BD19BB9E4F}"/>
                </a:ext>
              </a:extLst>
            </p:cNvPr>
            <p:cNvSpPr txBox="1"/>
            <p:nvPr/>
          </p:nvSpPr>
          <p:spPr>
            <a:xfrm>
              <a:off x="0" y="-9525"/>
              <a:ext cx="1575427" cy="704589"/>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94" name="Group 11">
            <a:extLst>
              <a:ext uri="{FF2B5EF4-FFF2-40B4-BE49-F238E27FC236}">
                <a16:creationId xmlns:a16="http://schemas.microsoft.com/office/drawing/2014/main" id="{BCAFE4B1-DD9D-3BE2-9270-1A09C3480E98}"/>
              </a:ext>
            </a:extLst>
          </p:cNvPr>
          <p:cNvGrpSpPr/>
          <p:nvPr/>
        </p:nvGrpSpPr>
        <p:grpSpPr>
          <a:xfrm>
            <a:off x="1246346" y="7162575"/>
            <a:ext cx="4216638" cy="1393483"/>
            <a:chOff x="0" y="0"/>
            <a:chExt cx="1076453" cy="355738"/>
          </a:xfrm>
        </p:grpSpPr>
        <p:sp>
          <p:nvSpPr>
            <p:cNvPr id="95" name="Freeform 12">
              <a:extLst>
                <a:ext uri="{FF2B5EF4-FFF2-40B4-BE49-F238E27FC236}">
                  <a16:creationId xmlns:a16="http://schemas.microsoft.com/office/drawing/2014/main" id="{2A9E87CA-7CBF-EB29-9492-602353E08781}"/>
                </a:ext>
              </a:extLst>
            </p:cNvPr>
            <p:cNvSpPr/>
            <p:nvPr/>
          </p:nvSpPr>
          <p:spPr>
            <a:xfrm>
              <a:off x="0" y="0"/>
              <a:ext cx="1076453" cy="355738"/>
            </a:xfrm>
            <a:custGeom>
              <a:avLst/>
              <a:gdLst/>
              <a:ahLst/>
              <a:cxnLst/>
              <a:rect l="l" t="t" r="r" b="b"/>
              <a:pathLst>
                <a:path w="1076453" h="355738">
                  <a:moveTo>
                    <a:pt x="42229" y="0"/>
                  </a:moveTo>
                  <a:lnTo>
                    <a:pt x="1034224" y="0"/>
                  </a:lnTo>
                  <a:cubicBezTo>
                    <a:pt x="1045424" y="0"/>
                    <a:pt x="1056165" y="4449"/>
                    <a:pt x="1064085" y="12369"/>
                  </a:cubicBezTo>
                  <a:cubicBezTo>
                    <a:pt x="1072004" y="20288"/>
                    <a:pt x="1076453" y="31029"/>
                    <a:pt x="1076453" y="42229"/>
                  </a:cubicBezTo>
                  <a:lnTo>
                    <a:pt x="1076453" y="313509"/>
                  </a:lnTo>
                  <a:cubicBezTo>
                    <a:pt x="1076453" y="336832"/>
                    <a:pt x="1057547" y="355738"/>
                    <a:pt x="1034224" y="355738"/>
                  </a:cubicBezTo>
                  <a:lnTo>
                    <a:pt x="42229" y="355738"/>
                  </a:lnTo>
                  <a:cubicBezTo>
                    <a:pt x="18907" y="355738"/>
                    <a:pt x="0" y="336832"/>
                    <a:pt x="0" y="313509"/>
                  </a:cubicBezTo>
                  <a:lnTo>
                    <a:pt x="0" y="42229"/>
                  </a:lnTo>
                  <a:cubicBezTo>
                    <a:pt x="0" y="18907"/>
                    <a:pt x="18907" y="0"/>
                    <a:pt x="42229" y="0"/>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96" name="Freeform 13">
            <a:extLst>
              <a:ext uri="{FF2B5EF4-FFF2-40B4-BE49-F238E27FC236}">
                <a16:creationId xmlns:a16="http://schemas.microsoft.com/office/drawing/2014/main" id="{F6537CE1-5147-1A3A-531C-D84520332038}"/>
              </a:ext>
            </a:extLst>
          </p:cNvPr>
          <p:cNvSpPr/>
          <p:nvPr/>
        </p:nvSpPr>
        <p:spPr>
          <a:xfrm flipV="1">
            <a:off x="1246346" y="8149481"/>
            <a:ext cx="2064279" cy="428879"/>
          </a:xfrm>
          <a:custGeom>
            <a:avLst/>
            <a:gdLst/>
            <a:ahLst/>
            <a:cxnLst/>
            <a:rect l="l" t="t" r="r" b="b"/>
            <a:pathLst>
              <a:path w="2064279" h="428879">
                <a:moveTo>
                  <a:pt x="0" y="428880"/>
                </a:moveTo>
                <a:lnTo>
                  <a:pt x="2064278" y="428880"/>
                </a:lnTo>
                <a:lnTo>
                  <a:pt x="2064278" y="0"/>
                </a:lnTo>
                <a:lnTo>
                  <a:pt x="0" y="0"/>
                </a:lnTo>
                <a:lnTo>
                  <a:pt x="0" y="428880"/>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latin typeface="Arial" panose="020B0604020202020204" pitchFamily="34" charset="0"/>
              <a:cs typeface="Arial" panose="020B0604020202020204" pitchFamily="34" charset="0"/>
            </a:endParaRPr>
          </a:p>
        </p:txBody>
      </p:sp>
      <p:grpSp>
        <p:nvGrpSpPr>
          <p:cNvPr id="97" name="Group 14">
            <a:extLst>
              <a:ext uri="{FF2B5EF4-FFF2-40B4-BE49-F238E27FC236}">
                <a16:creationId xmlns:a16="http://schemas.microsoft.com/office/drawing/2014/main" id="{3AA03245-49F9-2C81-8833-C370F591BA17}"/>
              </a:ext>
            </a:extLst>
          </p:cNvPr>
          <p:cNvGrpSpPr/>
          <p:nvPr/>
        </p:nvGrpSpPr>
        <p:grpSpPr>
          <a:xfrm>
            <a:off x="12524504" y="877371"/>
            <a:ext cx="4488342" cy="3764086"/>
            <a:chOff x="0" y="0"/>
            <a:chExt cx="1575427" cy="1259936"/>
          </a:xfrm>
        </p:grpSpPr>
        <p:sp>
          <p:nvSpPr>
            <p:cNvPr id="98" name="Freeform 15">
              <a:extLst>
                <a:ext uri="{FF2B5EF4-FFF2-40B4-BE49-F238E27FC236}">
                  <a16:creationId xmlns:a16="http://schemas.microsoft.com/office/drawing/2014/main" id="{908F24BF-A87E-9C5A-55AB-05C691DA41FE}"/>
                </a:ext>
              </a:extLst>
            </p:cNvPr>
            <p:cNvSpPr/>
            <p:nvPr/>
          </p:nvSpPr>
          <p:spPr>
            <a:xfrm>
              <a:off x="0" y="0"/>
              <a:ext cx="1575427" cy="1259936"/>
            </a:xfrm>
            <a:custGeom>
              <a:avLst/>
              <a:gdLst/>
              <a:ahLst/>
              <a:cxnLst/>
              <a:rect l="l" t="t" r="r" b="b"/>
              <a:pathLst>
                <a:path w="1575427" h="1259936">
                  <a:moveTo>
                    <a:pt x="87970" y="0"/>
                  </a:moveTo>
                  <a:lnTo>
                    <a:pt x="1487458" y="0"/>
                  </a:lnTo>
                  <a:cubicBezTo>
                    <a:pt x="1510789" y="0"/>
                    <a:pt x="1533164" y="9268"/>
                    <a:pt x="1549662" y="25766"/>
                  </a:cubicBezTo>
                  <a:cubicBezTo>
                    <a:pt x="1566159" y="42263"/>
                    <a:pt x="1575427" y="64639"/>
                    <a:pt x="1575427" y="87970"/>
                  </a:cubicBezTo>
                  <a:lnTo>
                    <a:pt x="1575427" y="1171967"/>
                  </a:lnTo>
                  <a:cubicBezTo>
                    <a:pt x="1575427" y="1195297"/>
                    <a:pt x="1566159" y="1217673"/>
                    <a:pt x="1549662" y="1234171"/>
                  </a:cubicBezTo>
                  <a:cubicBezTo>
                    <a:pt x="1533164" y="1250668"/>
                    <a:pt x="1510789" y="1259936"/>
                    <a:pt x="1487458" y="1259936"/>
                  </a:cubicBezTo>
                  <a:lnTo>
                    <a:pt x="87970" y="1259936"/>
                  </a:lnTo>
                  <a:cubicBezTo>
                    <a:pt x="39385" y="1259936"/>
                    <a:pt x="0" y="1220551"/>
                    <a:pt x="0" y="1171967"/>
                  </a:cubicBezTo>
                  <a:lnTo>
                    <a:pt x="0" y="87970"/>
                  </a:lnTo>
                  <a:cubicBezTo>
                    <a:pt x="0" y="64639"/>
                    <a:pt x="9268" y="42263"/>
                    <a:pt x="25766" y="25766"/>
                  </a:cubicBezTo>
                  <a:cubicBezTo>
                    <a:pt x="42263" y="9268"/>
                    <a:pt x="64639" y="0"/>
                    <a:pt x="87970"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99" name="TextBox 16">
              <a:extLst>
                <a:ext uri="{FF2B5EF4-FFF2-40B4-BE49-F238E27FC236}">
                  <a16:creationId xmlns:a16="http://schemas.microsoft.com/office/drawing/2014/main" id="{56BDC6FF-E7ED-B62A-4442-A81285B85739}"/>
                </a:ext>
              </a:extLst>
            </p:cNvPr>
            <p:cNvSpPr txBox="1"/>
            <p:nvPr/>
          </p:nvSpPr>
          <p:spPr>
            <a:xfrm>
              <a:off x="0" y="-9525"/>
              <a:ext cx="1575427" cy="1269461"/>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100" name="Group 17">
            <a:extLst>
              <a:ext uri="{FF2B5EF4-FFF2-40B4-BE49-F238E27FC236}">
                <a16:creationId xmlns:a16="http://schemas.microsoft.com/office/drawing/2014/main" id="{65CD18CA-5A3B-EB89-D72B-94785C591030}"/>
              </a:ext>
            </a:extLst>
          </p:cNvPr>
          <p:cNvGrpSpPr/>
          <p:nvPr/>
        </p:nvGrpSpPr>
        <p:grpSpPr>
          <a:xfrm>
            <a:off x="12647910" y="1106050"/>
            <a:ext cx="4223990" cy="2789076"/>
            <a:chOff x="0" y="0"/>
            <a:chExt cx="1076453" cy="710776"/>
          </a:xfrm>
        </p:grpSpPr>
        <p:sp>
          <p:nvSpPr>
            <p:cNvPr id="101" name="Freeform 18">
              <a:extLst>
                <a:ext uri="{FF2B5EF4-FFF2-40B4-BE49-F238E27FC236}">
                  <a16:creationId xmlns:a16="http://schemas.microsoft.com/office/drawing/2014/main" id="{FB0316F0-F1F7-F37E-36ED-0EF77ABB9DD0}"/>
                </a:ext>
              </a:extLst>
            </p:cNvPr>
            <p:cNvSpPr/>
            <p:nvPr/>
          </p:nvSpPr>
          <p:spPr>
            <a:xfrm>
              <a:off x="0" y="0"/>
              <a:ext cx="1076453" cy="710776"/>
            </a:xfrm>
            <a:custGeom>
              <a:avLst/>
              <a:gdLst/>
              <a:ahLst/>
              <a:cxnLst/>
              <a:rect l="l" t="t" r="r" b="b"/>
              <a:pathLst>
                <a:path w="1076453" h="710776">
                  <a:moveTo>
                    <a:pt x="42155" y="0"/>
                  </a:moveTo>
                  <a:lnTo>
                    <a:pt x="1034298" y="0"/>
                  </a:lnTo>
                  <a:cubicBezTo>
                    <a:pt x="1045478" y="0"/>
                    <a:pt x="1056201" y="4441"/>
                    <a:pt x="1064106" y="12347"/>
                  </a:cubicBezTo>
                  <a:cubicBezTo>
                    <a:pt x="1072012" y="20253"/>
                    <a:pt x="1076453" y="30975"/>
                    <a:pt x="1076453" y="42155"/>
                  </a:cubicBezTo>
                  <a:lnTo>
                    <a:pt x="1076453" y="668620"/>
                  </a:lnTo>
                  <a:cubicBezTo>
                    <a:pt x="1076453" y="679801"/>
                    <a:pt x="1072012" y="690523"/>
                    <a:pt x="1064106" y="698429"/>
                  </a:cubicBezTo>
                  <a:cubicBezTo>
                    <a:pt x="1056201" y="706335"/>
                    <a:pt x="1045478" y="710776"/>
                    <a:pt x="1034298" y="710776"/>
                  </a:cubicBezTo>
                  <a:lnTo>
                    <a:pt x="42155" y="710776"/>
                  </a:lnTo>
                  <a:cubicBezTo>
                    <a:pt x="30975" y="710776"/>
                    <a:pt x="20253" y="706335"/>
                    <a:pt x="12347" y="698429"/>
                  </a:cubicBezTo>
                  <a:cubicBezTo>
                    <a:pt x="4441" y="690523"/>
                    <a:pt x="0" y="679801"/>
                    <a:pt x="0" y="668620"/>
                  </a:cubicBezTo>
                  <a:lnTo>
                    <a:pt x="0" y="42155"/>
                  </a:lnTo>
                  <a:cubicBezTo>
                    <a:pt x="0" y="30975"/>
                    <a:pt x="4441" y="20253"/>
                    <a:pt x="12347" y="12347"/>
                  </a:cubicBezTo>
                  <a:cubicBezTo>
                    <a:pt x="20253" y="4441"/>
                    <a:pt x="30975" y="0"/>
                    <a:pt x="42155" y="0"/>
                  </a:cubicBez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102" name="Freeform 19">
            <a:extLst>
              <a:ext uri="{FF2B5EF4-FFF2-40B4-BE49-F238E27FC236}">
                <a16:creationId xmlns:a16="http://schemas.microsoft.com/office/drawing/2014/main" id="{C1A7A307-94B2-A165-AC5F-CD6E6507F7CE}"/>
              </a:ext>
            </a:extLst>
          </p:cNvPr>
          <p:cNvSpPr/>
          <p:nvPr/>
        </p:nvSpPr>
        <p:spPr>
          <a:xfrm flipV="1">
            <a:off x="12647910" y="3475303"/>
            <a:ext cx="2067878" cy="429627"/>
          </a:xfrm>
          <a:custGeom>
            <a:avLst/>
            <a:gdLst/>
            <a:ahLst/>
            <a:cxnLst/>
            <a:rect l="l" t="t" r="r" b="b"/>
            <a:pathLst>
              <a:path w="2067878" h="429627">
                <a:moveTo>
                  <a:pt x="0" y="429627"/>
                </a:moveTo>
                <a:lnTo>
                  <a:pt x="2067877" y="429627"/>
                </a:lnTo>
                <a:lnTo>
                  <a:pt x="2067877" y="0"/>
                </a:lnTo>
                <a:lnTo>
                  <a:pt x="0" y="0"/>
                </a:lnTo>
                <a:lnTo>
                  <a:pt x="0" y="42962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latin typeface="Arial" panose="020B0604020202020204" pitchFamily="34" charset="0"/>
              <a:cs typeface="Arial" panose="020B0604020202020204" pitchFamily="34" charset="0"/>
            </a:endParaRPr>
          </a:p>
        </p:txBody>
      </p:sp>
      <p:grpSp>
        <p:nvGrpSpPr>
          <p:cNvPr id="103" name="Group 20">
            <a:extLst>
              <a:ext uri="{FF2B5EF4-FFF2-40B4-BE49-F238E27FC236}">
                <a16:creationId xmlns:a16="http://schemas.microsoft.com/office/drawing/2014/main" id="{1C31E549-B464-9776-B363-233BE6BCDB1F}"/>
              </a:ext>
            </a:extLst>
          </p:cNvPr>
          <p:cNvGrpSpPr/>
          <p:nvPr/>
        </p:nvGrpSpPr>
        <p:grpSpPr>
          <a:xfrm>
            <a:off x="6190279" y="5372100"/>
            <a:ext cx="6236965" cy="3875264"/>
            <a:chOff x="0" y="0"/>
            <a:chExt cx="1986792" cy="1214542"/>
          </a:xfrm>
        </p:grpSpPr>
        <p:sp>
          <p:nvSpPr>
            <p:cNvPr id="104" name="Freeform 21">
              <a:extLst>
                <a:ext uri="{FF2B5EF4-FFF2-40B4-BE49-F238E27FC236}">
                  <a16:creationId xmlns:a16="http://schemas.microsoft.com/office/drawing/2014/main" id="{F9F2664B-9907-EC5D-C09B-64F20E5A6EBD}"/>
                </a:ext>
              </a:extLst>
            </p:cNvPr>
            <p:cNvSpPr/>
            <p:nvPr/>
          </p:nvSpPr>
          <p:spPr>
            <a:xfrm>
              <a:off x="0" y="0"/>
              <a:ext cx="1986792" cy="1214542"/>
            </a:xfrm>
            <a:custGeom>
              <a:avLst/>
              <a:gdLst/>
              <a:ahLst/>
              <a:cxnLst/>
              <a:rect l="l" t="t" r="r" b="b"/>
              <a:pathLst>
                <a:path w="1986792" h="1214542">
                  <a:moveTo>
                    <a:pt x="63306" y="0"/>
                  </a:moveTo>
                  <a:lnTo>
                    <a:pt x="1923486" y="0"/>
                  </a:lnTo>
                  <a:cubicBezTo>
                    <a:pt x="1940276" y="0"/>
                    <a:pt x="1956378" y="6670"/>
                    <a:pt x="1968250" y="18542"/>
                  </a:cubicBezTo>
                  <a:cubicBezTo>
                    <a:pt x="1980122" y="30414"/>
                    <a:pt x="1986792" y="46516"/>
                    <a:pt x="1986792" y="63306"/>
                  </a:cubicBezTo>
                  <a:lnTo>
                    <a:pt x="1986792" y="1151236"/>
                  </a:lnTo>
                  <a:cubicBezTo>
                    <a:pt x="1986792" y="1168026"/>
                    <a:pt x="1980122" y="1184128"/>
                    <a:pt x="1968250" y="1196000"/>
                  </a:cubicBezTo>
                  <a:cubicBezTo>
                    <a:pt x="1956378" y="1207872"/>
                    <a:pt x="1940276" y="1214542"/>
                    <a:pt x="1923486" y="1214542"/>
                  </a:cubicBezTo>
                  <a:lnTo>
                    <a:pt x="63306" y="1214542"/>
                  </a:lnTo>
                  <a:cubicBezTo>
                    <a:pt x="46516" y="1214542"/>
                    <a:pt x="30414" y="1207872"/>
                    <a:pt x="18542" y="1196000"/>
                  </a:cubicBezTo>
                  <a:cubicBezTo>
                    <a:pt x="6670" y="1184128"/>
                    <a:pt x="0" y="1168026"/>
                    <a:pt x="0" y="1151236"/>
                  </a:cubicBezTo>
                  <a:lnTo>
                    <a:pt x="0" y="63306"/>
                  </a:lnTo>
                  <a:cubicBezTo>
                    <a:pt x="0" y="46516"/>
                    <a:pt x="6670" y="30414"/>
                    <a:pt x="18542" y="18542"/>
                  </a:cubicBezTo>
                  <a:cubicBezTo>
                    <a:pt x="30414" y="6670"/>
                    <a:pt x="46516" y="0"/>
                    <a:pt x="63306"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105" name="TextBox 22">
              <a:extLst>
                <a:ext uri="{FF2B5EF4-FFF2-40B4-BE49-F238E27FC236}">
                  <a16:creationId xmlns:a16="http://schemas.microsoft.com/office/drawing/2014/main" id="{25393286-01CD-9C20-C930-D861C7FD0863}"/>
                </a:ext>
              </a:extLst>
            </p:cNvPr>
            <p:cNvSpPr txBox="1"/>
            <p:nvPr/>
          </p:nvSpPr>
          <p:spPr>
            <a:xfrm>
              <a:off x="0" y="-9525"/>
              <a:ext cx="1986792" cy="1224067"/>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106" name="Group 23">
            <a:extLst>
              <a:ext uri="{FF2B5EF4-FFF2-40B4-BE49-F238E27FC236}">
                <a16:creationId xmlns:a16="http://schemas.microsoft.com/office/drawing/2014/main" id="{36B08D54-50CF-0A12-2995-9A06CB0F3387}"/>
              </a:ext>
            </a:extLst>
          </p:cNvPr>
          <p:cNvGrpSpPr/>
          <p:nvPr/>
        </p:nvGrpSpPr>
        <p:grpSpPr>
          <a:xfrm>
            <a:off x="6299640" y="5634602"/>
            <a:ext cx="5994271" cy="2920191"/>
            <a:chOff x="0" y="0"/>
            <a:chExt cx="1386358" cy="675383"/>
          </a:xfrm>
        </p:grpSpPr>
        <p:sp>
          <p:nvSpPr>
            <p:cNvPr id="107" name="Freeform 24">
              <a:extLst>
                <a:ext uri="{FF2B5EF4-FFF2-40B4-BE49-F238E27FC236}">
                  <a16:creationId xmlns:a16="http://schemas.microsoft.com/office/drawing/2014/main" id="{BF91106A-63DB-6B40-D5EC-45381CE5891C}"/>
                </a:ext>
              </a:extLst>
            </p:cNvPr>
            <p:cNvSpPr/>
            <p:nvPr/>
          </p:nvSpPr>
          <p:spPr>
            <a:xfrm>
              <a:off x="0" y="0"/>
              <a:ext cx="1386358" cy="675383"/>
            </a:xfrm>
            <a:custGeom>
              <a:avLst/>
              <a:gdLst/>
              <a:ahLst/>
              <a:cxnLst/>
              <a:rect l="l" t="t" r="r" b="b"/>
              <a:pathLst>
                <a:path w="1386358" h="675383">
                  <a:moveTo>
                    <a:pt x="29706" y="0"/>
                  </a:moveTo>
                  <a:lnTo>
                    <a:pt x="1356653" y="0"/>
                  </a:lnTo>
                  <a:cubicBezTo>
                    <a:pt x="1364531" y="0"/>
                    <a:pt x="1372087" y="3130"/>
                    <a:pt x="1377658" y="8701"/>
                  </a:cubicBezTo>
                  <a:cubicBezTo>
                    <a:pt x="1383229" y="14272"/>
                    <a:pt x="1386358" y="21827"/>
                    <a:pt x="1386358" y="29706"/>
                  </a:cubicBezTo>
                  <a:lnTo>
                    <a:pt x="1386358" y="645678"/>
                  </a:lnTo>
                  <a:cubicBezTo>
                    <a:pt x="1386358" y="653556"/>
                    <a:pt x="1383229" y="661112"/>
                    <a:pt x="1377658" y="666683"/>
                  </a:cubicBezTo>
                  <a:cubicBezTo>
                    <a:pt x="1372087" y="672254"/>
                    <a:pt x="1364531" y="675383"/>
                    <a:pt x="1356653" y="675383"/>
                  </a:cubicBezTo>
                  <a:lnTo>
                    <a:pt x="29706" y="675383"/>
                  </a:lnTo>
                  <a:cubicBezTo>
                    <a:pt x="13300" y="675383"/>
                    <a:pt x="0" y="662084"/>
                    <a:pt x="0" y="645678"/>
                  </a:cubicBezTo>
                  <a:lnTo>
                    <a:pt x="0" y="29706"/>
                  </a:lnTo>
                  <a:cubicBezTo>
                    <a:pt x="0" y="13300"/>
                    <a:pt x="13300" y="0"/>
                    <a:pt x="29706" y="0"/>
                  </a:cubicBez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108" name="Freeform 25">
            <a:extLst>
              <a:ext uri="{FF2B5EF4-FFF2-40B4-BE49-F238E27FC236}">
                <a16:creationId xmlns:a16="http://schemas.microsoft.com/office/drawing/2014/main" id="{2AD0E882-BD3A-3B84-7BAE-3D6F38F7E065}"/>
              </a:ext>
            </a:extLst>
          </p:cNvPr>
          <p:cNvSpPr/>
          <p:nvPr/>
        </p:nvSpPr>
        <p:spPr>
          <a:xfrm flipV="1">
            <a:off x="7487525" y="8092200"/>
            <a:ext cx="2278547" cy="473396"/>
          </a:xfrm>
          <a:custGeom>
            <a:avLst/>
            <a:gdLst/>
            <a:ahLst/>
            <a:cxnLst/>
            <a:rect l="l" t="t" r="r" b="b"/>
            <a:pathLst>
              <a:path w="2278547" h="473396">
                <a:moveTo>
                  <a:pt x="0" y="473396"/>
                </a:moveTo>
                <a:lnTo>
                  <a:pt x="2278548" y="473396"/>
                </a:lnTo>
                <a:lnTo>
                  <a:pt x="2278548" y="0"/>
                </a:lnTo>
                <a:lnTo>
                  <a:pt x="0" y="0"/>
                </a:lnTo>
                <a:lnTo>
                  <a:pt x="0" y="473396"/>
                </a:lnTo>
                <a:close/>
              </a:path>
            </a:pathLst>
          </a:custGeom>
          <a:blipFill>
            <a:blip r:embed="rId4">
              <a:extLst>
                <a:ext uri="{96DAC541-7B7A-43D3-8B79-37D633B846F1}">
                  <asvg:svgBlip xmlns:asvg="http://schemas.microsoft.com/office/drawing/2016/SVG/main" r:embed="rId5"/>
                </a:ext>
              </a:extLst>
            </a:blip>
            <a:stretch>
              <a:fillRect l="-152625" r="-921" b="-6782"/>
            </a:stretch>
          </a:blipFill>
        </p:spPr>
        <p:txBody>
          <a:bodyPr/>
          <a:lstStyle/>
          <a:p>
            <a:endParaRPr lang="en-GB">
              <a:latin typeface="Arial" panose="020B0604020202020204" pitchFamily="34" charset="0"/>
              <a:cs typeface="Arial" panose="020B0604020202020204" pitchFamily="34" charset="0"/>
            </a:endParaRPr>
          </a:p>
        </p:txBody>
      </p:sp>
      <p:grpSp>
        <p:nvGrpSpPr>
          <p:cNvPr id="109" name="Group 26">
            <a:extLst>
              <a:ext uri="{FF2B5EF4-FFF2-40B4-BE49-F238E27FC236}">
                <a16:creationId xmlns:a16="http://schemas.microsoft.com/office/drawing/2014/main" id="{BC9C7D18-EEB8-AAB8-979B-9BAB9AE03EE3}"/>
              </a:ext>
            </a:extLst>
          </p:cNvPr>
          <p:cNvGrpSpPr/>
          <p:nvPr/>
        </p:nvGrpSpPr>
        <p:grpSpPr>
          <a:xfrm>
            <a:off x="1095375" y="4559578"/>
            <a:ext cx="4553888" cy="2488922"/>
            <a:chOff x="0" y="0"/>
            <a:chExt cx="1575427" cy="785880"/>
          </a:xfrm>
        </p:grpSpPr>
        <p:sp>
          <p:nvSpPr>
            <p:cNvPr id="110" name="Freeform 27">
              <a:extLst>
                <a:ext uri="{FF2B5EF4-FFF2-40B4-BE49-F238E27FC236}">
                  <a16:creationId xmlns:a16="http://schemas.microsoft.com/office/drawing/2014/main" id="{931E8687-8106-20A9-031E-F0F1BB1714FB}"/>
                </a:ext>
              </a:extLst>
            </p:cNvPr>
            <p:cNvSpPr/>
            <p:nvPr/>
          </p:nvSpPr>
          <p:spPr>
            <a:xfrm>
              <a:off x="0" y="0"/>
              <a:ext cx="1575427" cy="785880"/>
            </a:xfrm>
            <a:custGeom>
              <a:avLst/>
              <a:gdLst/>
              <a:ahLst/>
              <a:cxnLst/>
              <a:rect l="l" t="t" r="r" b="b"/>
              <a:pathLst>
                <a:path w="1575427" h="785880">
                  <a:moveTo>
                    <a:pt x="86703" y="0"/>
                  </a:moveTo>
                  <a:lnTo>
                    <a:pt x="1488724" y="0"/>
                  </a:lnTo>
                  <a:cubicBezTo>
                    <a:pt x="1536609" y="0"/>
                    <a:pt x="1575427" y="38818"/>
                    <a:pt x="1575427" y="86703"/>
                  </a:cubicBezTo>
                  <a:lnTo>
                    <a:pt x="1575427" y="699177"/>
                  </a:lnTo>
                  <a:cubicBezTo>
                    <a:pt x="1575427" y="722172"/>
                    <a:pt x="1566292" y="744226"/>
                    <a:pt x="1550032" y="760486"/>
                  </a:cubicBezTo>
                  <a:cubicBezTo>
                    <a:pt x="1533772" y="776746"/>
                    <a:pt x="1511719" y="785880"/>
                    <a:pt x="1488724" y="785880"/>
                  </a:cubicBezTo>
                  <a:lnTo>
                    <a:pt x="86703" y="785880"/>
                  </a:lnTo>
                  <a:cubicBezTo>
                    <a:pt x="38818" y="785880"/>
                    <a:pt x="0" y="747062"/>
                    <a:pt x="0" y="699177"/>
                  </a:cubicBezTo>
                  <a:lnTo>
                    <a:pt x="0" y="86703"/>
                  </a:lnTo>
                  <a:cubicBezTo>
                    <a:pt x="0" y="38818"/>
                    <a:pt x="38818" y="0"/>
                    <a:pt x="86703"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111" name="TextBox 28">
              <a:extLst>
                <a:ext uri="{FF2B5EF4-FFF2-40B4-BE49-F238E27FC236}">
                  <a16:creationId xmlns:a16="http://schemas.microsoft.com/office/drawing/2014/main" id="{48229576-0B33-1989-7BBB-C4F84E730255}"/>
                </a:ext>
              </a:extLst>
            </p:cNvPr>
            <p:cNvSpPr txBox="1"/>
            <p:nvPr/>
          </p:nvSpPr>
          <p:spPr>
            <a:xfrm>
              <a:off x="0" y="-9525"/>
              <a:ext cx="1575427" cy="795405"/>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112" name="Group 29">
            <a:extLst>
              <a:ext uri="{FF2B5EF4-FFF2-40B4-BE49-F238E27FC236}">
                <a16:creationId xmlns:a16="http://schemas.microsoft.com/office/drawing/2014/main" id="{8E77F7E1-D03E-F23A-9B48-9CB17456113C}"/>
              </a:ext>
            </a:extLst>
          </p:cNvPr>
          <p:cNvGrpSpPr/>
          <p:nvPr/>
        </p:nvGrpSpPr>
        <p:grpSpPr>
          <a:xfrm>
            <a:off x="1220583" y="4762500"/>
            <a:ext cx="4285675" cy="1450286"/>
            <a:chOff x="0" y="0"/>
            <a:chExt cx="1076453" cy="364275"/>
          </a:xfrm>
        </p:grpSpPr>
        <p:sp>
          <p:nvSpPr>
            <p:cNvPr id="113" name="Freeform 30">
              <a:extLst>
                <a:ext uri="{FF2B5EF4-FFF2-40B4-BE49-F238E27FC236}">
                  <a16:creationId xmlns:a16="http://schemas.microsoft.com/office/drawing/2014/main" id="{68F4F932-83F5-AF59-2654-E8B5DF270973}"/>
                </a:ext>
              </a:extLst>
            </p:cNvPr>
            <p:cNvSpPr/>
            <p:nvPr/>
          </p:nvSpPr>
          <p:spPr>
            <a:xfrm>
              <a:off x="0" y="0"/>
              <a:ext cx="1076453" cy="364275"/>
            </a:xfrm>
            <a:custGeom>
              <a:avLst/>
              <a:gdLst/>
              <a:ahLst/>
              <a:cxnLst/>
              <a:rect l="l" t="t" r="r" b="b"/>
              <a:pathLst>
                <a:path w="1076453" h="364275">
                  <a:moveTo>
                    <a:pt x="41549" y="0"/>
                  </a:moveTo>
                  <a:lnTo>
                    <a:pt x="1034905" y="0"/>
                  </a:lnTo>
                  <a:cubicBezTo>
                    <a:pt x="1057851" y="0"/>
                    <a:pt x="1076453" y="18602"/>
                    <a:pt x="1076453" y="41549"/>
                  </a:cubicBezTo>
                  <a:lnTo>
                    <a:pt x="1076453" y="322726"/>
                  </a:lnTo>
                  <a:cubicBezTo>
                    <a:pt x="1076453" y="345673"/>
                    <a:pt x="1057851" y="364275"/>
                    <a:pt x="1034905" y="364275"/>
                  </a:cubicBezTo>
                  <a:lnTo>
                    <a:pt x="41549" y="364275"/>
                  </a:lnTo>
                  <a:cubicBezTo>
                    <a:pt x="18602" y="364275"/>
                    <a:pt x="0" y="345673"/>
                    <a:pt x="0" y="322726"/>
                  </a:cubicBezTo>
                  <a:lnTo>
                    <a:pt x="0" y="41549"/>
                  </a:lnTo>
                  <a:cubicBezTo>
                    <a:pt x="0" y="18602"/>
                    <a:pt x="18602" y="0"/>
                    <a:pt x="41549" y="0"/>
                  </a:cubicBez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114" name="Freeform 31">
            <a:extLst>
              <a:ext uri="{FF2B5EF4-FFF2-40B4-BE49-F238E27FC236}">
                <a16:creationId xmlns:a16="http://schemas.microsoft.com/office/drawing/2014/main" id="{7BB27E59-A454-B0F2-DB6D-C92548C7DD88}"/>
              </a:ext>
            </a:extLst>
          </p:cNvPr>
          <p:cNvSpPr/>
          <p:nvPr/>
        </p:nvSpPr>
        <p:spPr>
          <a:xfrm flipV="1">
            <a:off x="1220583" y="5786831"/>
            <a:ext cx="2098076" cy="435901"/>
          </a:xfrm>
          <a:custGeom>
            <a:avLst/>
            <a:gdLst/>
            <a:ahLst/>
            <a:cxnLst/>
            <a:rect l="l" t="t" r="r" b="b"/>
            <a:pathLst>
              <a:path w="2098076" h="435901">
                <a:moveTo>
                  <a:pt x="0" y="435901"/>
                </a:moveTo>
                <a:lnTo>
                  <a:pt x="2098076" y="435901"/>
                </a:lnTo>
                <a:lnTo>
                  <a:pt x="2098076" y="0"/>
                </a:lnTo>
                <a:lnTo>
                  <a:pt x="0" y="0"/>
                </a:lnTo>
                <a:lnTo>
                  <a:pt x="0" y="435901"/>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latin typeface="Arial" panose="020B0604020202020204" pitchFamily="34" charset="0"/>
              <a:cs typeface="Arial" panose="020B0604020202020204" pitchFamily="34" charset="0"/>
            </a:endParaRPr>
          </a:p>
        </p:txBody>
      </p:sp>
      <p:grpSp>
        <p:nvGrpSpPr>
          <p:cNvPr id="115" name="Group 32">
            <a:extLst>
              <a:ext uri="{FF2B5EF4-FFF2-40B4-BE49-F238E27FC236}">
                <a16:creationId xmlns:a16="http://schemas.microsoft.com/office/drawing/2014/main" id="{7AE6C9DB-F49A-D773-D405-57C9EE84904A}"/>
              </a:ext>
            </a:extLst>
          </p:cNvPr>
          <p:cNvGrpSpPr/>
          <p:nvPr/>
        </p:nvGrpSpPr>
        <p:grpSpPr>
          <a:xfrm>
            <a:off x="6968335" y="766008"/>
            <a:ext cx="4988592" cy="4377492"/>
            <a:chOff x="0" y="0"/>
            <a:chExt cx="1575427" cy="1382438"/>
          </a:xfrm>
        </p:grpSpPr>
        <p:sp>
          <p:nvSpPr>
            <p:cNvPr id="116" name="Freeform 33">
              <a:extLst>
                <a:ext uri="{FF2B5EF4-FFF2-40B4-BE49-F238E27FC236}">
                  <a16:creationId xmlns:a16="http://schemas.microsoft.com/office/drawing/2014/main" id="{8137F5A2-8FC0-054F-4C78-0C30787B23C7}"/>
                </a:ext>
              </a:extLst>
            </p:cNvPr>
            <p:cNvSpPr/>
            <p:nvPr/>
          </p:nvSpPr>
          <p:spPr>
            <a:xfrm>
              <a:off x="0" y="0"/>
              <a:ext cx="1575427" cy="1382438"/>
            </a:xfrm>
            <a:custGeom>
              <a:avLst/>
              <a:gdLst/>
              <a:ahLst/>
              <a:cxnLst/>
              <a:rect l="l" t="t" r="r" b="b"/>
              <a:pathLst>
                <a:path w="1575427" h="1382438">
                  <a:moveTo>
                    <a:pt x="79148" y="0"/>
                  </a:moveTo>
                  <a:lnTo>
                    <a:pt x="1496279" y="0"/>
                  </a:lnTo>
                  <a:cubicBezTo>
                    <a:pt x="1539991" y="0"/>
                    <a:pt x="1575427" y="35436"/>
                    <a:pt x="1575427" y="79148"/>
                  </a:cubicBezTo>
                  <a:lnTo>
                    <a:pt x="1575427" y="1303290"/>
                  </a:lnTo>
                  <a:cubicBezTo>
                    <a:pt x="1575427" y="1347002"/>
                    <a:pt x="1539991" y="1382438"/>
                    <a:pt x="1496279" y="1382438"/>
                  </a:cubicBezTo>
                  <a:lnTo>
                    <a:pt x="79148" y="1382438"/>
                  </a:lnTo>
                  <a:cubicBezTo>
                    <a:pt x="58157" y="1382438"/>
                    <a:pt x="38025" y="1374099"/>
                    <a:pt x="23182" y="1359256"/>
                  </a:cubicBezTo>
                  <a:cubicBezTo>
                    <a:pt x="8339" y="1344413"/>
                    <a:pt x="0" y="1324282"/>
                    <a:pt x="0" y="1303290"/>
                  </a:cubicBezTo>
                  <a:lnTo>
                    <a:pt x="0" y="79148"/>
                  </a:lnTo>
                  <a:cubicBezTo>
                    <a:pt x="0" y="35436"/>
                    <a:pt x="35436" y="0"/>
                    <a:pt x="79148"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117" name="TextBox 34">
              <a:extLst>
                <a:ext uri="{FF2B5EF4-FFF2-40B4-BE49-F238E27FC236}">
                  <a16:creationId xmlns:a16="http://schemas.microsoft.com/office/drawing/2014/main" id="{CDBFB748-A57C-9FDF-A03D-3E3DD8351E2D}"/>
                </a:ext>
              </a:extLst>
            </p:cNvPr>
            <p:cNvSpPr txBox="1"/>
            <p:nvPr/>
          </p:nvSpPr>
          <p:spPr>
            <a:xfrm>
              <a:off x="0" y="-9525"/>
              <a:ext cx="1575427" cy="1391963"/>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118" name="Group 35">
            <a:extLst>
              <a:ext uri="{FF2B5EF4-FFF2-40B4-BE49-F238E27FC236}">
                <a16:creationId xmlns:a16="http://schemas.microsoft.com/office/drawing/2014/main" id="{60C95955-F528-0F93-3504-DDA5A7FB3C69}"/>
              </a:ext>
            </a:extLst>
          </p:cNvPr>
          <p:cNvGrpSpPr/>
          <p:nvPr/>
        </p:nvGrpSpPr>
        <p:grpSpPr>
          <a:xfrm>
            <a:off x="7105494" y="1011061"/>
            <a:ext cx="4694776" cy="3390280"/>
            <a:chOff x="0" y="0"/>
            <a:chExt cx="1076453" cy="777349"/>
          </a:xfrm>
        </p:grpSpPr>
        <p:sp>
          <p:nvSpPr>
            <p:cNvPr id="119" name="Freeform 36">
              <a:extLst>
                <a:ext uri="{FF2B5EF4-FFF2-40B4-BE49-F238E27FC236}">
                  <a16:creationId xmlns:a16="http://schemas.microsoft.com/office/drawing/2014/main" id="{41FF5B62-4E1F-E79E-C248-33125BCB024E}"/>
                </a:ext>
              </a:extLst>
            </p:cNvPr>
            <p:cNvSpPr/>
            <p:nvPr/>
          </p:nvSpPr>
          <p:spPr>
            <a:xfrm>
              <a:off x="0" y="0"/>
              <a:ext cx="1076453" cy="777349"/>
            </a:xfrm>
            <a:custGeom>
              <a:avLst/>
              <a:gdLst/>
              <a:ahLst/>
              <a:cxnLst/>
              <a:rect l="l" t="t" r="r" b="b"/>
              <a:pathLst>
                <a:path w="1076453" h="777349">
                  <a:moveTo>
                    <a:pt x="37928" y="0"/>
                  </a:moveTo>
                  <a:lnTo>
                    <a:pt x="1038525" y="0"/>
                  </a:lnTo>
                  <a:cubicBezTo>
                    <a:pt x="1048584" y="0"/>
                    <a:pt x="1058232" y="3996"/>
                    <a:pt x="1065344" y="11109"/>
                  </a:cubicBezTo>
                  <a:cubicBezTo>
                    <a:pt x="1072457" y="18222"/>
                    <a:pt x="1076453" y="27869"/>
                    <a:pt x="1076453" y="37928"/>
                  </a:cubicBezTo>
                  <a:lnTo>
                    <a:pt x="1076453" y="739421"/>
                  </a:lnTo>
                  <a:cubicBezTo>
                    <a:pt x="1076453" y="749480"/>
                    <a:pt x="1072457" y="759127"/>
                    <a:pt x="1065344" y="766240"/>
                  </a:cubicBezTo>
                  <a:cubicBezTo>
                    <a:pt x="1058232" y="773353"/>
                    <a:pt x="1048584" y="777349"/>
                    <a:pt x="1038525" y="777349"/>
                  </a:cubicBezTo>
                  <a:lnTo>
                    <a:pt x="37928" y="777349"/>
                  </a:lnTo>
                  <a:cubicBezTo>
                    <a:pt x="27869" y="777349"/>
                    <a:pt x="18222" y="773353"/>
                    <a:pt x="11109" y="766240"/>
                  </a:cubicBezTo>
                  <a:cubicBezTo>
                    <a:pt x="3996" y="759127"/>
                    <a:pt x="0" y="749480"/>
                    <a:pt x="0" y="739421"/>
                  </a:cubicBezTo>
                  <a:lnTo>
                    <a:pt x="0" y="37928"/>
                  </a:lnTo>
                  <a:cubicBezTo>
                    <a:pt x="0" y="27869"/>
                    <a:pt x="3996" y="18222"/>
                    <a:pt x="11109" y="11109"/>
                  </a:cubicBezTo>
                  <a:cubicBezTo>
                    <a:pt x="18222" y="3996"/>
                    <a:pt x="27869" y="0"/>
                    <a:pt x="37928" y="0"/>
                  </a:cubicBez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120" name="Freeform 37">
            <a:extLst>
              <a:ext uri="{FF2B5EF4-FFF2-40B4-BE49-F238E27FC236}">
                <a16:creationId xmlns:a16="http://schemas.microsoft.com/office/drawing/2014/main" id="{C65ADF6B-4A62-D9CB-6659-BDB118470B8C}"/>
              </a:ext>
            </a:extLst>
          </p:cNvPr>
          <p:cNvSpPr/>
          <p:nvPr/>
        </p:nvSpPr>
        <p:spPr>
          <a:xfrm flipV="1">
            <a:off x="7102761" y="3943030"/>
            <a:ext cx="2298353" cy="477511"/>
          </a:xfrm>
          <a:custGeom>
            <a:avLst/>
            <a:gdLst/>
            <a:ahLst/>
            <a:cxnLst/>
            <a:rect l="l" t="t" r="r" b="b"/>
            <a:pathLst>
              <a:path w="2298353" h="477511">
                <a:moveTo>
                  <a:pt x="0" y="477511"/>
                </a:moveTo>
                <a:lnTo>
                  <a:pt x="2298354" y="477511"/>
                </a:lnTo>
                <a:lnTo>
                  <a:pt x="2298354" y="0"/>
                </a:lnTo>
                <a:lnTo>
                  <a:pt x="0" y="0"/>
                </a:lnTo>
                <a:lnTo>
                  <a:pt x="0" y="477511"/>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latin typeface="Arial" panose="020B0604020202020204" pitchFamily="34" charset="0"/>
              <a:cs typeface="Arial" panose="020B0604020202020204" pitchFamily="34" charset="0"/>
            </a:endParaRPr>
          </a:p>
        </p:txBody>
      </p:sp>
      <p:sp>
        <p:nvSpPr>
          <p:cNvPr id="121" name="Freeform 38">
            <a:extLst>
              <a:ext uri="{FF2B5EF4-FFF2-40B4-BE49-F238E27FC236}">
                <a16:creationId xmlns:a16="http://schemas.microsoft.com/office/drawing/2014/main" id="{F7506D7E-DCAF-1E1C-11B2-68D72060A036}"/>
              </a:ext>
            </a:extLst>
          </p:cNvPr>
          <p:cNvSpPr/>
          <p:nvPr/>
        </p:nvSpPr>
        <p:spPr>
          <a:xfrm>
            <a:off x="13271571" y="5635380"/>
            <a:ext cx="2988173" cy="2988173"/>
          </a:xfrm>
          <a:custGeom>
            <a:avLst/>
            <a:gdLst/>
            <a:ahLst/>
            <a:cxnLst/>
            <a:rect l="l" t="t" r="r" b="b"/>
            <a:pathLst>
              <a:path w="2988173" h="2988173">
                <a:moveTo>
                  <a:pt x="0" y="0"/>
                </a:moveTo>
                <a:lnTo>
                  <a:pt x="2988173" y="0"/>
                </a:lnTo>
                <a:lnTo>
                  <a:pt x="2988173" y="2988172"/>
                </a:lnTo>
                <a:lnTo>
                  <a:pt x="0" y="2988172"/>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sp>
        <p:nvSpPr>
          <p:cNvPr id="122" name="Freeform 39">
            <a:extLst>
              <a:ext uri="{FF2B5EF4-FFF2-40B4-BE49-F238E27FC236}">
                <a16:creationId xmlns:a16="http://schemas.microsoft.com/office/drawing/2014/main" id="{968D79A3-563D-6E28-EB18-29CBAB319B64}"/>
              </a:ext>
            </a:extLst>
          </p:cNvPr>
          <p:cNvSpPr/>
          <p:nvPr/>
        </p:nvSpPr>
        <p:spPr>
          <a:xfrm flipV="1">
            <a:off x="6288153" y="8092200"/>
            <a:ext cx="2278547" cy="473396"/>
          </a:xfrm>
          <a:custGeom>
            <a:avLst/>
            <a:gdLst/>
            <a:ahLst/>
            <a:cxnLst/>
            <a:rect l="l" t="t" r="r" b="b"/>
            <a:pathLst>
              <a:path w="2278547" h="473396">
                <a:moveTo>
                  <a:pt x="0" y="473396"/>
                </a:moveTo>
                <a:lnTo>
                  <a:pt x="2278547" y="473396"/>
                </a:lnTo>
                <a:lnTo>
                  <a:pt x="2278547" y="0"/>
                </a:lnTo>
                <a:lnTo>
                  <a:pt x="0" y="0"/>
                </a:lnTo>
                <a:lnTo>
                  <a:pt x="0" y="473396"/>
                </a:lnTo>
                <a:close/>
              </a:path>
            </a:pathLst>
          </a:custGeom>
          <a:blipFill>
            <a:blip r:embed="rId4">
              <a:extLst>
                <a:ext uri="{96DAC541-7B7A-43D3-8B79-37D633B846F1}">
                  <asvg:svgBlip xmlns:asvg="http://schemas.microsoft.com/office/drawing/2016/SVG/main" r:embed="rId5"/>
                </a:ext>
              </a:extLst>
            </a:blip>
            <a:stretch>
              <a:fillRect l="-152625" r="-921" b="-6782"/>
            </a:stretch>
          </a:blipFill>
        </p:spPr>
        <p:txBody>
          <a:bodyPr/>
          <a:lstStyle/>
          <a:p>
            <a:endParaRPr lang="en-GB">
              <a:latin typeface="Arial" panose="020B0604020202020204" pitchFamily="34" charset="0"/>
              <a:cs typeface="Arial" panose="020B0604020202020204" pitchFamily="34" charset="0"/>
            </a:endParaRPr>
          </a:p>
        </p:txBody>
      </p:sp>
      <p:sp>
        <p:nvSpPr>
          <p:cNvPr id="123" name="TextBox 40">
            <a:extLst>
              <a:ext uri="{FF2B5EF4-FFF2-40B4-BE49-F238E27FC236}">
                <a16:creationId xmlns:a16="http://schemas.microsoft.com/office/drawing/2014/main" id="{9FD9973B-0C39-B968-5B42-6E82C48CBCFD}"/>
              </a:ext>
            </a:extLst>
          </p:cNvPr>
          <p:cNvSpPr txBox="1"/>
          <p:nvPr/>
        </p:nvSpPr>
        <p:spPr>
          <a:xfrm>
            <a:off x="952589" y="3474995"/>
            <a:ext cx="2095411" cy="270843"/>
          </a:xfrm>
          <a:prstGeom prst="rect">
            <a:avLst/>
          </a:prstGeom>
        </p:spPr>
        <p:txBody>
          <a:bodyPr wrap="square" lIns="0" tIns="0" rIns="0" bIns="0" rtlCol="0" anchor="t">
            <a:spAutoFit/>
          </a:bodyPr>
          <a:lstStyle/>
          <a:p>
            <a:pPr algn="ctr">
              <a:lnSpc>
                <a:spcPts val="2273"/>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getmyfirstjob.co.uk</a:t>
            </a:r>
          </a:p>
        </p:txBody>
      </p:sp>
      <p:sp>
        <p:nvSpPr>
          <p:cNvPr id="124" name="TextBox 41">
            <a:extLst>
              <a:ext uri="{FF2B5EF4-FFF2-40B4-BE49-F238E27FC236}">
                <a16:creationId xmlns:a16="http://schemas.microsoft.com/office/drawing/2014/main" id="{3342BA68-DD91-6E49-673E-94141A8D06B2}"/>
              </a:ext>
            </a:extLst>
          </p:cNvPr>
          <p:cNvSpPr txBox="1"/>
          <p:nvPr/>
        </p:nvSpPr>
        <p:spPr>
          <a:xfrm>
            <a:off x="995230" y="3895803"/>
            <a:ext cx="4988591" cy="264111"/>
          </a:xfrm>
          <a:prstGeom prst="rect">
            <a:avLst/>
          </a:prstGeom>
        </p:spPr>
        <p:txBody>
          <a:bodyPr wrap="square" lIns="0" tIns="0" rIns="0" bIns="0" rtlCol="0" anchor="t">
            <a:spAutoFit/>
          </a:bodyPr>
          <a:lstStyle/>
          <a:p>
            <a:pPr>
              <a:lnSpc>
                <a:spcPts val="2168"/>
              </a:lnSpc>
            </a:pPr>
            <a:r>
              <a:rPr lang="en-GB" sz="1600"/>
              <a:t>Helping young people find their first job or apprenticeship</a:t>
            </a:r>
            <a:endParaRPr lang="en-US" sz="1548">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25" name="TextBox 42">
            <a:extLst>
              <a:ext uri="{FF2B5EF4-FFF2-40B4-BE49-F238E27FC236}">
                <a16:creationId xmlns:a16="http://schemas.microsoft.com/office/drawing/2014/main" id="{2BD9228C-52C2-1D1D-C8D9-63137BD4497B}"/>
              </a:ext>
            </a:extLst>
          </p:cNvPr>
          <p:cNvSpPr txBox="1"/>
          <p:nvPr/>
        </p:nvSpPr>
        <p:spPr>
          <a:xfrm>
            <a:off x="1220583" y="8231535"/>
            <a:ext cx="1883719" cy="261225"/>
          </a:xfrm>
          <a:prstGeom prst="rect">
            <a:avLst/>
          </a:prstGeom>
        </p:spPr>
        <p:txBody>
          <a:bodyPr wrap="square" lIns="0" tIns="0" rIns="0" bIns="0" rtlCol="0" anchor="t">
            <a:spAutoFit/>
          </a:bodyPr>
          <a:lstStyle/>
          <a:p>
            <a:pPr algn="ctr">
              <a:lnSpc>
                <a:spcPts val="2228"/>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worldskillsuk.org</a:t>
            </a:r>
          </a:p>
        </p:txBody>
      </p:sp>
      <p:sp>
        <p:nvSpPr>
          <p:cNvPr id="126" name="TextBox 43">
            <a:extLst>
              <a:ext uri="{FF2B5EF4-FFF2-40B4-BE49-F238E27FC236}">
                <a16:creationId xmlns:a16="http://schemas.microsoft.com/office/drawing/2014/main" id="{9C7800E5-3707-5C21-E974-3D2D9B7E61B6}"/>
              </a:ext>
            </a:extLst>
          </p:cNvPr>
          <p:cNvSpPr txBox="1"/>
          <p:nvPr/>
        </p:nvSpPr>
        <p:spPr>
          <a:xfrm>
            <a:off x="1362687" y="8607671"/>
            <a:ext cx="3514113" cy="523798"/>
          </a:xfrm>
          <a:prstGeom prst="rect">
            <a:avLst/>
          </a:prstGeom>
        </p:spPr>
        <p:txBody>
          <a:bodyPr wrap="square" lIns="0" tIns="0" rIns="0" bIns="0" rtlCol="0" anchor="t">
            <a:spAutoFit/>
          </a:bodyPr>
          <a:lstStyle/>
          <a:p>
            <a:pPr>
              <a:lnSpc>
                <a:spcPts val="2125"/>
              </a:lnSpc>
            </a:pPr>
            <a:r>
              <a:rPr lang="en-GB" sz="1600"/>
              <a:t>Spotlights and boosts top talent through exciting skills competitions</a:t>
            </a:r>
            <a:endParaRPr lang="en-US" sz="1518">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27" name="TextBox 44">
            <a:extLst>
              <a:ext uri="{FF2B5EF4-FFF2-40B4-BE49-F238E27FC236}">
                <a16:creationId xmlns:a16="http://schemas.microsoft.com/office/drawing/2014/main" id="{E6EDC6E4-798E-6957-1886-0C6616561F52}"/>
              </a:ext>
            </a:extLst>
          </p:cNvPr>
          <p:cNvSpPr txBox="1"/>
          <p:nvPr/>
        </p:nvSpPr>
        <p:spPr>
          <a:xfrm>
            <a:off x="12814562" y="3527831"/>
            <a:ext cx="1579377" cy="261225"/>
          </a:xfrm>
          <a:prstGeom prst="rect">
            <a:avLst/>
          </a:prstGeom>
        </p:spPr>
        <p:txBody>
          <a:bodyPr wrap="square" lIns="0" tIns="0" rIns="0" bIns="0" rtlCol="0" anchor="t">
            <a:spAutoFit/>
          </a:bodyPr>
          <a:lstStyle/>
          <a:p>
            <a:pPr algn="ctr">
              <a:lnSpc>
                <a:spcPts val="2232"/>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prospects.ac.uk</a:t>
            </a:r>
          </a:p>
        </p:txBody>
      </p:sp>
      <p:sp>
        <p:nvSpPr>
          <p:cNvPr id="128" name="TextBox 45">
            <a:extLst>
              <a:ext uri="{FF2B5EF4-FFF2-40B4-BE49-F238E27FC236}">
                <a16:creationId xmlns:a16="http://schemas.microsoft.com/office/drawing/2014/main" id="{3D360956-7734-9EA5-CABC-C35CAF291D1A}"/>
              </a:ext>
            </a:extLst>
          </p:cNvPr>
          <p:cNvSpPr txBox="1"/>
          <p:nvPr/>
        </p:nvSpPr>
        <p:spPr>
          <a:xfrm>
            <a:off x="12814562" y="3952418"/>
            <a:ext cx="3825249" cy="532482"/>
          </a:xfrm>
          <a:prstGeom prst="rect">
            <a:avLst/>
          </a:prstGeom>
        </p:spPr>
        <p:txBody>
          <a:bodyPr wrap="square" lIns="0" tIns="0" rIns="0" bIns="0" rtlCol="0" anchor="t">
            <a:spAutoFit/>
          </a:bodyPr>
          <a:lstStyle/>
          <a:p>
            <a:pPr>
              <a:lnSpc>
                <a:spcPts val="2129"/>
              </a:lnSpc>
            </a:pPr>
            <a:r>
              <a:rPr lang="en-GB" sz="1600"/>
              <a:t>Providing career advice and job listings for professionals</a:t>
            </a:r>
            <a:endParaRPr lang="en-US" sz="1600">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29" name="TextBox 46">
            <a:extLst>
              <a:ext uri="{FF2B5EF4-FFF2-40B4-BE49-F238E27FC236}">
                <a16:creationId xmlns:a16="http://schemas.microsoft.com/office/drawing/2014/main" id="{0587A8E3-71B6-52CD-414C-4DD8E675925D}"/>
              </a:ext>
            </a:extLst>
          </p:cNvPr>
          <p:cNvSpPr txBox="1"/>
          <p:nvPr/>
        </p:nvSpPr>
        <p:spPr>
          <a:xfrm>
            <a:off x="6409014" y="8164704"/>
            <a:ext cx="3054759" cy="291747"/>
          </a:xfrm>
          <a:prstGeom prst="rect">
            <a:avLst/>
          </a:prstGeom>
        </p:spPr>
        <p:txBody>
          <a:bodyPr lIns="0" tIns="0" rIns="0" bIns="0" rtlCol="0" anchor="t">
            <a:spAutoFit/>
          </a:bodyPr>
          <a:lstStyle/>
          <a:p>
            <a:pPr algn="l">
              <a:lnSpc>
                <a:spcPts val="2459"/>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nationalcareers.service.gov.uk</a:t>
            </a:r>
          </a:p>
        </p:txBody>
      </p:sp>
      <p:sp>
        <p:nvSpPr>
          <p:cNvPr id="130" name="TextBox 47">
            <a:extLst>
              <a:ext uri="{FF2B5EF4-FFF2-40B4-BE49-F238E27FC236}">
                <a16:creationId xmlns:a16="http://schemas.microsoft.com/office/drawing/2014/main" id="{1F19E3CF-EFA8-0011-31D2-CE7CF6BAE09F}"/>
              </a:ext>
            </a:extLst>
          </p:cNvPr>
          <p:cNvSpPr txBox="1"/>
          <p:nvPr/>
        </p:nvSpPr>
        <p:spPr>
          <a:xfrm>
            <a:off x="6409015" y="8625963"/>
            <a:ext cx="5097186" cy="568682"/>
          </a:xfrm>
          <a:prstGeom prst="rect">
            <a:avLst/>
          </a:prstGeom>
        </p:spPr>
        <p:txBody>
          <a:bodyPr wrap="square" lIns="0" tIns="0" rIns="0" bIns="0" rtlCol="0" anchor="t">
            <a:spAutoFit/>
          </a:bodyPr>
          <a:lstStyle/>
          <a:p>
            <a:pPr algn="l">
              <a:lnSpc>
                <a:spcPts val="2345"/>
              </a:lnSpc>
            </a:pPr>
            <a:r>
              <a:rPr lang="en-GB" sz="1600"/>
              <a:t>Giving guidance and resources to help with career planning and job searches</a:t>
            </a:r>
            <a:endParaRPr lang="en-US" sz="1675">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31" name="TextBox 48">
            <a:extLst>
              <a:ext uri="{FF2B5EF4-FFF2-40B4-BE49-F238E27FC236}">
                <a16:creationId xmlns:a16="http://schemas.microsoft.com/office/drawing/2014/main" id="{7EE5F280-8BA4-BECF-5A65-FB118352ABAA}"/>
              </a:ext>
            </a:extLst>
          </p:cNvPr>
          <p:cNvSpPr txBox="1"/>
          <p:nvPr/>
        </p:nvSpPr>
        <p:spPr>
          <a:xfrm>
            <a:off x="1362687" y="5855796"/>
            <a:ext cx="829957" cy="270843"/>
          </a:xfrm>
          <a:prstGeom prst="rect">
            <a:avLst/>
          </a:prstGeom>
        </p:spPr>
        <p:txBody>
          <a:bodyPr wrap="square" lIns="0" tIns="0" rIns="0" bIns="0" rtlCol="0" anchor="t">
            <a:spAutoFit/>
          </a:bodyPr>
          <a:lstStyle/>
          <a:p>
            <a:pPr>
              <a:lnSpc>
                <a:spcPts val="2265"/>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gov.uk</a:t>
            </a:r>
          </a:p>
        </p:txBody>
      </p:sp>
      <p:sp>
        <p:nvSpPr>
          <p:cNvPr id="132" name="TextBox 49">
            <a:extLst>
              <a:ext uri="{FF2B5EF4-FFF2-40B4-BE49-F238E27FC236}">
                <a16:creationId xmlns:a16="http://schemas.microsoft.com/office/drawing/2014/main" id="{070F8929-68CB-CF6D-7D8D-D789E76708E2}"/>
              </a:ext>
            </a:extLst>
          </p:cNvPr>
          <p:cNvSpPr txBox="1"/>
          <p:nvPr/>
        </p:nvSpPr>
        <p:spPr>
          <a:xfrm>
            <a:off x="1325059" y="6272541"/>
            <a:ext cx="3780341" cy="546240"/>
          </a:xfrm>
          <a:prstGeom prst="rect">
            <a:avLst/>
          </a:prstGeom>
        </p:spPr>
        <p:txBody>
          <a:bodyPr wrap="square" lIns="0" tIns="0" rIns="0" bIns="0" rtlCol="0" anchor="t">
            <a:spAutoFit/>
          </a:bodyPr>
          <a:lstStyle/>
          <a:p>
            <a:pPr>
              <a:lnSpc>
                <a:spcPts val="2160"/>
              </a:lnSpc>
            </a:pPr>
            <a:r>
              <a:rPr lang="en-GB" sz="1600"/>
              <a:t>The UK government’s official website for public services</a:t>
            </a:r>
            <a:endParaRPr lang="en-US" sz="1542">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33" name="TextBox 50">
            <a:extLst>
              <a:ext uri="{FF2B5EF4-FFF2-40B4-BE49-F238E27FC236}">
                <a16:creationId xmlns:a16="http://schemas.microsoft.com/office/drawing/2014/main" id="{6BFF23B4-3CD8-1FF1-8B9C-B487510C2F46}"/>
              </a:ext>
            </a:extLst>
          </p:cNvPr>
          <p:cNvSpPr txBox="1"/>
          <p:nvPr/>
        </p:nvSpPr>
        <p:spPr>
          <a:xfrm>
            <a:off x="7303189" y="4030617"/>
            <a:ext cx="1477016" cy="292196"/>
          </a:xfrm>
          <a:prstGeom prst="rect">
            <a:avLst/>
          </a:prstGeom>
        </p:spPr>
        <p:txBody>
          <a:bodyPr lIns="0" tIns="0" rIns="0" bIns="0" rtlCol="0" anchor="t">
            <a:spAutoFit/>
          </a:bodyPr>
          <a:lstStyle/>
          <a:p>
            <a:pPr algn="ctr">
              <a:lnSpc>
                <a:spcPts val="2481"/>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skillshare.com</a:t>
            </a:r>
          </a:p>
        </p:txBody>
      </p:sp>
      <p:sp>
        <p:nvSpPr>
          <p:cNvPr id="134" name="TextBox 51">
            <a:extLst>
              <a:ext uri="{FF2B5EF4-FFF2-40B4-BE49-F238E27FC236}">
                <a16:creationId xmlns:a16="http://schemas.microsoft.com/office/drawing/2014/main" id="{85807BA2-BBD1-EE1C-F13D-22CEF8118A64}"/>
              </a:ext>
            </a:extLst>
          </p:cNvPr>
          <p:cNvSpPr txBox="1"/>
          <p:nvPr/>
        </p:nvSpPr>
        <p:spPr>
          <a:xfrm>
            <a:off x="7240239" y="4552845"/>
            <a:ext cx="4410210" cy="283347"/>
          </a:xfrm>
          <a:prstGeom prst="rect">
            <a:avLst/>
          </a:prstGeom>
        </p:spPr>
        <p:txBody>
          <a:bodyPr wrap="square" lIns="0" tIns="0" rIns="0" bIns="0" rtlCol="0" anchor="t">
            <a:spAutoFit/>
          </a:bodyPr>
          <a:lstStyle/>
          <a:p>
            <a:pPr algn="ctr">
              <a:lnSpc>
                <a:spcPts val="2366"/>
              </a:lnSpc>
            </a:pPr>
            <a:r>
              <a:rPr lang="en-GB" sz="1600"/>
              <a:t>Offering online courses to learn new skills creatively</a:t>
            </a:r>
            <a:endParaRPr lang="en-US" sz="1690">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35" name="TextBox 52">
            <a:extLst>
              <a:ext uri="{FF2B5EF4-FFF2-40B4-BE49-F238E27FC236}">
                <a16:creationId xmlns:a16="http://schemas.microsoft.com/office/drawing/2014/main" id="{46B4278D-BC29-B05A-9816-73E9AAE70F2B}"/>
              </a:ext>
            </a:extLst>
          </p:cNvPr>
          <p:cNvSpPr txBox="1"/>
          <p:nvPr/>
        </p:nvSpPr>
        <p:spPr>
          <a:xfrm>
            <a:off x="13017794" y="8791840"/>
            <a:ext cx="3622017" cy="361959"/>
          </a:xfrm>
          <a:prstGeom prst="rect">
            <a:avLst/>
          </a:prstGeom>
        </p:spPr>
        <p:txBody>
          <a:bodyPr lIns="0" tIns="0" rIns="0" bIns="0" rtlCol="0" anchor="t">
            <a:spAutoFit/>
          </a:bodyPr>
          <a:lstStyle/>
          <a:p>
            <a:pPr algn="ctr">
              <a:lnSpc>
                <a:spcPts val="3057"/>
              </a:lnSpc>
            </a:pPr>
            <a:r>
              <a:rPr lang="en-US" sz="2183" u="sng">
                <a:solidFill>
                  <a:schemeClr val="bg1"/>
                </a:solidFill>
                <a:latin typeface="Arial" panose="020B0604020202020204" pitchFamily="34" charset="0"/>
                <a:ea typeface="DIN Next LT Pro 2"/>
                <a:cs typeface="Arial" panose="020B0604020202020204" pitchFamily="34" charset="0"/>
                <a:sym typeface="DIN Next LT Pro 2"/>
                <a:hlinkClick r:id="rId12" tooltip="https://bit.ly/BCSdigitalcareer">
                  <a:extLst>
                    <a:ext uri="{A12FA001-AC4F-418D-AE19-62706E023703}">
                      <ahyp:hlinkClr xmlns:ahyp="http://schemas.microsoft.com/office/drawing/2018/hyperlinkcolor" val="tx"/>
                    </a:ext>
                  </a:extLst>
                </a:hlinkClick>
              </a:rPr>
              <a:t>https://bit.ly/BCSdigitalcareer</a:t>
            </a:r>
          </a:p>
        </p:txBody>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7284617" y="4772827"/>
            <a:ext cx="3718765" cy="3718765"/>
          </a:xfrm>
          <a:custGeom>
            <a:avLst/>
            <a:gdLst/>
            <a:ahLst/>
            <a:cxnLst/>
            <a:rect l="l" t="t" r="r" b="b"/>
            <a:pathLst>
              <a:path w="3718765" h="3718765">
                <a:moveTo>
                  <a:pt x="0" y="0"/>
                </a:moveTo>
                <a:lnTo>
                  <a:pt x="3718766" y="0"/>
                </a:lnTo>
                <a:lnTo>
                  <a:pt x="3718766" y="3718766"/>
                </a:lnTo>
                <a:lnTo>
                  <a:pt x="0" y="371876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766130" y="7490409"/>
            <a:ext cx="1577865" cy="2002367"/>
          </a:xfrm>
          <a:custGeom>
            <a:avLst/>
            <a:gdLst/>
            <a:ahLst/>
            <a:cxnLst/>
            <a:rect l="l" t="t" r="r" b="b"/>
            <a:pathLst>
              <a:path w="1577865" h="2002367">
                <a:moveTo>
                  <a:pt x="0" y="0"/>
                </a:moveTo>
                <a:lnTo>
                  <a:pt x="1577866" y="0"/>
                </a:lnTo>
                <a:lnTo>
                  <a:pt x="1577866" y="2002367"/>
                </a:lnTo>
                <a:lnTo>
                  <a:pt x="0" y="200236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4" name="TextBox 4"/>
          <p:cNvSpPr txBox="1"/>
          <p:nvPr/>
        </p:nvSpPr>
        <p:spPr>
          <a:xfrm>
            <a:off x="2379555" y="1485900"/>
            <a:ext cx="13707162" cy="2968120"/>
          </a:xfrm>
          <a:prstGeom prst="rect">
            <a:avLst/>
          </a:prstGeom>
        </p:spPr>
        <p:txBody>
          <a:bodyPr lIns="0" tIns="0" rIns="0" bIns="0" rtlCol="0" anchor="t">
            <a:spAutoFit/>
          </a:bodyPr>
          <a:lstStyle/>
          <a:p>
            <a:pPr algn="ctr">
              <a:lnSpc>
                <a:spcPts val="12116"/>
              </a:lnSpc>
            </a:pPr>
            <a:r>
              <a:rPr lang="en-US" sz="9600">
                <a:solidFill>
                  <a:srgbClr val="FFFFFF"/>
                </a:solidFill>
                <a:latin typeface="Arial" panose="020B0604020202020204" pitchFamily="34" charset="0"/>
                <a:ea typeface="DIN Next LT Pro 1"/>
                <a:cs typeface="Arial" panose="020B0604020202020204" pitchFamily="34" charset="0"/>
                <a:sym typeface="DIN Next LT Pro 1"/>
              </a:rPr>
              <a:t>Any </a:t>
            </a:r>
            <a:r>
              <a:rPr lang="en-US" sz="9600">
                <a:solidFill>
                  <a:srgbClr val="BCCF00"/>
                </a:solidFill>
                <a:latin typeface="Arial" panose="020B0604020202020204" pitchFamily="34" charset="0"/>
                <a:ea typeface="DIN Next LT Pro 1"/>
                <a:cs typeface="Arial" panose="020B0604020202020204" pitchFamily="34" charset="0"/>
                <a:sym typeface="DIN Next LT Pro 1"/>
              </a:rPr>
              <a:t>questions?</a:t>
            </a:r>
          </a:p>
          <a:p>
            <a:pPr algn="ctr">
              <a:lnSpc>
                <a:spcPts val="12116"/>
              </a:lnSpc>
            </a:pPr>
            <a:endParaRPr lang="en-US" sz="8654">
              <a:solidFill>
                <a:srgbClr val="BCCF00"/>
              </a:solidFill>
              <a:latin typeface="Arial" panose="020B0604020202020204" pitchFamily="34" charset="0"/>
              <a:ea typeface="DIN Next LT Pro 1"/>
              <a:cs typeface="Arial" panose="020B0604020202020204" pitchFamily="34" charset="0"/>
              <a:sym typeface="DIN Next LT Pro 1"/>
            </a:endParaRPr>
          </a:p>
        </p:txBody>
      </p:sp>
      <p:sp>
        <p:nvSpPr>
          <p:cNvPr id="5" name="TextBox 5"/>
          <p:cNvSpPr txBox="1"/>
          <p:nvPr/>
        </p:nvSpPr>
        <p:spPr>
          <a:xfrm>
            <a:off x="6731446" y="8715679"/>
            <a:ext cx="5003353" cy="479170"/>
          </a:xfrm>
          <a:prstGeom prst="rect">
            <a:avLst/>
          </a:prstGeom>
        </p:spPr>
        <p:txBody>
          <a:bodyPr wrap="square" lIns="0" tIns="0" rIns="0" bIns="0" rtlCol="0" anchor="t">
            <a:spAutoFit/>
          </a:bodyPr>
          <a:lstStyle/>
          <a:p>
            <a:pPr algn="ctr">
              <a:lnSpc>
                <a:spcPts val="4072"/>
              </a:lnSpc>
            </a:pPr>
            <a:r>
              <a:rPr lang="en-US" sz="2908" u="sng">
                <a:solidFill>
                  <a:schemeClr val="bg1"/>
                </a:solidFill>
                <a:latin typeface="Arial" panose="020B0604020202020204" pitchFamily="34" charset="0"/>
                <a:ea typeface="DIN Next LT Pro 2"/>
                <a:cs typeface="Arial" panose="020B0604020202020204" pitchFamily="34" charset="0"/>
                <a:sym typeface="DIN Next LT Pro 2"/>
                <a:hlinkClick r:id="rId5" tooltip="https://bit.ly/BCSdigitalcareer">
                  <a:extLst>
                    <a:ext uri="{A12FA001-AC4F-418D-AE19-62706E023703}">
                      <ahyp:hlinkClr xmlns:ahyp="http://schemas.microsoft.com/office/drawing/2018/hyperlinkcolor" val="tx"/>
                    </a:ext>
                  </a:extLst>
                </a:hlinkClick>
              </a:rPr>
              <a:t>https://bit.ly/BCSdigitalcareer</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H="1">
            <a:off x="0" y="0"/>
            <a:ext cx="8159660" cy="10287000"/>
          </a:xfrm>
          <a:custGeom>
            <a:avLst/>
            <a:gdLst/>
            <a:ahLst/>
            <a:cxnLst/>
            <a:rect l="l" t="t" r="r" b="b"/>
            <a:pathLst>
              <a:path w="8159660" h="10287000">
                <a:moveTo>
                  <a:pt x="8159660" y="0"/>
                </a:moveTo>
                <a:lnTo>
                  <a:pt x="0" y="0"/>
                </a:lnTo>
                <a:lnTo>
                  <a:pt x="0" y="10287000"/>
                </a:lnTo>
                <a:lnTo>
                  <a:pt x="8159660" y="10287000"/>
                </a:lnTo>
                <a:lnTo>
                  <a:pt x="815966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11551026" y="2247901"/>
            <a:ext cx="7748478" cy="8039100"/>
          </a:xfrm>
          <a:custGeom>
            <a:avLst/>
            <a:gdLst/>
            <a:ahLst/>
            <a:cxnLst/>
            <a:rect l="l" t="t" r="r" b="b"/>
            <a:pathLst>
              <a:path w="7748478" h="10358959">
                <a:moveTo>
                  <a:pt x="0" y="0"/>
                </a:moveTo>
                <a:lnTo>
                  <a:pt x="7748478" y="0"/>
                </a:lnTo>
                <a:lnTo>
                  <a:pt x="7748478" y="10358959"/>
                </a:lnTo>
                <a:lnTo>
                  <a:pt x="0" y="10358959"/>
                </a:lnTo>
                <a:lnTo>
                  <a:pt x="0" y="0"/>
                </a:lnTo>
                <a:close/>
              </a:path>
            </a:pathLst>
          </a:custGeom>
          <a:blipFill>
            <a:blip r:embed="rId4" cstate="email">
              <a:extLst>
                <a:ext uri="{28A0092B-C50C-407E-A947-70E740481C1C}">
                  <a14:useLocalDpi xmlns:a14="http://schemas.microsoft.com/office/drawing/2010/main"/>
                </a:ext>
              </a:extLst>
            </a:blip>
            <a:stretch>
              <a:fillRect t="1"/>
            </a:stretch>
          </a:blipFill>
        </p:spPr>
        <p:txBody>
          <a:bodyPr/>
          <a:lstStyle/>
          <a:p>
            <a:endParaRPr lang="en-GB"/>
          </a:p>
        </p:txBody>
      </p:sp>
      <p:sp>
        <p:nvSpPr>
          <p:cNvPr id="7" name="Oval 6">
            <a:extLst>
              <a:ext uri="{FF2B5EF4-FFF2-40B4-BE49-F238E27FC236}">
                <a16:creationId xmlns:a16="http://schemas.microsoft.com/office/drawing/2014/main" id="{015DA802-5676-8E32-E0B6-6EC988FC772E}"/>
              </a:ext>
            </a:extLst>
          </p:cNvPr>
          <p:cNvSpPr/>
          <p:nvPr/>
        </p:nvSpPr>
        <p:spPr>
          <a:xfrm>
            <a:off x="6928007" y="583734"/>
            <a:ext cx="4712166" cy="47121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7264704" y="1714500"/>
            <a:ext cx="4012896" cy="2551661"/>
          </a:xfrm>
          <a:prstGeom prst="rect">
            <a:avLst/>
          </a:prstGeom>
        </p:spPr>
        <p:txBody>
          <a:bodyPr wrap="square" lIns="0" tIns="0" rIns="0" bIns="0" rtlCol="0" anchor="t">
            <a:spAutoFit/>
          </a:bodyPr>
          <a:lstStyle/>
          <a:p>
            <a:pPr algn="ctr">
              <a:lnSpc>
                <a:spcPts val="6859"/>
              </a:lnSpc>
            </a:pPr>
            <a:r>
              <a:rPr lang="en-GB" sz="3600"/>
              <a:t>How do I kickstart my digital career after graduating?</a:t>
            </a:r>
            <a:endParaRPr lang="en-US" sz="3600">
              <a:solidFill>
                <a:srgbClr val="000000"/>
              </a:solidFill>
              <a:latin typeface="Arial" panose="020B0604020202020204" pitchFamily="34" charset="0"/>
              <a:ea typeface="DIN Next LT Pro 1"/>
              <a:cs typeface="Arial" panose="020B0604020202020204" pitchFamily="34" charset="0"/>
              <a:sym typeface="DIN Next LT Pro 1"/>
            </a:endParaRPr>
          </a:p>
        </p:txBody>
      </p:sp>
      <p:sp>
        <p:nvSpPr>
          <p:cNvPr id="9" name="Oval 8">
            <a:extLst>
              <a:ext uri="{FF2B5EF4-FFF2-40B4-BE49-F238E27FC236}">
                <a16:creationId xmlns:a16="http://schemas.microsoft.com/office/drawing/2014/main" id="{472F963E-BAC2-D094-6F03-2DE4DE1FE4B3}"/>
              </a:ext>
            </a:extLst>
          </p:cNvPr>
          <p:cNvSpPr/>
          <p:nvPr/>
        </p:nvSpPr>
        <p:spPr>
          <a:xfrm>
            <a:off x="11660955" y="3825621"/>
            <a:ext cx="739521" cy="73952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1F85F3-9E5E-6AD1-F41E-46BE53EFB45C}"/>
              </a:ext>
            </a:extLst>
          </p:cNvPr>
          <p:cNvSpPr/>
          <p:nvPr/>
        </p:nvSpPr>
        <p:spPr>
          <a:xfrm>
            <a:off x="12592912" y="4478331"/>
            <a:ext cx="398828" cy="3988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6" name="TextBox 6"/>
          <p:cNvSpPr txBox="1"/>
          <p:nvPr/>
        </p:nvSpPr>
        <p:spPr>
          <a:xfrm>
            <a:off x="1028700" y="605785"/>
            <a:ext cx="15264622" cy="1340110"/>
          </a:xfrm>
          <a:prstGeom prst="rect">
            <a:avLst/>
          </a:prstGeom>
        </p:spPr>
        <p:txBody>
          <a:bodyPr lIns="0" tIns="0" rIns="0" bIns="0" rtlCol="0" anchor="t">
            <a:spAutoFit/>
          </a:bodyPr>
          <a:lstStyle/>
          <a:p>
            <a:pPr algn="l">
              <a:lnSpc>
                <a:spcPts val="11200"/>
              </a:lnSpc>
            </a:pPr>
            <a:r>
              <a:rPr lang="en-US" sz="8000">
                <a:solidFill>
                  <a:srgbClr val="FFFFFF"/>
                </a:solidFill>
                <a:latin typeface="Arial" panose="020B0604020202020204" pitchFamily="34" charset="0"/>
                <a:ea typeface="DIN Next LT Pro 1"/>
                <a:cs typeface="Arial" panose="020B0604020202020204" pitchFamily="34" charset="0"/>
                <a:sym typeface="DIN Next LT Pro 1"/>
              </a:rPr>
              <a:t>What path </a:t>
            </a:r>
            <a:r>
              <a:rPr lang="en-US" sz="8000">
                <a:solidFill>
                  <a:srgbClr val="BCCF00"/>
                </a:solidFill>
                <a:latin typeface="Arial" panose="020B0604020202020204" pitchFamily="34" charset="0"/>
                <a:ea typeface="DIN Next LT Pro 1"/>
                <a:cs typeface="Arial" panose="020B0604020202020204" pitchFamily="34" charset="0"/>
                <a:sym typeface="DIN Next LT Pro 1"/>
              </a:rPr>
              <a:t>will you take?</a:t>
            </a:r>
          </a:p>
        </p:txBody>
      </p:sp>
      <p:grpSp>
        <p:nvGrpSpPr>
          <p:cNvPr id="7" name="Group 7"/>
          <p:cNvGrpSpPr/>
          <p:nvPr/>
        </p:nvGrpSpPr>
        <p:grpSpPr>
          <a:xfrm>
            <a:off x="1370187" y="4872507"/>
            <a:ext cx="3817292" cy="1285116"/>
            <a:chOff x="0" y="0"/>
            <a:chExt cx="1335548" cy="449621"/>
          </a:xfrm>
        </p:grpSpPr>
        <p:sp>
          <p:nvSpPr>
            <p:cNvPr id="8" name="Freeform 8"/>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9" name="TextBox 9"/>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10" name="TextBox 10"/>
          <p:cNvSpPr txBox="1"/>
          <p:nvPr/>
        </p:nvSpPr>
        <p:spPr>
          <a:xfrm>
            <a:off x="1371600" y="5168712"/>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Web developer</a:t>
            </a:r>
          </a:p>
        </p:txBody>
      </p:sp>
      <p:grpSp>
        <p:nvGrpSpPr>
          <p:cNvPr id="11" name="Group 11"/>
          <p:cNvGrpSpPr/>
          <p:nvPr/>
        </p:nvGrpSpPr>
        <p:grpSpPr>
          <a:xfrm>
            <a:off x="1397010" y="6587416"/>
            <a:ext cx="3817292" cy="1285116"/>
            <a:chOff x="0" y="0"/>
            <a:chExt cx="1335548" cy="449621"/>
          </a:xfrm>
        </p:grpSpPr>
        <p:sp>
          <p:nvSpPr>
            <p:cNvPr id="12" name="Freeform 12"/>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13" name="TextBox 13"/>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14" name="TextBox 14"/>
          <p:cNvSpPr txBox="1"/>
          <p:nvPr/>
        </p:nvSpPr>
        <p:spPr>
          <a:xfrm>
            <a:off x="1358910" y="6896100"/>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Cloud architect</a:t>
            </a:r>
          </a:p>
        </p:txBody>
      </p:sp>
      <p:grpSp>
        <p:nvGrpSpPr>
          <p:cNvPr id="15" name="Group 15"/>
          <p:cNvGrpSpPr/>
          <p:nvPr/>
        </p:nvGrpSpPr>
        <p:grpSpPr>
          <a:xfrm>
            <a:off x="1397010" y="8301157"/>
            <a:ext cx="3817292" cy="1285116"/>
            <a:chOff x="0" y="0"/>
            <a:chExt cx="1335548" cy="449621"/>
          </a:xfrm>
        </p:grpSpPr>
        <p:sp>
          <p:nvSpPr>
            <p:cNvPr id="16" name="Freeform 16"/>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17" name="TextBox 17"/>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18" name="TextBox 18"/>
          <p:cNvSpPr txBox="1"/>
          <p:nvPr/>
        </p:nvSpPr>
        <p:spPr>
          <a:xfrm>
            <a:off x="1397010" y="8645839"/>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Game developer</a:t>
            </a:r>
          </a:p>
        </p:txBody>
      </p:sp>
      <p:grpSp>
        <p:nvGrpSpPr>
          <p:cNvPr id="19" name="Group 19"/>
          <p:cNvGrpSpPr/>
          <p:nvPr/>
        </p:nvGrpSpPr>
        <p:grpSpPr>
          <a:xfrm>
            <a:off x="7221943" y="4873091"/>
            <a:ext cx="3817292" cy="1285116"/>
            <a:chOff x="0" y="0"/>
            <a:chExt cx="1335548" cy="449621"/>
          </a:xfrm>
        </p:grpSpPr>
        <p:sp>
          <p:nvSpPr>
            <p:cNvPr id="20" name="Freeform 20"/>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21" name="TextBox 21"/>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22" name="TextBox 22"/>
          <p:cNvSpPr txBox="1"/>
          <p:nvPr/>
        </p:nvSpPr>
        <p:spPr>
          <a:xfrm>
            <a:off x="7221943" y="5156013"/>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Data scientist</a:t>
            </a:r>
          </a:p>
        </p:txBody>
      </p:sp>
      <p:grpSp>
        <p:nvGrpSpPr>
          <p:cNvPr id="23" name="Group 23"/>
          <p:cNvGrpSpPr/>
          <p:nvPr/>
        </p:nvGrpSpPr>
        <p:grpSpPr>
          <a:xfrm>
            <a:off x="7248765" y="6588000"/>
            <a:ext cx="3817292" cy="1285116"/>
            <a:chOff x="0" y="0"/>
            <a:chExt cx="1335548" cy="449621"/>
          </a:xfrm>
        </p:grpSpPr>
        <p:sp>
          <p:nvSpPr>
            <p:cNvPr id="24" name="Freeform 24"/>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25" name="TextBox 25"/>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26" name="TextBox 26"/>
          <p:cNvSpPr txBox="1"/>
          <p:nvPr/>
        </p:nvSpPr>
        <p:spPr>
          <a:xfrm>
            <a:off x="7256632" y="6881035"/>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UX designer</a:t>
            </a:r>
          </a:p>
        </p:txBody>
      </p:sp>
      <p:grpSp>
        <p:nvGrpSpPr>
          <p:cNvPr id="27" name="Group 27"/>
          <p:cNvGrpSpPr/>
          <p:nvPr/>
        </p:nvGrpSpPr>
        <p:grpSpPr>
          <a:xfrm>
            <a:off x="7248765" y="8301741"/>
            <a:ext cx="3817292" cy="1285116"/>
            <a:chOff x="0" y="0"/>
            <a:chExt cx="1335548" cy="449621"/>
          </a:xfrm>
        </p:grpSpPr>
        <p:sp>
          <p:nvSpPr>
            <p:cNvPr id="28" name="Freeform 28"/>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29" name="TextBox 29"/>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30" name="TextBox 30"/>
          <p:cNvSpPr txBox="1"/>
          <p:nvPr/>
        </p:nvSpPr>
        <p:spPr>
          <a:xfrm>
            <a:off x="7248765" y="8646424"/>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Cybersecurity</a:t>
            </a:r>
            <a:endParaRPr lang="en-US" sz="3649" b="1">
              <a:solidFill>
                <a:srgbClr val="030303"/>
              </a:solidFill>
              <a:latin typeface="Arial" panose="020B0604020202020204" pitchFamily="34" charset="0"/>
              <a:ea typeface="DIN Next LT Pro 2"/>
              <a:cs typeface="Arial" panose="020B0604020202020204" pitchFamily="34" charset="0"/>
              <a:sym typeface="DIN Next LT Pro 2"/>
            </a:endParaRPr>
          </a:p>
        </p:txBody>
      </p:sp>
      <p:grpSp>
        <p:nvGrpSpPr>
          <p:cNvPr id="31" name="Group 31"/>
          <p:cNvGrpSpPr/>
          <p:nvPr/>
        </p:nvGrpSpPr>
        <p:grpSpPr>
          <a:xfrm>
            <a:off x="13415185" y="4873675"/>
            <a:ext cx="3817292" cy="1285116"/>
            <a:chOff x="0" y="0"/>
            <a:chExt cx="1335548" cy="449621"/>
          </a:xfrm>
        </p:grpSpPr>
        <p:sp>
          <p:nvSpPr>
            <p:cNvPr id="32" name="Freeform 32"/>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33" name="TextBox 33"/>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34" name="TextBox 34"/>
          <p:cNvSpPr txBox="1"/>
          <p:nvPr/>
        </p:nvSpPr>
        <p:spPr>
          <a:xfrm>
            <a:off x="13340398" y="5207623"/>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App developer</a:t>
            </a:r>
          </a:p>
        </p:txBody>
      </p:sp>
      <p:grpSp>
        <p:nvGrpSpPr>
          <p:cNvPr id="35" name="Group 35"/>
          <p:cNvGrpSpPr/>
          <p:nvPr/>
        </p:nvGrpSpPr>
        <p:grpSpPr>
          <a:xfrm>
            <a:off x="13442008" y="6588585"/>
            <a:ext cx="3817292" cy="1285116"/>
            <a:chOff x="0" y="0"/>
            <a:chExt cx="1335548" cy="449621"/>
          </a:xfrm>
        </p:grpSpPr>
        <p:sp>
          <p:nvSpPr>
            <p:cNvPr id="36" name="Freeform 36"/>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37" name="TextBox 37"/>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38" name="TextBox 38"/>
          <p:cNvSpPr txBox="1"/>
          <p:nvPr/>
        </p:nvSpPr>
        <p:spPr>
          <a:xfrm>
            <a:off x="13403908" y="6917207"/>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AI engineer</a:t>
            </a:r>
          </a:p>
        </p:txBody>
      </p:sp>
      <p:grpSp>
        <p:nvGrpSpPr>
          <p:cNvPr id="39" name="Group 39"/>
          <p:cNvGrpSpPr/>
          <p:nvPr/>
        </p:nvGrpSpPr>
        <p:grpSpPr>
          <a:xfrm>
            <a:off x="13442008" y="8302326"/>
            <a:ext cx="3817292" cy="1285116"/>
            <a:chOff x="0" y="0"/>
            <a:chExt cx="1335548" cy="449621"/>
          </a:xfrm>
        </p:grpSpPr>
        <p:sp>
          <p:nvSpPr>
            <p:cNvPr id="40" name="Freeform 40"/>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41" name="TextBox 41"/>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42" name="TextBox 42"/>
          <p:cNvSpPr txBox="1"/>
          <p:nvPr/>
        </p:nvSpPr>
        <p:spPr>
          <a:xfrm>
            <a:off x="13411200" y="8636623"/>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DevOps specialist</a:t>
            </a:r>
          </a:p>
        </p:txBody>
      </p:sp>
      <p:pic>
        <p:nvPicPr>
          <p:cNvPr id="46" name="Picture 45" descr="A white line with green dots around a person's head&#10;&#10;Description automatically generated">
            <a:extLst>
              <a:ext uri="{FF2B5EF4-FFF2-40B4-BE49-F238E27FC236}">
                <a16:creationId xmlns:a16="http://schemas.microsoft.com/office/drawing/2014/main" id="{36782585-D57E-7D91-3D16-56AB187188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35363" y="2386074"/>
            <a:ext cx="2030582" cy="2030582"/>
          </a:xfrm>
          <a:prstGeom prst="rect">
            <a:avLst/>
          </a:prstGeom>
        </p:spPr>
      </p:pic>
      <p:pic>
        <p:nvPicPr>
          <p:cNvPr id="48" name="Picture 47" descr="A white line with green dots and a graph&#10;&#10;Description automatically generated">
            <a:extLst>
              <a:ext uri="{FF2B5EF4-FFF2-40B4-BE49-F238E27FC236}">
                <a16:creationId xmlns:a16="http://schemas.microsoft.com/office/drawing/2014/main" id="{C29AA1EB-FAEB-091B-0D31-8153F1E332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5591" y="2302449"/>
            <a:ext cx="1994678" cy="1994678"/>
          </a:xfrm>
          <a:prstGeom prst="rect">
            <a:avLst/>
          </a:prstGeom>
        </p:spPr>
      </p:pic>
      <p:pic>
        <p:nvPicPr>
          <p:cNvPr id="50" name="Picture 49" descr="A white line drawing of a computer with a magnifying glass&#10;&#10;Description automatically generated">
            <a:extLst>
              <a:ext uri="{FF2B5EF4-FFF2-40B4-BE49-F238E27FC236}">
                <a16:creationId xmlns:a16="http://schemas.microsoft.com/office/drawing/2014/main" id="{C5BA06F3-3A5E-99DB-3EE7-D3C3122397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75628" y="2303355"/>
            <a:ext cx="2384225" cy="2384225"/>
          </a:xfrm>
          <a:prstGeom prst="rect">
            <a:avLst/>
          </a:prstGeom>
        </p:spPr>
      </p:pic>
      <p:pic>
        <p:nvPicPr>
          <p:cNvPr id="52" name="Picture 51" descr="A black and white lock with a green keyhole&#10;&#10;Description automatically generated">
            <a:extLst>
              <a:ext uri="{FF2B5EF4-FFF2-40B4-BE49-F238E27FC236}">
                <a16:creationId xmlns:a16="http://schemas.microsoft.com/office/drawing/2014/main" id="{70293DFC-8660-31E8-BAC0-7002B59A43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15600" y="2266545"/>
            <a:ext cx="2030582" cy="2030582"/>
          </a:xfrm>
          <a:prstGeom prst="rect">
            <a:avLst/>
          </a:prstGeom>
        </p:spPr>
      </p:pic>
    </p:spTree>
    <p:extLst>
      <p:ext uri="{BB962C8B-B14F-4D97-AF65-F5344CB8AC3E}">
        <p14:creationId xmlns:p14="http://schemas.microsoft.com/office/powerpoint/2010/main" val="1803524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Effect transition="in" filter="fade">
                                      <p:cBhvr>
                                        <p:cTn id="51" dur="500"/>
                                        <p:tgtEl>
                                          <p:spTgt spid="38"/>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42">
                                            <p:txEl>
                                              <p:pRg st="0" end="0"/>
                                            </p:txEl>
                                          </p:spTgt>
                                        </p:tgtEl>
                                        <p:attrNameLst>
                                          <p:attrName>style.visibility</p:attrName>
                                        </p:attrNameLst>
                                      </p:cBhvr>
                                      <p:to>
                                        <p:strVal val="visible"/>
                                      </p:to>
                                    </p:set>
                                    <p:anim calcmode="lin" valueType="num">
                                      <p:cBhvr>
                                        <p:cTn id="55"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22" grpId="0"/>
      <p:bldP spid="26" grpId="0"/>
      <p:bldP spid="30" grpId="0"/>
      <p:bldP spid="34"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80149"/>
            <a:ext cx="2623185" cy="262318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4" name="Group 4"/>
          <p:cNvGrpSpPr/>
          <p:nvPr/>
        </p:nvGrpSpPr>
        <p:grpSpPr>
          <a:xfrm>
            <a:off x="3115968" y="5765496"/>
            <a:ext cx="3948886" cy="394888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print">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endParaRPr lang="en-GB"/>
            </a:p>
          </p:txBody>
        </p:sp>
      </p:grpSp>
      <p:grpSp>
        <p:nvGrpSpPr>
          <p:cNvPr id="6" name="Group 6"/>
          <p:cNvGrpSpPr/>
          <p:nvPr/>
        </p:nvGrpSpPr>
        <p:grpSpPr>
          <a:xfrm>
            <a:off x="9519718" y="5568504"/>
            <a:ext cx="4145879" cy="414587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8" name="Group 8"/>
          <p:cNvGrpSpPr/>
          <p:nvPr/>
        </p:nvGrpSpPr>
        <p:grpSpPr>
          <a:xfrm>
            <a:off x="9144000" y="328473"/>
            <a:ext cx="3773452" cy="377345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0" name="Group 10"/>
          <p:cNvGrpSpPr/>
          <p:nvPr/>
        </p:nvGrpSpPr>
        <p:grpSpPr>
          <a:xfrm>
            <a:off x="7064855" y="3642672"/>
            <a:ext cx="2454863" cy="24548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2" name="Group 12"/>
          <p:cNvGrpSpPr/>
          <p:nvPr/>
        </p:nvGrpSpPr>
        <p:grpSpPr>
          <a:xfrm>
            <a:off x="738663" y="4369725"/>
            <a:ext cx="2377305" cy="237730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4" name="Group 14"/>
          <p:cNvGrpSpPr/>
          <p:nvPr/>
        </p:nvGrpSpPr>
        <p:grpSpPr>
          <a:xfrm>
            <a:off x="14470675" y="4870103"/>
            <a:ext cx="3249245" cy="324924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cstate="email">
                <a:extLst>
                  <a:ext uri="{28A0092B-C50C-407E-A947-70E740481C1C}">
                    <a14:useLocalDpi xmlns:a14="http://schemas.microsoft.com/office/drawing/2010/main"/>
                  </a:ext>
                </a:extLst>
              </a:blip>
              <a:stretch>
                <a:fillRect/>
              </a:stretch>
            </a:blipFill>
            <a:ln w="9525" cap="sq">
              <a:solidFill>
                <a:srgbClr val="575757"/>
              </a:solidFill>
              <a:prstDash val="solid"/>
              <a:miter/>
            </a:ln>
          </p:spPr>
          <p:txBody>
            <a:bodyPr/>
            <a:lstStyle/>
            <a:p>
              <a:endParaRPr lang="en-GB"/>
            </a:p>
          </p:txBody>
        </p:sp>
      </p:grpSp>
      <p:grpSp>
        <p:nvGrpSpPr>
          <p:cNvPr id="16" name="Group 16"/>
          <p:cNvGrpSpPr/>
          <p:nvPr/>
        </p:nvGrpSpPr>
        <p:grpSpPr>
          <a:xfrm>
            <a:off x="14258226" y="997494"/>
            <a:ext cx="2305840" cy="230584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8" name="Group 18"/>
          <p:cNvGrpSpPr/>
          <p:nvPr/>
        </p:nvGrpSpPr>
        <p:grpSpPr>
          <a:xfrm>
            <a:off x="4343250" y="766841"/>
            <a:ext cx="3104431" cy="31044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cstate="email">
                <a:extLst>
                  <a:ext uri="{28A0092B-C50C-407E-A947-70E740481C1C}">
                    <a14:useLocalDpi xmlns:a14="http://schemas.microsoft.com/office/drawing/2010/main"/>
                  </a:ext>
                </a:extLst>
              </a:blip>
              <a:stretch>
                <a:fillRect/>
              </a:stretch>
            </a:blipFill>
            <a:ln w="9525" cap="sq">
              <a:solidFill>
                <a:srgbClr val="706F6F"/>
              </a:solidFill>
              <a:prstDash val="solid"/>
              <a:miter/>
            </a:ln>
          </p:spPr>
          <p:txBody>
            <a:bodyPr/>
            <a:lstStyle/>
            <a:p>
              <a:endParaRPr lang="en-GB"/>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12382152" y="0"/>
            <a:ext cx="5925851"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flipV="1">
            <a:off x="0" y="1137917"/>
            <a:ext cx="9655440" cy="2071291"/>
          </a:xfrm>
          <a:custGeom>
            <a:avLst/>
            <a:gdLst/>
            <a:ahLst/>
            <a:cxnLst/>
            <a:rect l="l" t="t" r="r" b="b"/>
            <a:pathLst>
              <a:path w="10443485" h="2071291">
                <a:moveTo>
                  <a:pt x="0" y="2071292"/>
                </a:moveTo>
                <a:lnTo>
                  <a:pt x="10443486" y="2071292"/>
                </a:lnTo>
                <a:lnTo>
                  <a:pt x="10443486" y="0"/>
                </a:lnTo>
                <a:lnTo>
                  <a:pt x="0" y="0"/>
                </a:lnTo>
                <a:lnTo>
                  <a:pt x="0" y="2071292"/>
                </a:lnTo>
                <a:close/>
              </a:path>
            </a:pathLst>
          </a:custGeom>
          <a:blipFill>
            <a:blip r:embed="rId4">
              <a:extLst>
                <a:ext uri="{96DAC541-7B7A-43D3-8B79-37D633B846F1}">
                  <asvg:svgBlip xmlns:asvg="http://schemas.microsoft.com/office/drawing/2016/SVG/main" r:embed="rId5"/>
                </a:ext>
              </a:extLst>
            </a:blip>
            <a:stretch>
              <a:fillRect l="-8162"/>
            </a:stretch>
          </a:blipFill>
        </p:spPr>
        <p:txBody>
          <a:bodyPr/>
          <a:lstStyle/>
          <a:p>
            <a:endParaRPr lang="en-GB"/>
          </a:p>
        </p:txBody>
      </p:sp>
      <p:sp>
        <p:nvSpPr>
          <p:cNvPr id="4" name="Freeform 4"/>
          <p:cNvSpPr/>
          <p:nvPr/>
        </p:nvSpPr>
        <p:spPr>
          <a:xfrm flipV="1">
            <a:off x="0" y="790574"/>
            <a:ext cx="9392115"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6">
              <a:extLst>
                <a:ext uri="{96DAC541-7B7A-43D3-8B79-37D633B846F1}">
                  <asvg:svgBlip xmlns:asvg="http://schemas.microsoft.com/office/drawing/2016/SVG/main" r:embed="rId7"/>
                </a:ext>
              </a:extLst>
            </a:blip>
            <a:stretch>
              <a:fillRect l="-11194"/>
            </a:stretch>
          </a:blipFill>
        </p:spPr>
        <p:txBody>
          <a:bodyPr/>
          <a:lstStyle/>
          <a:p>
            <a:endParaRPr lang="en-GB"/>
          </a:p>
        </p:txBody>
      </p:sp>
      <p:grpSp>
        <p:nvGrpSpPr>
          <p:cNvPr id="5" name="Group 5"/>
          <p:cNvGrpSpPr/>
          <p:nvPr/>
        </p:nvGrpSpPr>
        <p:grpSpPr>
          <a:xfrm>
            <a:off x="539948" y="3718669"/>
            <a:ext cx="4506721" cy="3359123"/>
            <a:chOff x="0" y="0"/>
            <a:chExt cx="1090482" cy="812800"/>
          </a:xfrm>
        </p:grpSpPr>
        <p:sp>
          <p:nvSpPr>
            <p:cNvPr id="6" name="Freeform 6"/>
            <p:cNvSpPr/>
            <p:nvPr/>
          </p:nvSpPr>
          <p:spPr>
            <a:xfrm>
              <a:off x="0" y="0"/>
              <a:ext cx="1090482" cy="812800"/>
            </a:xfrm>
            <a:custGeom>
              <a:avLst/>
              <a:gdLst/>
              <a:ahLst/>
              <a:cxnLst/>
              <a:rect l="l" t="t" r="r" b="b"/>
              <a:pathLst>
                <a:path w="1090482" h="812800">
                  <a:moveTo>
                    <a:pt x="34650" y="0"/>
                  </a:moveTo>
                  <a:lnTo>
                    <a:pt x="1055831" y="0"/>
                  </a:lnTo>
                  <a:cubicBezTo>
                    <a:pt x="1065021" y="0"/>
                    <a:pt x="1073835" y="3651"/>
                    <a:pt x="1080333" y="10149"/>
                  </a:cubicBezTo>
                  <a:cubicBezTo>
                    <a:pt x="1086831" y="16647"/>
                    <a:pt x="1090482" y="25461"/>
                    <a:pt x="1090482" y="34650"/>
                  </a:cubicBezTo>
                  <a:lnTo>
                    <a:pt x="1090482" y="778150"/>
                  </a:lnTo>
                  <a:cubicBezTo>
                    <a:pt x="1090482" y="787339"/>
                    <a:pt x="1086831" y="796153"/>
                    <a:pt x="1080333" y="802651"/>
                  </a:cubicBezTo>
                  <a:cubicBezTo>
                    <a:pt x="1073835" y="809149"/>
                    <a:pt x="1065021" y="812800"/>
                    <a:pt x="1055831" y="812800"/>
                  </a:cubicBezTo>
                  <a:lnTo>
                    <a:pt x="34650" y="812800"/>
                  </a:lnTo>
                  <a:cubicBezTo>
                    <a:pt x="25461" y="812800"/>
                    <a:pt x="16647" y="809149"/>
                    <a:pt x="10149" y="802651"/>
                  </a:cubicBezTo>
                  <a:cubicBezTo>
                    <a:pt x="3651" y="796153"/>
                    <a:pt x="0" y="787339"/>
                    <a:pt x="0" y="778150"/>
                  </a:cubicBezTo>
                  <a:lnTo>
                    <a:pt x="0" y="34650"/>
                  </a:lnTo>
                  <a:cubicBezTo>
                    <a:pt x="0" y="25461"/>
                    <a:pt x="3651" y="16647"/>
                    <a:pt x="10149" y="10149"/>
                  </a:cubicBezTo>
                  <a:cubicBezTo>
                    <a:pt x="16647" y="3651"/>
                    <a:pt x="25461" y="0"/>
                    <a:pt x="34650" y="0"/>
                  </a:cubicBez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7" name="Group 7"/>
          <p:cNvGrpSpPr/>
          <p:nvPr/>
        </p:nvGrpSpPr>
        <p:grpSpPr>
          <a:xfrm>
            <a:off x="11201400" y="891378"/>
            <a:ext cx="5925850" cy="4022885"/>
            <a:chOff x="0" y="0"/>
            <a:chExt cx="1197283" cy="812800"/>
          </a:xfrm>
        </p:grpSpPr>
        <p:sp>
          <p:nvSpPr>
            <p:cNvPr id="8" name="Freeform 8"/>
            <p:cNvSpPr/>
            <p:nvPr/>
          </p:nvSpPr>
          <p:spPr>
            <a:xfrm>
              <a:off x="0" y="0"/>
              <a:ext cx="1197283" cy="812800"/>
            </a:xfrm>
            <a:custGeom>
              <a:avLst/>
              <a:gdLst/>
              <a:ahLst/>
              <a:cxnLst/>
              <a:rect l="l" t="t" r="r" b="b"/>
              <a:pathLst>
                <a:path w="1197283" h="812800">
                  <a:moveTo>
                    <a:pt x="27944" y="0"/>
                  </a:moveTo>
                  <a:lnTo>
                    <a:pt x="1169338" y="0"/>
                  </a:lnTo>
                  <a:cubicBezTo>
                    <a:pt x="1176750" y="0"/>
                    <a:pt x="1183857" y="2944"/>
                    <a:pt x="1189098" y="8185"/>
                  </a:cubicBezTo>
                  <a:cubicBezTo>
                    <a:pt x="1194339" y="13425"/>
                    <a:pt x="1197283" y="20533"/>
                    <a:pt x="1197283" y="27944"/>
                  </a:cubicBezTo>
                  <a:lnTo>
                    <a:pt x="1197283" y="784856"/>
                  </a:lnTo>
                  <a:cubicBezTo>
                    <a:pt x="1197283" y="800289"/>
                    <a:pt x="1184772" y="812800"/>
                    <a:pt x="1169338" y="812800"/>
                  </a:cubicBezTo>
                  <a:lnTo>
                    <a:pt x="27944" y="812800"/>
                  </a:lnTo>
                  <a:cubicBezTo>
                    <a:pt x="12511" y="812800"/>
                    <a:pt x="0" y="800289"/>
                    <a:pt x="0" y="784856"/>
                  </a:cubicBezTo>
                  <a:lnTo>
                    <a:pt x="0" y="27944"/>
                  </a:lnTo>
                  <a:cubicBezTo>
                    <a:pt x="0" y="12511"/>
                    <a:pt x="12511" y="0"/>
                    <a:pt x="27944" y="0"/>
                  </a:cubicBez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9" name="Group 9"/>
          <p:cNvGrpSpPr/>
          <p:nvPr/>
        </p:nvGrpSpPr>
        <p:grpSpPr>
          <a:xfrm>
            <a:off x="6176798" y="3545371"/>
            <a:ext cx="6430634" cy="3654734"/>
            <a:chOff x="0" y="0"/>
            <a:chExt cx="1430150" cy="812800"/>
          </a:xfrm>
        </p:grpSpPr>
        <p:sp>
          <p:nvSpPr>
            <p:cNvPr id="10" name="Freeform 10"/>
            <p:cNvSpPr/>
            <p:nvPr/>
          </p:nvSpPr>
          <p:spPr>
            <a:xfrm>
              <a:off x="0" y="0"/>
              <a:ext cx="1430150" cy="812800"/>
            </a:xfrm>
            <a:custGeom>
              <a:avLst/>
              <a:gdLst/>
              <a:ahLst/>
              <a:cxnLst/>
              <a:rect l="l" t="t" r="r" b="b"/>
              <a:pathLst>
                <a:path w="1430150" h="812800">
                  <a:moveTo>
                    <a:pt x="27690" y="0"/>
                  </a:moveTo>
                  <a:lnTo>
                    <a:pt x="1402461" y="0"/>
                  </a:lnTo>
                  <a:cubicBezTo>
                    <a:pt x="1409804" y="0"/>
                    <a:pt x="1416847" y="2917"/>
                    <a:pt x="1422040" y="8110"/>
                  </a:cubicBezTo>
                  <a:cubicBezTo>
                    <a:pt x="1427233" y="13303"/>
                    <a:pt x="1430150" y="20346"/>
                    <a:pt x="1430150" y="27690"/>
                  </a:cubicBezTo>
                  <a:lnTo>
                    <a:pt x="1430150" y="785110"/>
                  </a:lnTo>
                  <a:cubicBezTo>
                    <a:pt x="1430150" y="792454"/>
                    <a:pt x="1427233" y="799497"/>
                    <a:pt x="1422040" y="804690"/>
                  </a:cubicBezTo>
                  <a:cubicBezTo>
                    <a:pt x="1416847" y="809883"/>
                    <a:pt x="1409804" y="812800"/>
                    <a:pt x="1402461" y="812800"/>
                  </a:cubicBezTo>
                  <a:lnTo>
                    <a:pt x="27690" y="812800"/>
                  </a:lnTo>
                  <a:cubicBezTo>
                    <a:pt x="20346" y="812800"/>
                    <a:pt x="13303" y="809883"/>
                    <a:pt x="8110" y="804690"/>
                  </a:cubicBezTo>
                  <a:cubicBezTo>
                    <a:pt x="2917" y="799497"/>
                    <a:pt x="0" y="792454"/>
                    <a:pt x="0" y="785110"/>
                  </a:cubicBezTo>
                  <a:lnTo>
                    <a:pt x="0" y="27690"/>
                  </a:lnTo>
                  <a:cubicBezTo>
                    <a:pt x="0" y="20346"/>
                    <a:pt x="2917" y="13303"/>
                    <a:pt x="8110" y="8110"/>
                  </a:cubicBezTo>
                  <a:cubicBezTo>
                    <a:pt x="13303" y="2917"/>
                    <a:pt x="20346" y="0"/>
                    <a:pt x="27690" y="0"/>
                  </a:cubicBez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1" name="Group 11"/>
          <p:cNvGrpSpPr/>
          <p:nvPr/>
        </p:nvGrpSpPr>
        <p:grpSpPr>
          <a:xfrm>
            <a:off x="10542209" y="5936252"/>
            <a:ext cx="5394019" cy="3769439"/>
            <a:chOff x="0" y="0"/>
            <a:chExt cx="1163106" cy="812800"/>
          </a:xfrm>
        </p:grpSpPr>
        <p:sp>
          <p:nvSpPr>
            <p:cNvPr id="12" name="Freeform 12"/>
            <p:cNvSpPr/>
            <p:nvPr/>
          </p:nvSpPr>
          <p:spPr>
            <a:xfrm>
              <a:off x="0" y="0"/>
              <a:ext cx="1163106" cy="812800"/>
            </a:xfrm>
            <a:custGeom>
              <a:avLst/>
              <a:gdLst/>
              <a:ahLst/>
              <a:cxnLst/>
              <a:rect l="l" t="t" r="r" b="b"/>
              <a:pathLst>
                <a:path w="1163106" h="812800">
                  <a:moveTo>
                    <a:pt x="29816" y="0"/>
                  </a:moveTo>
                  <a:lnTo>
                    <a:pt x="1133290" y="0"/>
                  </a:lnTo>
                  <a:cubicBezTo>
                    <a:pt x="1149757" y="0"/>
                    <a:pt x="1163106" y="13349"/>
                    <a:pt x="1163106" y="29816"/>
                  </a:cubicBezTo>
                  <a:lnTo>
                    <a:pt x="1163106" y="782984"/>
                  </a:lnTo>
                  <a:cubicBezTo>
                    <a:pt x="1163106" y="799451"/>
                    <a:pt x="1149757" y="812800"/>
                    <a:pt x="1133290" y="812800"/>
                  </a:cubicBezTo>
                  <a:lnTo>
                    <a:pt x="29816" y="812800"/>
                  </a:lnTo>
                  <a:cubicBezTo>
                    <a:pt x="13349" y="812800"/>
                    <a:pt x="0" y="799451"/>
                    <a:pt x="0" y="782984"/>
                  </a:cubicBezTo>
                  <a:lnTo>
                    <a:pt x="0" y="29816"/>
                  </a:lnTo>
                  <a:cubicBezTo>
                    <a:pt x="0" y="13349"/>
                    <a:pt x="13349" y="0"/>
                    <a:pt x="29816" y="0"/>
                  </a:cubicBez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3" name="Group 13"/>
          <p:cNvGrpSpPr/>
          <p:nvPr/>
        </p:nvGrpSpPr>
        <p:grpSpPr>
          <a:xfrm>
            <a:off x="2848002" y="6356597"/>
            <a:ext cx="5188705" cy="3497501"/>
            <a:chOff x="0" y="0"/>
            <a:chExt cx="1205827" cy="812800"/>
          </a:xfrm>
        </p:grpSpPr>
        <p:sp>
          <p:nvSpPr>
            <p:cNvPr id="14" name="Freeform 14"/>
            <p:cNvSpPr/>
            <p:nvPr/>
          </p:nvSpPr>
          <p:spPr>
            <a:xfrm>
              <a:off x="0" y="0"/>
              <a:ext cx="1205827" cy="812800"/>
            </a:xfrm>
            <a:custGeom>
              <a:avLst/>
              <a:gdLst/>
              <a:ahLst/>
              <a:cxnLst/>
              <a:rect l="l" t="t" r="r" b="b"/>
              <a:pathLst>
                <a:path w="1205827" h="812800">
                  <a:moveTo>
                    <a:pt x="31039" y="0"/>
                  </a:moveTo>
                  <a:lnTo>
                    <a:pt x="1174788" y="0"/>
                  </a:lnTo>
                  <a:cubicBezTo>
                    <a:pt x="1191930" y="0"/>
                    <a:pt x="1205827" y="13897"/>
                    <a:pt x="1205827" y="31039"/>
                  </a:cubicBezTo>
                  <a:lnTo>
                    <a:pt x="1205827" y="781761"/>
                  </a:lnTo>
                  <a:cubicBezTo>
                    <a:pt x="1205827" y="798903"/>
                    <a:pt x="1191930" y="812800"/>
                    <a:pt x="1174788" y="812800"/>
                  </a:cubicBezTo>
                  <a:lnTo>
                    <a:pt x="31039" y="812800"/>
                  </a:lnTo>
                  <a:cubicBezTo>
                    <a:pt x="13897" y="812800"/>
                    <a:pt x="0" y="798903"/>
                    <a:pt x="0" y="781761"/>
                  </a:cubicBezTo>
                  <a:lnTo>
                    <a:pt x="0" y="31039"/>
                  </a:lnTo>
                  <a:cubicBezTo>
                    <a:pt x="0" y="13897"/>
                    <a:pt x="13897" y="0"/>
                    <a:pt x="31039" y="0"/>
                  </a:cubicBez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15" name="TextBox 15"/>
          <p:cNvSpPr txBox="1"/>
          <p:nvPr/>
        </p:nvSpPr>
        <p:spPr>
          <a:xfrm>
            <a:off x="826610" y="1318848"/>
            <a:ext cx="9263245" cy="830035"/>
          </a:xfrm>
          <a:prstGeom prst="rect">
            <a:avLst/>
          </a:prstGeom>
        </p:spPr>
        <p:txBody>
          <a:bodyPr lIns="0" tIns="0" rIns="0" bIns="0" rtlCol="0" anchor="t">
            <a:spAutoFit/>
          </a:bodyPr>
          <a:lstStyle/>
          <a:p>
            <a:pPr algn="l">
              <a:lnSpc>
                <a:spcPts val="7059"/>
              </a:lnSpc>
            </a:pPr>
            <a:r>
              <a:rPr lang="en-US" sz="5042">
                <a:solidFill>
                  <a:srgbClr val="030303"/>
                </a:solidFill>
                <a:latin typeface="Arial" panose="020B0604020202020204" pitchFamily="34" charset="0"/>
                <a:ea typeface="DIN Next LT Pro 1"/>
                <a:cs typeface="Arial" panose="020B0604020202020204" pitchFamily="34" charset="0"/>
                <a:sym typeface="DIN Next LT Pro 1"/>
              </a:rPr>
              <a:t>Computing in the news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76CCFE3-5F52-68E0-3BAC-BE77EB2F3A8D}"/>
              </a:ext>
            </a:extLst>
          </p:cNvPr>
          <p:cNvSpPr/>
          <p:nvPr/>
        </p:nvSpPr>
        <p:spPr>
          <a:xfrm>
            <a:off x="5202994" y="5814235"/>
            <a:ext cx="3506544" cy="3506544"/>
          </a:xfrm>
          <a:prstGeom prst="ellipse">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flipV="1">
            <a:off x="0" y="1442717"/>
            <a:ext cx="9655440" cy="2071291"/>
          </a:xfrm>
          <a:custGeom>
            <a:avLst/>
            <a:gdLst/>
            <a:ahLst/>
            <a:cxnLst/>
            <a:rect l="l" t="t" r="r" b="b"/>
            <a:pathLst>
              <a:path w="10443485" h="2071291">
                <a:moveTo>
                  <a:pt x="0" y="2071292"/>
                </a:moveTo>
                <a:lnTo>
                  <a:pt x="10443486" y="2071292"/>
                </a:lnTo>
                <a:lnTo>
                  <a:pt x="10443486" y="0"/>
                </a:lnTo>
                <a:lnTo>
                  <a:pt x="0" y="0"/>
                </a:lnTo>
                <a:lnTo>
                  <a:pt x="0" y="2071292"/>
                </a:lnTo>
                <a:close/>
              </a:path>
            </a:pathLst>
          </a:custGeom>
          <a:blipFill>
            <a:blip r:embed="rId4">
              <a:extLst>
                <a:ext uri="{96DAC541-7B7A-43D3-8B79-37D633B846F1}">
                  <asvg:svgBlip xmlns:asvg="http://schemas.microsoft.com/office/drawing/2016/SVG/main" r:embed="rId5"/>
                </a:ext>
              </a:extLst>
            </a:blip>
            <a:stretch>
              <a:fillRect l="-8162"/>
            </a:stretch>
          </a:blipFill>
        </p:spPr>
        <p:txBody>
          <a:bodyPr/>
          <a:lstStyle/>
          <a:p>
            <a:endParaRPr lang="en-GB"/>
          </a:p>
        </p:txBody>
      </p:sp>
      <p:sp>
        <p:nvSpPr>
          <p:cNvPr id="3" name="Freeform 3"/>
          <p:cNvSpPr/>
          <p:nvPr/>
        </p:nvSpPr>
        <p:spPr>
          <a:xfrm flipV="1">
            <a:off x="0" y="1095374"/>
            <a:ext cx="9392115"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6">
              <a:extLst>
                <a:ext uri="{96DAC541-7B7A-43D3-8B79-37D633B846F1}">
                  <asvg:svgBlip xmlns:asvg="http://schemas.microsoft.com/office/drawing/2016/SVG/main" r:embed="rId7"/>
                </a:ext>
              </a:extLst>
            </a:blip>
            <a:stretch>
              <a:fillRect l="-11194"/>
            </a:stretch>
          </a:blipFill>
        </p:spPr>
        <p:txBody>
          <a:bodyPr/>
          <a:lstStyle/>
          <a:p>
            <a:endParaRPr lang="en-GB"/>
          </a:p>
        </p:txBody>
      </p:sp>
      <p:sp>
        <p:nvSpPr>
          <p:cNvPr id="4" name="Freeform 4"/>
          <p:cNvSpPr/>
          <p:nvPr/>
        </p:nvSpPr>
        <p:spPr>
          <a:xfrm>
            <a:off x="1028700" y="5814235"/>
            <a:ext cx="3444065" cy="3444065"/>
          </a:xfrm>
          <a:custGeom>
            <a:avLst/>
            <a:gdLst/>
            <a:ahLst/>
            <a:cxnLst/>
            <a:rect l="l" t="t" r="r" b="b"/>
            <a:pathLst>
              <a:path w="3444065" h="3444065">
                <a:moveTo>
                  <a:pt x="0" y="0"/>
                </a:moveTo>
                <a:lnTo>
                  <a:pt x="3444065" y="0"/>
                </a:lnTo>
                <a:lnTo>
                  <a:pt x="3444065" y="3444065"/>
                </a:lnTo>
                <a:lnTo>
                  <a:pt x="0" y="3444065"/>
                </a:lnTo>
                <a:lnTo>
                  <a:pt x="0" y="0"/>
                </a:lnTo>
                <a:close/>
              </a:path>
            </a:pathLst>
          </a:custGeom>
          <a:blipFill>
            <a:blip r:embed="rId8">
              <a:extLst>
                <a:ext uri="{28A0092B-C50C-407E-A947-70E740481C1C}">
                  <a14:useLocalDpi xmlns:a14="http://schemas.microsoft.com/office/drawing/2010/main"/>
                </a:ext>
              </a:extLst>
            </a:blip>
            <a:stretch>
              <a:fillRect/>
            </a:stretch>
          </a:blipFill>
          <a:ln cap="sq">
            <a:noFill/>
            <a:prstDash val="solid"/>
            <a:miter/>
          </a:ln>
        </p:spPr>
        <p:txBody>
          <a:bodyPr/>
          <a:lstStyle/>
          <a:p>
            <a:endParaRPr lang="en-GB"/>
          </a:p>
        </p:txBody>
      </p:sp>
      <p:sp>
        <p:nvSpPr>
          <p:cNvPr id="5" name="Freeform 5"/>
          <p:cNvSpPr/>
          <p:nvPr/>
        </p:nvSpPr>
        <p:spPr>
          <a:xfrm>
            <a:off x="9578464" y="5890435"/>
            <a:ext cx="3444065" cy="3444065"/>
          </a:xfrm>
          <a:custGeom>
            <a:avLst/>
            <a:gdLst/>
            <a:ahLst/>
            <a:cxnLst/>
            <a:rect l="l" t="t" r="r" b="b"/>
            <a:pathLst>
              <a:path w="3444065" h="3444065">
                <a:moveTo>
                  <a:pt x="0" y="0"/>
                </a:moveTo>
                <a:lnTo>
                  <a:pt x="3444065" y="0"/>
                </a:lnTo>
                <a:lnTo>
                  <a:pt x="3444065" y="3444065"/>
                </a:lnTo>
                <a:lnTo>
                  <a:pt x="0" y="3444065"/>
                </a:lnTo>
                <a:lnTo>
                  <a:pt x="0" y="0"/>
                </a:lnTo>
                <a:close/>
              </a:path>
            </a:pathLst>
          </a:custGeom>
          <a:blipFill>
            <a:blip r:embed="rId9">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431262" y="1683273"/>
            <a:ext cx="8083005" cy="795089"/>
          </a:xfrm>
          <a:prstGeom prst="rect">
            <a:avLst/>
          </a:prstGeom>
        </p:spPr>
        <p:txBody>
          <a:bodyPr wrap="square" lIns="0" tIns="0" rIns="0" bIns="0" rtlCol="0" anchor="t">
            <a:spAutoFit/>
          </a:bodyPr>
          <a:lstStyle/>
          <a:p>
            <a:pPr algn="l">
              <a:lnSpc>
                <a:spcPts val="6159"/>
              </a:lnSpc>
            </a:pPr>
            <a:r>
              <a:rPr lang="en-US" sz="5400">
                <a:solidFill>
                  <a:srgbClr val="030303"/>
                </a:solidFill>
                <a:latin typeface="Arial" panose="020B0604020202020204" pitchFamily="34" charset="0"/>
                <a:ea typeface="DIN Next LT Pro 1"/>
                <a:cs typeface="Arial" panose="020B0604020202020204" pitchFamily="34" charset="0"/>
                <a:sym typeface="DIN Next LT Pro 1"/>
              </a:rPr>
              <a:t>Computing pioneers</a:t>
            </a:r>
          </a:p>
        </p:txBody>
      </p:sp>
      <p:sp>
        <p:nvSpPr>
          <p:cNvPr id="9" name="TextBox 9"/>
          <p:cNvSpPr txBox="1"/>
          <p:nvPr/>
        </p:nvSpPr>
        <p:spPr>
          <a:xfrm>
            <a:off x="3819183" y="3861351"/>
            <a:ext cx="11145864" cy="1100238"/>
          </a:xfrm>
          <a:prstGeom prst="rect">
            <a:avLst/>
          </a:prstGeom>
        </p:spPr>
        <p:txBody>
          <a:bodyPr wrap="square" lIns="0" tIns="0" rIns="0" bIns="0" rtlCol="0" anchor="t">
            <a:spAutoFit/>
          </a:bodyPr>
          <a:lstStyle/>
          <a:p>
            <a:pPr algn="ctr">
              <a:lnSpc>
                <a:spcPts val="9409"/>
              </a:lnSpc>
            </a:pPr>
            <a:r>
              <a:rPr lang="en-US" sz="6720">
                <a:solidFill>
                  <a:srgbClr val="FFFFFF"/>
                </a:solidFill>
                <a:latin typeface="Arial" panose="020B0604020202020204" pitchFamily="34" charset="0"/>
                <a:ea typeface="DIN Next LT Pro 3"/>
                <a:cs typeface="Arial" panose="020B0604020202020204" pitchFamily="34" charset="0"/>
                <a:sym typeface="DIN Next LT Pro 3"/>
              </a:rPr>
              <a:t>#inspiring</a:t>
            </a:r>
            <a:r>
              <a:rPr lang="en-US" sz="6720">
                <a:solidFill>
                  <a:srgbClr val="BCCF00"/>
                </a:solidFill>
                <a:latin typeface="Arial" panose="020B0604020202020204" pitchFamily="34" charset="0"/>
                <a:ea typeface="DIN Next LT Pro 3"/>
                <a:cs typeface="Arial" panose="020B0604020202020204" pitchFamily="34" charset="0"/>
                <a:sym typeface="DIN Next LT Pro 3"/>
              </a:rPr>
              <a:t>computerscientists</a:t>
            </a:r>
          </a:p>
        </p:txBody>
      </p:sp>
      <p:sp>
        <p:nvSpPr>
          <p:cNvPr id="12" name="Oval 11">
            <a:extLst>
              <a:ext uri="{FF2B5EF4-FFF2-40B4-BE49-F238E27FC236}">
                <a16:creationId xmlns:a16="http://schemas.microsoft.com/office/drawing/2014/main" id="{0803B815-404F-7AF5-6365-422FAC0CB67A}"/>
              </a:ext>
            </a:extLst>
          </p:cNvPr>
          <p:cNvSpPr/>
          <p:nvPr/>
        </p:nvSpPr>
        <p:spPr>
          <a:xfrm>
            <a:off x="13752756" y="5890435"/>
            <a:ext cx="3506544" cy="3506544"/>
          </a:xfrm>
          <a:prstGeom prst="ellipse">
            <a:avLst/>
          </a:prstGeom>
          <a:blipFill dpi="0" rotWithShape="1">
            <a:blip r:embed="rId10">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5"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57" name="Group 11">
            <a:extLst>
              <a:ext uri="{FF2B5EF4-FFF2-40B4-BE49-F238E27FC236}">
                <a16:creationId xmlns:a16="http://schemas.microsoft.com/office/drawing/2014/main" id="{6F610F1D-48B4-2004-01CB-8FF0868DEF26}"/>
              </a:ext>
            </a:extLst>
          </p:cNvPr>
          <p:cNvGrpSpPr/>
          <p:nvPr/>
        </p:nvGrpSpPr>
        <p:grpSpPr>
          <a:xfrm>
            <a:off x="2615331" y="8033150"/>
            <a:ext cx="3758994" cy="938559"/>
            <a:chOff x="0" y="0"/>
            <a:chExt cx="962890" cy="264972"/>
          </a:xfrm>
        </p:grpSpPr>
        <p:sp>
          <p:nvSpPr>
            <p:cNvPr id="58" name="Freeform 12">
              <a:extLst>
                <a:ext uri="{FF2B5EF4-FFF2-40B4-BE49-F238E27FC236}">
                  <a16:creationId xmlns:a16="http://schemas.microsoft.com/office/drawing/2014/main" id="{384F0190-273F-2C84-DEA3-D74657E3BA46}"/>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p:spPr>
          <p:txBody>
            <a:bodyPr/>
            <a:lstStyle/>
            <a:p>
              <a:endParaRPr lang="en-GB"/>
            </a:p>
          </p:txBody>
        </p:sp>
        <p:sp>
          <p:nvSpPr>
            <p:cNvPr id="59" name="TextBox 13">
              <a:extLst>
                <a:ext uri="{FF2B5EF4-FFF2-40B4-BE49-F238E27FC236}">
                  <a16:creationId xmlns:a16="http://schemas.microsoft.com/office/drawing/2014/main" id="{81C666CF-08F0-DEC0-FE65-648F7E68CDA6}"/>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pic>
        <p:nvPicPr>
          <p:cNvPr id="5" name="Picture 4">
            <a:extLst>
              <a:ext uri="{FF2B5EF4-FFF2-40B4-BE49-F238E27FC236}">
                <a16:creationId xmlns:a16="http://schemas.microsoft.com/office/drawing/2014/main" id="{72D67186-968B-DA2E-3E63-9DF7DD358B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699" y="7506149"/>
            <a:ext cx="2017641" cy="2014163"/>
          </a:xfrm>
          <a:prstGeom prst="rect">
            <a:avLst/>
          </a:prstGeom>
        </p:spPr>
      </p:pic>
      <p:grpSp>
        <p:nvGrpSpPr>
          <p:cNvPr id="54" name="Group 8">
            <a:extLst>
              <a:ext uri="{FF2B5EF4-FFF2-40B4-BE49-F238E27FC236}">
                <a16:creationId xmlns:a16="http://schemas.microsoft.com/office/drawing/2014/main" id="{ABB54C15-D703-7833-2646-DAA06CE148AD}"/>
              </a:ext>
            </a:extLst>
          </p:cNvPr>
          <p:cNvGrpSpPr/>
          <p:nvPr/>
        </p:nvGrpSpPr>
        <p:grpSpPr>
          <a:xfrm>
            <a:off x="2565604" y="5719295"/>
            <a:ext cx="3758995" cy="938559"/>
            <a:chOff x="0" y="0"/>
            <a:chExt cx="962890" cy="264972"/>
          </a:xfrm>
        </p:grpSpPr>
        <p:sp>
          <p:nvSpPr>
            <p:cNvPr id="55" name="Freeform 9">
              <a:extLst>
                <a:ext uri="{FF2B5EF4-FFF2-40B4-BE49-F238E27FC236}">
                  <a16:creationId xmlns:a16="http://schemas.microsoft.com/office/drawing/2014/main" id="{25BE0C0A-D166-CD43-1530-348300208CEB}"/>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p:spPr>
          <p:txBody>
            <a:bodyPr/>
            <a:lstStyle/>
            <a:p>
              <a:endParaRPr lang="en-GB"/>
            </a:p>
          </p:txBody>
        </p:sp>
        <p:sp>
          <p:nvSpPr>
            <p:cNvPr id="56" name="TextBox 10">
              <a:extLst>
                <a:ext uri="{FF2B5EF4-FFF2-40B4-BE49-F238E27FC236}">
                  <a16:creationId xmlns:a16="http://schemas.microsoft.com/office/drawing/2014/main" id="{02A9D4FC-E873-988C-42F7-3DD3F864C44C}"/>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grpSp>
        <p:nvGrpSpPr>
          <p:cNvPr id="48" name="Group 2">
            <a:extLst>
              <a:ext uri="{FF2B5EF4-FFF2-40B4-BE49-F238E27FC236}">
                <a16:creationId xmlns:a16="http://schemas.microsoft.com/office/drawing/2014/main" id="{46CF9FF1-76E1-F72D-4B74-FD3D5E08CC22}"/>
              </a:ext>
            </a:extLst>
          </p:cNvPr>
          <p:cNvGrpSpPr/>
          <p:nvPr/>
        </p:nvGrpSpPr>
        <p:grpSpPr>
          <a:xfrm>
            <a:off x="2570902" y="1302093"/>
            <a:ext cx="3677498" cy="938559"/>
            <a:chOff x="0" y="0"/>
            <a:chExt cx="962890" cy="264972"/>
          </a:xfrm>
        </p:grpSpPr>
        <p:sp>
          <p:nvSpPr>
            <p:cNvPr id="49" name="Freeform 3">
              <a:extLst>
                <a:ext uri="{FF2B5EF4-FFF2-40B4-BE49-F238E27FC236}">
                  <a16:creationId xmlns:a16="http://schemas.microsoft.com/office/drawing/2014/main" id="{ECD44229-46CF-1DDA-3638-5CADEF40AD01}"/>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a:ln w="114300" cap="sq">
              <a:solidFill>
                <a:srgbClr val="BCCF00"/>
              </a:solidFill>
              <a:prstDash val="solid"/>
              <a:miter/>
            </a:ln>
          </p:spPr>
          <p:txBody>
            <a:bodyPr/>
            <a:lstStyle/>
            <a:p>
              <a:endParaRPr lang="en-GB"/>
            </a:p>
          </p:txBody>
        </p:sp>
        <p:sp>
          <p:nvSpPr>
            <p:cNvPr id="50" name="TextBox 4">
              <a:extLst>
                <a:ext uri="{FF2B5EF4-FFF2-40B4-BE49-F238E27FC236}">
                  <a16:creationId xmlns:a16="http://schemas.microsoft.com/office/drawing/2014/main" id="{417859FE-C80B-AFA4-0E67-16509CA76352}"/>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grpSp>
        <p:nvGrpSpPr>
          <p:cNvPr id="51" name="Group 5">
            <a:extLst>
              <a:ext uri="{FF2B5EF4-FFF2-40B4-BE49-F238E27FC236}">
                <a16:creationId xmlns:a16="http://schemas.microsoft.com/office/drawing/2014/main" id="{23ED8371-F5D1-3E96-7EE0-D93148BD12DC}"/>
              </a:ext>
            </a:extLst>
          </p:cNvPr>
          <p:cNvGrpSpPr/>
          <p:nvPr/>
        </p:nvGrpSpPr>
        <p:grpSpPr>
          <a:xfrm>
            <a:off x="2565604" y="3506971"/>
            <a:ext cx="3758996" cy="938559"/>
            <a:chOff x="0" y="0"/>
            <a:chExt cx="962890" cy="264972"/>
          </a:xfrm>
        </p:grpSpPr>
        <p:sp>
          <p:nvSpPr>
            <p:cNvPr id="52" name="Freeform 6">
              <a:extLst>
                <a:ext uri="{FF2B5EF4-FFF2-40B4-BE49-F238E27FC236}">
                  <a16:creationId xmlns:a16="http://schemas.microsoft.com/office/drawing/2014/main" id="{692E002E-8E1C-7623-F639-0093F174C551}"/>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p:spPr>
          <p:txBody>
            <a:bodyPr/>
            <a:lstStyle/>
            <a:p>
              <a:endParaRPr lang="en-GB"/>
            </a:p>
          </p:txBody>
        </p:sp>
        <p:sp>
          <p:nvSpPr>
            <p:cNvPr id="53" name="TextBox 7">
              <a:extLst>
                <a:ext uri="{FF2B5EF4-FFF2-40B4-BE49-F238E27FC236}">
                  <a16:creationId xmlns:a16="http://schemas.microsoft.com/office/drawing/2014/main" id="{4C6B1C3E-6744-FCF8-79EB-E701FB6AEA67}"/>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grpSp>
        <p:nvGrpSpPr>
          <p:cNvPr id="60" name="Group 14">
            <a:extLst>
              <a:ext uri="{FF2B5EF4-FFF2-40B4-BE49-F238E27FC236}">
                <a16:creationId xmlns:a16="http://schemas.microsoft.com/office/drawing/2014/main" id="{2D77740D-270F-34DC-9478-11EA9F113B55}"/>
              </a:ext>
            </a:extLst>
          </p:cNvPr>
          <p:cNvGrpSpPr/>
          <p:nvPr/>
        </p:nvGrpSpPr>
        <p:grpSpPr>
          <a:xfrm>
            <a:off x="11583784" y="8069058"/>
            <a:ext cx="5219421" cy="938559"/>
            <a:chOff x="0" y="0"/>
            <a:chExt cx="1473537" cy="264972"/>
          </a:xfrm>
        </p:grpSpPr>
        <p:sp>
          <p:nvSpPr>
            <p:cNvPr id="61" name="Freeform 15">
              <a:extLst>
                <a:ext uri="{FF2B5EF4-FFF2-40B4-BE49-F238E27FC236}">
                  <a16:creationId xmlns:a16="http://schemas.microsoft.com/office/drawing/2014/main" id="{3D1AA3BE-156C-343C-0922-435CCFA40A70}"/>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62" name="TextBox 16">
              <a:extLst>
                <a:ext uri="{FF2B5EF4-FFF2-40B4-BE49-F238E27FC236}">
                  <a16:creationId xmlns:a16="http://schemas.microsoft.com/office/drawing/2014/main" id="{E09684CC-2F80-9F14-FE34-96F297CE924F}"/>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grpSp>
        <p:nvGrpSpPr>
          <p:cNvPr id="63" name="Group 17">
            <a:extLst>
              <a:ext uri="{FF2B5EF4-FFF2-40B4-BE49-F238E27FC236}">
                <a16:creationId xmlns:a16="http://schemas.microsoft.com/office/drawing/2014/main" id="{A9792FE7-3290-185E-3F3E-979A31C8D462}"/>
              </a:ext>
            </a:extLst>
          </p:cNvPr>
          <p:cNvGrpSpPr/>
          <p:nvPr/>
        </p:nvGrpSpPr>
        <p:grpSpPr>
          <a:xfrm>
            <a:off x="11751323" y="1302093"/>
            <a:ext cx="5219421" cy="938559"/>
            <a:chOff x="0" y="0"/>
            <a:chExt cx="1473537" cy="264972"/>
          </a:xfrm>
        </p:grpSpPr>
        <p:sp>
          <p:nvSpPr>
            <p:cNvPr id="64" name="Freeform 18">
              <a:extLst>
                <a:ext uri="{FF2B5EF4-FFF2-40B4-BE49-F238E27FC236}">
                  <a16:creationId xmlns:a16="http://schemas.microsoft.com/office/drawing/2014/main" id="{91A5CDE6-BEDC-9A69-BE61-8C3F991CC761}"/>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65" name="TextBox 19">
              <a:extLst>
                <a:ext uri="{FF2B5EF4-FFF2-40B4-BE49-F238E27FC236}">
                  <a16:creationId xmlns:a16="http://schemas.microsoft.com/office/drawing/2014/main" id="{690E0064-8417-3558-FC58-021550CA34E7}"/>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grpSp>
        <p:nvGrpSpPr>
          <p:cNvPr id="66" name="Group 20">
            <a:extLst>
              <a:ext uri="{FF2B5EF4-FFF2-40B4-BE49-F238E27FC236}">
                <a16:creationId xmlns:a16="http://schemas.microsoft.com/office/drawing/2014/main" id="{1432CEDD-19EA-1B1E-7B20-2FA060E64B78}"/>
              </a:ext>
            </a:extLst>
          </p:cNvPr>
          <p:cNvGrpSpPr/>
          <p:nvPr/>
        </p:nvGrpSpPr>
        <p:grpSpPr>
          <a:xfrm>
            <a:off x="11773694" y="3506741"/>
            <a:ext cx="5219421" cy="938559"/>
            <a:chOff x="0" y="0"/>
            <a:chExt cx="1473537" cy="264972"/>
          </a:xfrm>
        </p:grpSpPr>
        <p:sp>
          <p:nvSpPr>
            <p:cNvPr id="67" name="Freeform 21">
              <a:extLst>
                <a:ext uri="{FF2B5EF4-FFF2-40B4-BE49-F238E27FC236}">
                  <a16:creationId xmlns:a16="http://schemas.microsoft.com/office/drawing/2014/main" id="{2241A4C3-25AC-B4AF-4DA3-81F1186D30BD}"/>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68" name="TextBox 22">
              <a:extLst>
                <a:ext uri="{FF2B5EF4-FFF2-40B4-BE49-F238E27FC236}">
                  <a16:creationId xmlns:a16="http://schemas.microsoft.com/office/drawing/2014/main" id="{532039A4-93D6-1182-E12B-CBE4AAC8781B}"/>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grpSp>
        <p:nvGrpSpPr>
          <p:cNvPr id="69" name="Group 23">
            <a:extLst>
              <a:ext uri="{FF2B5EF4-FFF2-40B4-BE49-F238E27FC236}">
                <a16:creationId xmlns:a16="http://schemas.microsoft.com/office/drawing/2014/main" id="{EB496F05-A68C-0C91-4D47-30833416357E}"/>
              </a:ext>
            </a:extLst>
          </p:cNvPr>
          <p:cNvGrpSpPr/>
          <p:nvPr/>
        </p:nvGrpSpPr>
        <p:grpSpPr>
          <a:xfrm>
            <a:off x="11669066" y="5719295"/>
            <a:ext cx="5219421" cy="938559"/>
            <a:chOff x="0" y="0"/>
            <a:chExt cx="1473537" cy="264972"/>
          </a:xfrm>
        </p:grpSpPr>
        <p:sp>
          <p:nvSpPr>
            <p:cNvPr id="70" name="Freeform 24">
              <a:extLst>
                <a:ext uri="{FF2B5EF4-FFF2-40B4-BE49-F238E27FC236}">
                  <a16:creationId xmlns:a16="http://schemas.microsoft.com/office/drawing/2014/main" id="{1BA38ED8-6572-3D01-3BC1-A3C8D53E477F}"/>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71" name="TextBox 25">
              <a:extLst>
                <a:ext uri="{FF2B5EF4-FFF2-40B4-BE49-F238E27FC236}">
                  <a16:creationId xmlns:a16="http://schemas.microsoft.com/office/drawing/2014/main" id="{4D651033-CC3F-0704-BEAA-2B73D02B0403}"/>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sp>
        <p:nvSpPr>
          <p:cNvPr id="82" name="Freeform 36">
            <a:extLst>
              <a:ext uri="{FF2B5EF4-FFF2-40B4-BE49-F238E27FC236}">
                <a16:creationId xmlns:a16="http://schemas.microsoft.com/office/drawing/2014/main" id="{CC2D8215-31E9-A8AE-7201-E179D815A86F}"/>
              </a:ext>
            </a:extLst>
          </p:cNvPr>
          <p:cNvSpPr/>
          <p:nvPr/>
        </p:nvSpPr>
        <p:spPr>
          <a:xfrm>
            <a:off x="840391" y="5172606"/>
            <a:ext cx="2014163" cy="2014163"/>
          </a:xfrm>
          <a:custGeom>
            <a:avLst/>
            <a:gdLst/>
            <a:ahLst/>
            <a:cxnLst/>
            <a:rect l="l" t="t" r="r" b="b"/>
            <a:pathLst>
              <a:path w="2014163" h="2014163">
                <a:moveTo>
                  <a:pt x="0" y="0"/>
                </a:moveTo>
                <a:lnTo>
                  <a:pt x="2014163" y="0"/>
                </a:lnTo>
                <a:lnTo>
                  <a:pt x="2014163" y="2014163"/>
                </a:lnTo>
                <a:lnTo>
                  <a:pt x="0" y="2014163"/>
                </a:lnTo>
                <a:lnTo>
                  <a:pt x="0" y="0"/>
                </a:lnTo>
                <a:close/>
              </a:path>
            </a:pathLst>
          </a:custGeom>
          <a:blipFill>
            <a:blip r:embed="rId4">
              <a:extLst>
                <a:ext uri="{28A0092B-C50C-407E-A947-70E740481C1C}">
                  <a14:useLocalDpi xmlns:a14="http://schemas.microsoft.com/office/drawing/2010/main"/>
                </a:ext>
              </a:extLst>
            </a:blip>
            <a:stretch>
              <a:fillRect/>
            </a:stretch>
          </a:blipFill>
        </p:spPr>
        <p:txBody>
          <a:bodyPr/>
          <a:lstStyle/>
          <a:p>
            <a:endParaRPr lang="en-GB"/>
          </a:p>
        </p:txBody>
      </p:sp>
      <p:sp>
        <p:nvSpPr>
          <p:cNvPr id="85" name="TextBox 39">
            <a:extLst>
              <a:ext uri="{FF2B5EF4-FFF2-40B4-BE49-F238E27FC236}">
                <a16:creationId xmlns:a16="http://schemas.microsoft.com/office/drawing/2014/main" id="{937D303E-6D09-8EF7-775F-F777AD902876}"/>
              </a:ext>
            </a:extLst>
          </p:cNvPr>
          <p:cNvSpPr txBox="1"/>
          <p:nvPr/>
        </p:nvSpPr>
        <p:spPr>
          <a:xfrm>
            <a:off x="3069221" y="1493066"/>
            <a:ext cx="2614724" cy="526234"/>
          </a:xfrm>
          <a:prstGeom prst="rect">
            <a:avLst/>
          </a:prstGeom>
        </p:spPr>
        <p:txBody>
          <a:bodyPr wrap="square" lIns="0" tIns="0" rIns="0" bIns="0" rtlCol="0" anchor="t">
            <a:spAutoFit/>
          </a:bodyPr>
          <a:lstStyle/>
          <a:p>
            <a:pPr algn="ctr">
              <a:lnSpc>
                <a:spcPts val="4480"/>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Ada Lovelace</a:t>
            </a:r>
          </a:p>
        </p:txBody>
      </p:sp>
      <p:sp>
        <p:nvSpPr>
          <p:cNvPr id="88" name="TextBox 42">
            <a:extLst>
              <a:ext uri="{FF2B5EF4-FFF2-40B4-BE49-F238E27FC236}">
                <a16:creationId xmlns:a16="http://schemas.microsoft.com/office/drawing/2014/main" id="{0723D36B-C846-B8F5-FC11-4180AAE8E43B}"/>
              </a:ext>
            </a:extLst>
          </p:cNvPr>
          <p:cNvSpPr txBox="1"/>
          <p:nvPr/>
        </p:nvSpPr>
        <p:spPr>
          <a:xfrm>
            <a:off x="3262776" y="8207599"/>
            <a:ext cx="2528424" cy="526234"/>
          </a:xfrm>
          <a:prstGeom prst="rect">
            <a:avLst/>
          </a:prstGeom>
        </p:spPr>
        <p:txBody>
          <a:bodyPr wrap="square" lIns="0" tIns="0" rIns="0" bIns="0" rtlCol="0" anchor="t">
            <a:spAutoFit/>
          </a:bodyPr>
          <a:lstStyle/>
          <a:p>
            <a:pPr algn="ctr">
              <a:lnSpc>
                <a:spcPts val="4480"/>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Alan Turing</a:t>
            </a:r>
          </a:p>
        </p:txBody>
      </p:sp>
      <p:sp>
        <p:nvSpPr>
          <p:cNvPr id="90" name="TextBox 44">
            <a:extLst>
              <a:ext uri="{FF2B5EF4-FFF2-40B4-BE49-F238E27FC236}">
                <a16:creationId xmlns:a16="http://schemas.microsoft.com/office/drawing/2014/main" id="{FCAEA380-EC93-4FF3-F88C-A49A28F3C5DD}"/>
              </a:ext>
            </a:extLst>
          </p:cNvPr>
          <p:cNvSpPr txBox="1"/>
          <p:nvPr/>
        </p:nvSpPr>
        <p:spPr>
          <a:xfrm>
            <a:off x="11493422" y="8033150"/>
            <a:ext cx="5400145" cy="899926"/>
          </a:xfrm>
          <a:prstGeom prst="rect">
            <a:avLst/>
          </a:prstGeom>
        </p:spPr>
        <p:txBody>
          <a:bodyPr wrap="square" lIns="0" tIns="0" rIns="0" bIns="0" rtlCol="0" anchor="t">
            <a:spAutoFit/>
          </a:bodyPr>
          <a:lstStyle/>
          <a:p>
            <a:pPr algn="ctr">
              <a:lnSpc>
                <a:spcPts val="3640"/>
              </a:lnSpc>
            </a:pPr>
            <a:r>
              <a:rPr lang="en-GB" sz="2400"/>
              <a:t>Invented the Turing machine and cracked the Enigma code in WWII</a:t>
            </a:r>
            <a:endParaRPr lang="en-US" sz="2400">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91" name="TextBox 45">
            <a:extLst>
              <a:ext uri="{FF2B5EF4-FFF2-40B4-BE49-F238E27FC236}">
                <a16:creationId xmlns:a16="http://schemas.microsoft.com/office/drawing/2014/main" id="{BE4F2BF0-918D-1A8C-762A-E02440862971}"/>
              </a:ext>
            </a:extLst>
          </p:cNvPr>
          <p:cNvSpPr txBox="1"/>
          <p:nvPr/>
        </p:nvSpPr>
        <p:spPr>
          <a:xfrm>
            <a:off x="11669066" y="1479903"/>
            <a:ext cx="5400145" cy="422167"/>
          </a:xfrm>
          <a:prstGeom prst="rect">
            <a:avLst/>
          </a:prstGeom>
        </p:spPr>
        <p:txBody>
          <a:bodyPr lIns="0" tIns="0" rIns="0" bIns="0" rtlCol="0" anchor="t">
            <a:spAutoFit/>
          </a:bodyPr>
          <a:lstStyle/>
          <a:p>
            <a:pPr algn="ctr">
              <a:lnSpc>
                <a:spcPts val="3640"/>
              </a:lnSpc>
            </a:pPr>
            <a:r>
              <a:rPr lang="en-US" sz="2400">
                <a:solidFill>
                  <a:srgbClr val="030303"/>
                </a:solidFill>
                <a:latin typeface="Arial" panose="020B0604020202020204" pitchFamily="34" charset="0"/>
                <a:ea typeface="DIN Next LT Pro 2"/>
                <a:cs typeface="Arial" panose="020B0604020202020204" pitchFamily="34" charset="0"/>
                <a:sym typeface="DIN Next LT Pro 2"/>
              </a:rPr>
              <a:t>First computer programmer</a:t>
            </a:r>
          </a:p>
        </p:txBody>
      </p:sp>
      <p:sp>
        <p:nvSpPr>
          <p:cNvPr id="92" name="TextBox 46">
            <a:extLst>
              <a:ext uri="{FF2B5EF4-FFF2-40B4-BE49-F238E27FC236}">
                <a16:creationId xmlns:a16="http://schemas.microsoft.com/office/drawing/2014/main" id="{04AA37F2-DDA2-27EB-F496-4F43F9600875}"/>
              </a:ext>
            </a:extLst>
          </p:cNvPr>
          <p:cNvSpPr txBox="1"/>
          <p:nvPr/>
        </p:nvSpPr>
        <p:spPr>
          <a:xfrm>
            <a:off x="11669066" y="3473232"/>
            <a:ext cx="5400145" cy="899926"/>
          </a:xfrm>
          <a:prstGeom prst="rect">
            <a:avLst/>
          </a:prstGeom>
        </p:spPr>
        <p:txBody>
          <a:bodyPr lIns="0" tIns="0" rIns="0" bIns="0" rtlCol="0" anchor="t">
            <a:spAutoFit/>
          </a:bodyPr>
          <a:lstStyle/>
          <a:p>
            <a:pPr algn="ctr">
              <a:lnSpc>
                <a:spcPts val="3640"/>
              </a:lnSpc>
            </a:pPr>
            <a:r>
              <a:rPr lang="en-GB" sz="2400"/>
              <a:t>Created the World Wide Web and heads web standards group W3C</a:t>
            </a:r>
            <a:endParaRPr lang="en-US" sz="2400">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93" name="TextBox 47">
            <a:extLst>
              <a:ext uri="{FF2B5EF4-FFF2-40B4-BE49-F238E27FC236}">
                <a16:creationId xmlns:a16="http://schemas.microsoft.com/office/drawing/2014/main" id="{22661F01-31B3-D8CB-8278-50544FA5120F}"/>
              </a:ext>
            </a:extLst>
          </p:cNvPr>
          <p:cNvSpPr txBox="1"/>
          <p:nvPr/>
        </p:nvSpPr>
        <p:spPr>
          <a:xfrm>
            <a:off x="11601075" y="5921564"/>
            <a:ext cx="5400145" cy="422167"/>
          </a:xfrm>
          <a:prstGeom prst="rect">
            <a:avLst/>
          </a:prstGeom>
        </p:spPr>
        <p:txBody>
          <a:bodyPr lIns="0" tIns="0" rIns="0" bIns="0" rtlCol="0" anchor="t">
            <a:spAutoFit/>
          </a:bodyPr>
          <a:lstStyle/>
          <a:p>
            <a:pPr algn="ctr">
              <a:lnSpc>
                <a:spcPts val="3640"/>
              </a:lnSpc>
            </a:pPr>
            <a:r>
              <a:rPr lang="en-US" sz="2400">
                <a:solidFill>
                  <a:srgbClr val="030303"/>
                </a:solidFill>
                <a:latin typeface="Arial" panose="020B0604020202020204" pitchFamily="34" charset="0"/>
                <a:ea typeface="DIN Next LT Pro 2"/>
                <a:cs typeface="Arial" panose="020B0604020202020204" pitchFamily="34" charset="0"/>
                <a:sym typeface="DIN Next LT Pro 2"/>
              </a:rPr>
              <a:t>Pioneered GPS technology</a:t>
            </a:r>
          </a:p>
        </p:txBody>
      </p:sp>
      <p:sp>
        <p:nvSpPr>
          <p:cNvPr id="2" name="Oval 1">
            <a:extLst>
              <a:ext uri="{FF2B5EF4-FFF2-40B4-BE49-F238E27FC236}">
                <a16:creationId xmlns:a16="http://schemas.microsoft.com/office/drawing/2014/main" id="{7A116FAD-770B-2A13-7184-CBCEBB2EFE0B}"/>
              </a:ext>
            </a:extLst>
          </p:cNvPr>
          <p:cNvSpPr/>
          <p:nvPr/>
        </p:nvSpPr>
        <p:spPr>
          <a:xfrm>
            <a:off x="761573" y="2955976"/>
            <a:ext cx="2049876" cy="2014163"/>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42">
            <a:extLst>
              <a:ext uri="{FF2B5EF4-FFF2-40B4-BE49-F238E27FC236}">
                <a16:creationId xmlns:a16="http://schemas.microsoft.com/office/drawing/2014/main" id="{B86D9222-9555-7DF6-C680-923CD654E648}"/>
              </a:ext>
            </a:extLst>
          </p:cNvPr>
          <p:cNvSpPr txBox="1"/>
          <p:nvPr/>
        </p:nvSpPr>
        <p:spPr>
          <a:xfrm>
            <a:off x="3186888" y="5912666"/>
            <a:ext cx="2528424" cy="526234"/>
          </a:xfrm>
          <a:prstGeom prst="rect">
            <a:avLst/>
          </a:prstGeom>
        </p:spPr>
        <p:txBody>
          <a:bodyPr wrap="square" lIns="0" tIns="0" rIns="0" bIns="0" rtlCol="0" anchor="t">
            <a:spAutoFit/>
          </a:bodyPr>
          <a:lstStyle/>
          <a:p>
            <a:pPr algn="ctr">
              <a:lnSpc>
                <a:spcPts val="4480"/>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Gladys West</a:t>
            </a:r>
          </a:p>
        </p:txBody>
      </p:sp>
      <p:sp>
        <p:nvSpPr>
          <p:cNvPr id="7" name="TextBox 42">
            <a:extLst>
              <a:ext uri="{FF2B5EF4-FFF2-40B4-BE49-F238E27FC236}">
                <a16:creationId xmlns:a16="http://schemas.microsoft.com/office/drawing/2014/main" id="{C1675CC7-4546-38D7-B9DF-C5DDDDC05E81}"/>
              </a:ext>
            </a:extLst>
          </p:cNvPr>
          <p:cNvSpPr txBox="1"/>
          <p:nvPr/>
        </p:nvSpPr>
        <p:spPr>
          <a:xfrm>
            <a:off x="2643941" y="3702866"/>
            <a:ext cx="3458321" cy="526234"/>
          </a:xfrm>
          <a:prstGeom prst="rect">
            <a:avLst/>
          </a:prstGeom>
        </p:spPr>
        <p:txBody>
          <a:bodyPr wrap="square" lIns="0" tIns="0" rIns="0" bIns="0" rtlCol="0" anchor="t">
            <a:spAutoFit/>
          </a:bodyPr>
          <a:lstStyle/>
          <a:p>
            <a:pPr algn="ctr">
              <a:lnSpc>
                <a:spcPts val="4480"/>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Tim Berners-Lee</a:t>
            </a:r>
          </a:p>
        </p:txBody>
      </p:sp>
      <p:sp>
        <p:nvSpPr>
          <p:cNvPr id="3" name="TextBox 9">
            <a:extLst>
              <a:ext uri="{FF2B5EF4-FFF2-40B4-BE49-F238E27FC236}">
                <a16:creationId xmlns:a16="http://schemas.microsoft.com/office/drawing/2014/main" id="{7ED2D722-530B-3855-5D1B-85311F8B3143}"/>
              </a:ext>
            </a:extLst>
          </p:cNvPr>
          <p:cNvSpPr txBox="1"/>
          <p:nvPr/>
        </p:nvSpPr>
        <p:spPr>
          <a:xfrm>
            <a:off x="9448800" y="8884708"/>
            <a:ext cx="11145864" cy="974113"/>
          </a:xfrm>
          <a:prstGeom prst="rect">
            <a:avLst/>
          </a:prstGeom>
        </p:spPr>
        <p:txBody>
          <a:bodyPr wrap="square" lIns="0" tIns="0" rIns="0" bIns="0" rtlCol="0" anchor="t">
            <a:spAutoFit/>
          </a:bodyPr>
          <a:lstStyle/>
          <a:p>
            <a:pPr algn="ctr">
              <a:lnSpc>
                <a:spcPts val="9409"/>
              </a:lnSpc>
            </a:pPr>
            <a:r>
              <a:rPr lang="en-US" sz="2400">
                <a:solidFill>
                  <a:srgbClr val="FFFFFF"/>
                </a:solidFill>
                <a:latin typeface="Arial" panose="020B0604020202020204" pitchFamily="34" charset="0"/>
                <a:ea typeface="DIN Next LT Pro 3"/>
                <a:cs typeface="Arial" panose="020B0604020202020204" pitchFamily="34" charset="0"/>
                <a:sym typeface="DIN Next LT Pro 3"/>
              </a:rPr>
              <a:t>#inspiring</a:t>
            </a:r>
            <a:r>
              <a:rPr lang="en-US" sz="2400">
                <a:solidFill>
                  <a:srgbClr val="BCCF00"/>
                </a:solidFill>
                <a:latin typeface="Arial" panose="020B0604020202020204" pitchFamily="34" charset="0"/>
                <a:ea typeface="DIN Next LT Pro 3"/>
                <a:cs typeface="Arial" panose="020B0604020202020204" pitchFamily="34" charset="0"/>
                <a:sym typeface="DIN Next LT Pro 3"/>
              </a:rPr>
              <a:t>computerscientists</a:t>
            </a:r>
          </a:p>
        </p:txBody>
      </p:sp>
      <p:pic>
        <p:nvPicPr>
          <p:cNvPr id="10" name="Picture 9" descr="A white arrow pointing to the right&#10;&#10;Description automatically generated">
            <a:extLst>
              <a:ext uri="{FF2B5EF4-FFF2-40B4-BE49-F238E27FC236}">
                <a16:creationId xmlns:a16="http://schemas.microsoft.com/office/drawing/2014/main" id="{88FCDAF3-D944-14A6-A1C1-EC0D6E6861D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91660" y="-1520110"/>
            <a:ext cx="12584946" cy="4374681"/>
          </a:xfrm>
          <a:prstGeom prst="rect">
            <a:avLst/>
          </a:prstGeom>
        </p:spPr>
      </p:pic>
      <p:pic>
        <p:nvPicPr>
          <p:cNvPr id="11" name="Picture 10" descr="A white arrow pointing to the right&#10;&#10;Description automatically generated">
            <a:extLst>
              <a:ext uri="{FF2B5EF4-FFF2-40B4-BE49-F238E27FC236}">
                <a16:creationId xmlns:a16="http://schemas.microsoft.com/office/drawing/2014/main" id="{9EBBDFDF-0311-B62F-6AB4-CC49DD4F184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01898" y="3039511"/>
            <a:ext cx="12584946" cy="2103989"/>
          </a:xfrm>
          <a:prstGeom prst="rect">
            <a:avLst/>
          </a:prstGeom>
        </p:spPr>
      </p:pic>
      <p:pic>
        <p:nvPicPr>
          <p:cNvPr id="12" name="Picture 11" descr="A white arrow pointing to the right&#10;&#10;Description automatically generated">
            <a:extLst>
              <a:ext uri="{FF2B5EF4-FFF2-40B4-BE49-F238E27FC236}">
                <a16:creationId xmlns:a16="http://schemas.microsoft.com/office/drawing/2014/main" id="{F6CB2925-249D-8FAD-8725-ED67AFAFA67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661180" y="5205297"/>
            <a:ext cx="12584946" cy="2010578"/>
          </a:xfrm>
          <a:prstGeom prst="rect">
            <a:avLst/>
          </a:prstGeom>
        </p:spPr>
      </p:pic>
      <p:pic>
        <p:nvPicPr>
          <p:cNvPr id="13" name="Picture 12" descr="A white arrow pointing to the right&#10;&#10;Description automatically generated">
            <a:extLst>
              <a:ext uri="{FF2B5EF4-FFF2-40B4-BE49-F238E27FC236}">
                <a16:creationId xmlns:a16="http://schemas.microsoft.com/office/drawing/2014/main" id="{A9AEEE65-432A-3C50-02E8-867D791E8E6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681500" y="7699718"/>
            <a:ext cx="12584946" cy="4015995"/>
          </a:xfrm>
          <a:prstGeom prst="rect">
            <a:avLst/>
          </a:prstGeom>
        </p:spPr>
      </p:pic>
      <p:sp>
        <p:nvSpPr>
          <p:cNvPr id="4" name="Freeform 4">
            <a:extLst>
              <a:ext uri="{FF2B5EF4-FFF2-40B4-BE49-F238E27FC236}">
                <a16:creationId xmlns:a16="http://schemas.microsoft.com/office/drawing/2014/main" id="{229D139E-D6C9-902B-43DC-43D7039024B6}"/>
              </a:ext>
            </a:extLst>
          </p:cNvPr>
          <p:cNvSpPr/>
          <p:nvPr/>
        </p:nvSpPr>
        <p:spPr>
          <a:xfrm>
            <a:off x="834983" y="760575"/>
            <a:ext cx="2014163" cy="2014163"/>
          </a:xfrm>
          <a:custGeom>
            <a:avLst/>
            <a:gdLst/>
            <a:ahLst/>
            <a:cxnLst/>
            <a:rect l="l" t="t" r="r" b="b"/>
            <a:pathLst>
              <a:path w="3444065" h="3444065">
                <a:moveTo>
                  <a:pt x="0" y="0"/>
                </a:moveTo>
                <a:lnTo>
                  <a:pt x="3444065" y="0"/>
                </a:lnTo>
                <a:lnTo>
                  <a:pt x="3444065" y="3444065"/>
                </a:lnTo>
                <a:lnTo>
                  <a:pt x="0" y="3444065"/>
                </a:lnTo>
                <a:lnTo>
                  <a:pt x="0" y="0"/>
                </a:lnTo>
                <a:close/>
              </a:path>
            </a:pathLst>
          </a:custGeom>
          <a:blipFill>
            <a:blip r:embed="rId10">
              <a:extLst>
                <a:ext uri="{28A0092B-C50C-407E-A947-70E740481C1C}">
                  <a14:useLocalDpi xmlns:a14="http://schemas.microsoft.com/office/drawing/2010/main"/>
                </a:ext>
              </a:extLst>
            </a:blip>
            <a:stretch>
              <a:fillRect/>
            </a:stretch>
          </a:blipFill>
          <a:ln cap="sq">
            <a:noFill/>
            <a:prstDash val="solid"/>
            <a:miter/>
          </a:ln>
        </p:spPr>
        <p:txBody>
          <a:bodyPr/>
          <a:lstStyle/>
          <a:p>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500"/>
                                        <p:tgtEl>
                                          <p:spTgt spid="9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fade">
                                      <p:cBhvr>
                                        <p:cTn id="39" dur="500"/>
                                        <p:tgtEl>
                                          <p:spTgt spid="9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0" y="1576067"/>
            <a:ext cx="9769415" cy="2071291"/>
          </a:xfrm>
          <a:custGeom>
            <a:avLst/>
            <a:gdLst/>
            <a:ahLst/>
            <a:cxnLst/>
            <a:rect l="l" t="t" r="r" b="b"/>
            <a:pathLst>
              <a:path w="10443485" h="2071291">
                <a:moveTo>
                  <a:pt x="0" y="2071292"/>
                </a:moveTo>
                <a:lnTo>
                  <a:pt x="10443485" y="2071292"/>
                </a:lnTo>
                <a:lnTo>
                  <a:pt x="10443485" y="0"/>
                </a:lnTo>
                <a:lnTo>
                  <a:pt x="0" y="0"/>
                </a:lnTo>
                <a:lnTo>
                  <a:pt x="0" y="2071292"/>
                </a:lnTo>
                <a:close/>
              </a:path>
            </a:pathLst>
          </a:custGeom>
          <a:blipFill>
            <a:blip r:embed="rId3">
              <a:extLst>
                <a:ext uri="{96DAC541-7B7A-43D3-8B79-37D633B846F1}">
                  <asvg:svgBlip xmlns:asvg="http://schemas.microsoft.com/office/drawing/2016/SVG/main" r:embed="rId4"/>
                </a:ext>
              </a:extLst>
            </a:blip>
            <a:stretch>
              <a:fillRect l="-6900"/>
            </a:stretch>
          </a:blipFill>
        </p:spPr>
        <p:txBody>
          <a:bodyPr/>
          <a:lstStyle/>
          <a:p>
            <a:endParaRPr lang="en-GB"/>
          </a:p>
        </p:txBody>
      </p:sp>
      <p:sp>
        <p:nvSpPr>
          <p:cNvPr id="3" name="Freeform 3"/>
          <p:cNvSpPr/>
          <p:nvPr/>
        </p:nvSpPr>
        <p:spPr>
          <a:xfrm flipV="1">
            <a:off x="0" y="1228724"/>
            <a:ext cx="9506090" cy="2071291"/>
          </a:xfrm>
          <a:custGeom>
            <a:avLst/>
            <a:gdLst/>
            <a:ahLst/>
            <a:cxnLst/>
            <a:rect l="l" t="t" r="r" b="b"/>
            <a:pathLst>
              <a:path w="10443485" h="2071291">
                <a:moveTo>
                  <a:pt x="0" y="2071291"/>
                </a:moveTo>
                <a:lnTo>
                  <a:pt x="10443485" y="2071291"/>
                </a:lnTo>
                <a:lnTo>
                  <a:pt x="10443485" y="0"/>
                </a:lnTo>
                <a:lnTo>
                  <a:pt x="0" y="0"/>
                </a:lnTo>
                <a:lnTo>
                  <a:pt x="0" y="2071291"/>
                </a:lnTo>
                <a:close/>
              </a:path>
            </a:pathLst>
          </a:custGeom>
          <a:blipFill>
            <a:blip r:embed="rId5">
              <a:extLst>
                <a:ext uri="{96DAC541-7B7A-43D3-8B79-37D633B846F1}">
                  <asvg:svgBlip xmlns:asvg="http://schemas.microsoft.com/office/drawing/2016/SVG/main" r:embed="rId6"/>
                </a:ext>
              </a:extLst>
            </a:blip>
            <a:stretch>
              <a:fillRect l="-9861"/>
            </a:stretch>
          </a:blipFill>
        </p:spPr>
        <p:txBody>
          <a:bodyPr/>
          <a:lstStyle/>
          <a:p>
            <a:endParaRPr lang="en-GB"/>
          </a:p>
        </p:txBody>
      </p:sp>
      <p:sp>
        <p:nvSpPr>
          <p:cNvPr id="4" name="Freeform 4"/>
          <p:cNvSpPr/>
          <p:nvPr/>
        </p:nvSpPr>
        <p:spPr>
          <a:xfrm>
            <a:off x="0" y="2913906"/>
            <a:ext cx="6528159" cy="7373094"/>
          </a:xfrm>
          <a:custGeom>
            <a:avLst/>
            <a:gdLst/>
            <a:ahLst/>
            <a:cxnLst/>
            <a:rect l="l" t="t" r="r" b="b"/>
            <a:pathLst>
              <a:path w="8777094" h="9643170">
                <a:moveTo>
                  <a:pt x="0" y="0"/>
                </a:moveTo>
                <a:lnTo>
                  <a:pt x="8777094" y="0"/>
                </a:lnTo>
                <a:lnTo>
                  <a:pt x="8777094" y="9643170"/>
                </a:lnTo>
                <a:lnTo>
                  <a:pt x="0" y="964317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grpSp>
        <p:nvGrpSpPr>
          <p:cNvPr id="16" name="Group 16"/>
          <p:cNvGrpSpPr/>
          <p:nvPr/>
        </p:nvGrpSpPr>
        <p:grpSpPr>
          <a:xfrm>
            <a:off x="6981921" y="5594641"/>
            <a:ext cx="10505328" cy="1750499"/>
            <a:chOff x="0" y="0"/>
            <a:chExt cx="2766835" cy="461037"/>
          </a:xfrm>
        </p:grpSpPr>
        <p:sp>
          <p:nvSpPr>
            <p:cNvPr id="17" name="Freeform 17"/>
            <p:cNvSpPr/>
            <p:nvPr/>
          </p:nvSpPr>
          <p:spPr>
            <a:xfrm>
              <a:off x="0" y="0"/>
              <a:ext cx="2766835" cy="461037"/>
            </a:xfrm>
            <a:custGeom>
              <a:avLst/>
              <a:gdLst/>
              <a:ahLst/>
              <a:cxnLst/>
              <a:rect l="l" t="t" r="r" b="b"/>
              <a:pathLst>
                <a:path w="2766835" h="461037">
                  <a:moveTo>
                    <a:pt x="0" y="0"/>
                  </a:moveTo>
                  <a:lnTo>
                    <a:pt x="2766835" y="0"/>
                  </a:lnTo>
                  <a:lnTo>
                    <a:pt x="2766835" y="461037"/>
                  </a:lnTo>
                  <a:lnTo>
                    <a:pt x="0" y="461037"/>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18" name="TextBox 18"/>
            <p:cNvSpPr txBox="1"/>
            <p:nvPr/>
          </p:nvSpPr>
          <p:spPr>
            <a:xfrm>
              <a:off x="0" y="-9525"/>
              <a:ext cx="2766835" cy="470562"/>
            </a:xfrm>
            <a:prstGeom prst="rect">
              <a:avLst/>
            </a:prstGeom>
          </p:spPr>
          <p:txBody>
            <a:bodyPr lIns="50800" tIns="50800" rIns="50800" bIns="50800" rtlCol="0" anchor="ctr"/>
            <a:lstStyle/>
            <a:p>
              <a:pPr algn="ctr">
                <a:lnSpc>
                  <a:spcPts val="3120"/>
                </a:lnSpc>
              </a:pPr>
              <a:endParaRPr/>
            </a:p>
          </p:txBody>
        </p:sp>
      </p:grpSp>
      <p:sp>
        <p:nvSpPr>
          <p:cNvPr id="19" name="TextBox 19"/>
          <p:cNvSpPr txBox="1"/>
          <p:nvPr/>
        </p:nvSpPr>
        <p:spPr>
          <a:xfrm>
            <a:off x="457200" y="1421331"/>
            <a:ext cx="8577098" cy="1593962"/>
          </a:xfrm>
          <a:prstGeom prst="rect">
            <a:avLst/>
          </a:prstGeom>
        </p:spPr>
        <p:txBody>
          <a:bodyPr wrap="square" lIns="0" tIns="0" rIns="0" bIns="0" rtlCol="0" anchor="t">
            <a:spAutoFit/>
          </a:bodyPr>
          <a:lstStyle/>
          <a:p>
            <a:pPr algn="l">
              <a:lnSpc>
                <a:spcPts val="6485"/>
              </a:lnSpc>
            </a:pPr>
            <a:r>
              <a:rPr lang="en-US" sz="4632">
                <a:solidFill>
                  <a:srgbClr val="030303"/>
                </a:solidFill>
                <a:latin typeface="Arial" panose="020B0604020202020204" pitchFamily="34" charset="0"/>
                <a:ea typeface="DIN Next LT Pro 1"/>
                <a:cs typeface="Arial" panose="020B0604020202020204" pitchFamily="34" charset="0"/>
                <a:sym typeface="DIN Next LT Pro 1"/>
              </a:rPr>
              <a:t>There are many different pathways into a digital career...</a:t>
            </a:r>
          </a:p>
        </p:txBody>
      </p:sp>
      <p:sp>
        <p:nvSpPr>
          <p:cNvPr id="20" name="TextBox 20"/>
          <p:cNvSpPr txBox="1"/>
          <p:nvPr/>
        </p:nvSpPr>
        <p:spPr>
          <a:xfrm>
            <a:off x="7339481" y="5797814"/>
            <a:ext cx="9957919" cy="1792029"/>
          </a:xfrm>
          <a:prstGeom prst="rect">
            <a:avLst/>
          </a:prstGeom>
        </p:spPr>
        <p:txBody>
          <a:bodyPr wrap="square" lIns="0" tIns="0" rIns="0" bIns="0" rtlCol="0" anchor="t">
            <a:spAutoFit/>
          </a:bodyPr>
          <a:lstStyle/>
          <a:p>
            <a:pPr algn="l">
              <a:lnSpc>
                <a:spcPts val="4759"/>
              </a:lnSpc>
            </a:pPr>
            <a:r>
              <a:rPr lang="en-US" sz="3399">
                <a:solidFill>
                  <a:srgbClr val="FFFFFF"/>
                </a:solidFill>
                <a:latin typeface="Arial" panose="020B0604020202020204" pitchFamily="34" charset="0"/>
                <a:ea typeface="DIN Next LT Pro 2"/>
                <a:cs typeface="Arial" panose="020B0604020202020204" pitchFamily="34" charset="0"/>
                <a:sym typeface="DIN Next LT Pro 2"/>
              </a:rPr>
              <a:t>Whatever you love and whichever path you choose, you can succeed in a digital career</a:t>
            </a:r>
          </a:p>
          <a:p>
            <a:pPr algn="l">
              <a:lnSpc>
                <a:spcPts val="4759"/>
              </a:lnSpc>
            </a:pPr>
            <a:endParaRPr lang="en-US" sz="3399">
              <a:solidFill>
                <a:srgbClr val="FFFFFF"/>
              </a:solidFill>
              <a:latin typeface="Arial" panose="020B0604020202020204" pitchFamily="34" charset="0"/>
              <a:ea typeface="DIN Next LT Pro 2"/>
              <a:cs typeface="Arial" panose="020B0604020202020204" pitchFamily="34" charset="0"/>
              <a:sym typeface="DIN Next LT Pro 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40CC4A7519AB46A281A095DDCBDDBF" ma:contentTypeVersion="15" ma:contentTypeDescription="Create a new document." ma:contentTypeScope="" ma:versionID="6080ef5fcbe19a831e12fbddf3b318bb">
  <xsd:schema xmlns:xsd="http://www.w3.org/2001/XMLSchema" xmlns:xs="http://www.w3.org/2001/XMLSchema" xmlns:p="http://schemas.microsoft.com/office/2006/metadata/properties" xmlns:ns2="7d15c268-d0e7-4d79-b8a0-23eba2be7b25" xmlns:ns3="a3cf1d99-0045-4199-b181-41f9f687daf0" xmlns:ns4="dcc682b7-513e-4c22-9fc0-4b2be07a9cdf" targetNamespace="http://schemas.microsoft.com/office/2006/metadata/properties" ma:root="true" ma:fieldsID="392f5744d21a8483dc993beec3f3621a" ns2:_="" ns3:_="" ns4:_="">
    <xsd:import namespace="7d15c268-d0e7-4d79-b8a0-23eba2be7b25"/>
    <xsd:import namespace="a3cf1d99-0045-4199-b181-41f9f687daf0"/>
    <xsd:import namespace="dcc682b7-513e-4c22-9fc0-4b2be07a9c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15c268-d0e7-4d79-b8a0-23eba2be7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abc9f92-c6fb-43c1-a5b4-65b1067b774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cf1d99-0045-4199-b181-41f9f687daf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c682b7-513e-4c22-9fc0-4b2be07a9cd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547c37d-1727-4cf6-a448-fc77d9b7959a}" ma:internalName="TaxCatchAll" ma:showField="CatchAllData" ma:web="a3cf1d99-0045-4199-b181-41f9f687da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0DC2DC-D488-4067-AF95-AD0482770A27}">
  <ds:schemaRefs>
    <ds:schemaRef ds:uri="7d15c268-d0e7-4d79-b8a0-23eba2be7b25"/>
    <ds:schemaRef ds:uri="a3cf1d99-0045-4199-b181-41f9f687daf0"/>
    <ds:schemaRef ds:uri="dcc682b7-513e-4c22-9fc0-4b2be07a9c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3E5418-B495-416F-A99E-8FFC04768E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4335</Words>
  <Application>Microsoft Office PowerPoint</Application>
  <PresentationFormat>Custom</PresentationFormat>
  <Paragraphs>323</Paragraphs>
  <Slides>25</Slides>
  <Notes>25</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inspo slides</dc:title>
  <dc:creator>Lottie Walker</dc:creator>
  <cp:lastModifiedBy>Lisa Warden</cp:lastModifiedBy>
  <cp:revision>1</cp:revision>
  <dcterms:created xsi:type="dcterms:W3CDTF">2006-08-16T00:00:00Z</dcterms:created>
  <dcterms:modified xsi:type="dcterms:W3CDTF">2024-11-29T07:44:33Z</dcterms:modified>
  <dc:identifier>DAGM9_VhlO0</dc:identifier>
</cp:coreProperties>
</file>