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2" r:id="rId2"/>
  </p:sldMasterIdLst>
  <p:notesMasterIdLst>
    <p:notesMasterId r:id="rId23"/>
  </p:notesMasterIdLst>
  <p:sldIdLst>
    <p:sldId id="514" r:id="rId3"/>
    <p:sldId id="518" r:id="rId4"/>
    <p:sldId id="576" r:id="rId5"/>
    <p:sldId id="266" r:id="rId6"/>
    <p:sldId id="543" r:id="rId7"/>
    <p:sldId id="261" r:id="rId8"/>
    <p:sldId id="263" r:id="rId9"/>
    <p:sldId id="574" r:id="rId10"/>
    <p:sldId id="533" r:id="rId11"/>
    <p:sldId id="575" r:id="rId12"/>
    <p:sldId id="580" r:id="rId13"/>
    <p:sldId id="586" r:id="rId14"/>
    <p:sldId id="585" r:id="rId15"/>
    <p:sldId id="584" r:id="rId16"/>
    <p:sldId id="583" r:id="rId17"/>
    <p:sldId id="582" r:id="rId18"/>
    <p:sldId id="581" r:id="rId19"/>
    <p:sldId id="578" r:id="rId20"/>
    <p:sldId id="577" r:id="rId21"/>
    <p:sldId id="5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" userDrawn="1">
          <p15:clr>
            <a:srgbClr val="A4A3A4"/>
          </p15:clr>
        </p15:guide>
        <p15:guide id="2" pos="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érôme Dewavri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00F7"/>
    <a:srgbClr val="E8FA3E"/>
    <a:srgbClr val="AD091C"/>
    <a:srgbClr val="35055B"/>
    <a:srgbClr val="DEF030"/>
    <a:srgbClr val="330456"/>
    <a:srgbClr val="49047D"/>
    <a:srgbClr val="F0E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5" autoAdjust="0"/>
    <p:restoredTop sz="95897" autoAdjust="0"/>
  </p:normalViewPr>
  <p:slideViewPr>
    <p:cSldViewPr snapToGrid="0">
      <p:cViewPr varScale="1">
        <p:scale>
          <a:sx n="115" d="100"/>
          <a:sy n="115" d="100"/>
        </p:scale>
        <p:origin x="108" y="504"/>
      </p:cViewPr>
      <p:guideLst>
        <p:guide orient="horz" pos="28"/>
        <p:guide pos="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DD7F0-67A7-4C5B-B94D-8387EE56B52B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C3E76-7542-4614-99FA-F8450C0E4A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29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af5d37f0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caf5d37f0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B8C03505-225C-512C-6189-E564D0627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af5d37f05_0_10:notes">
            <a:extLst>
              <a:ext uri="{FF2B5EF4-FFF2-40B4-BE49-F238E27FC236}">
                <a16:creationId xmlns:a16="http://schemas.microsoft.com/office/drawing/2014/main" id="{CA17AB62-DF23-7AC6-DAA5-586EBA35A8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caf5d37f05_0_10:notes">
            <a:extLst>
              <a:ext uri="{FF2B5EF4-FFF2-40B4-BE49-F238E27FC236}">
                <a16:creationId xmlns:a16="http://schemas.microsoft.com/office/drawing/2014/main" id="{E1DD78D3-7641-B5D4-B7AA-591684CF50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94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e29e3230a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e29e3230a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f5cc3f3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df5cc3f3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9c8dca17a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c9c8dca17a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3E76-7542-4614-99FA-F8450C0E4A9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49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17FCA-B0F5-89BD-35F7-5D71187D0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01CBA-AFE6-A965-62BF-79AB3C460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F2092-079B-A6FD-98BE-4894BBBBE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11034-8A7F-5CF9-15CC-ECED26B7B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3E76-7542-4614-99FA-F8450C0E4A9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7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 cap="all" baseline="0">
                <a:solidFill>
                  <a:srgbClr val="E8FA3E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428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784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8072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7024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152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4F434"/>
              </a:buClr>
              <a:buSzPts val="2800"/>
              <a:buNone/>
              <a:defRPr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5289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825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541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24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068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 cap="all" baseline="0">
                <a:solidFill>
                  <a:srgbClr val="E8FA3E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30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4F434"/>
              </a:buClr>
              <a:buSzPts val="2800"/>
              <a:buNone/>
              <a:defRPr cap="all" baseline="0">
                <a:solidFill>
                  <a:srgbClr val="E8FA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099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Seed round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33928F5-8C82-4853-9D61-68257CF5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44" y="216396"/>
            <a:ext cx="11802534" cy="12344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cap="all" baseline="0">
                <a:solidFill>
                  <a:srgbClr val="E8FA3E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264A6C-307A-B3F8-57AE-8A7F25606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844" y="1641094"/>
            <a:ext cx="11802534" cy="4612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07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rgbClr val="35055B"/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FFF41"/>
              </a:buClr>
              <a:buSzPts val="2800"/>
              <a:buFont typeface="Anton"/>
              <a:buNone/>
              <a:defRPr sz="2800" b="1">
                <a:solidFill>
                  <a:srgbClr val="DFFF4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5172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all" baseline="0">
          <a:solidFill>
            <a:srgbClr val="E8FA3E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tx1"/>
            </a:gs>
            <a:gs pos="0">
              <a:srgbClr val="35055B"/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FFF41"/>
              </a:buClr>
              <a:buSzPts val="2800"/>
              <a:buFont typeface="Anton"/>
              <a:buNone/>
              <a:defRPr sz="2800" b="1">
                <a:solidFill>
                  <a:srgbClr val="DFFF4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910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all" baseline="0">
          <a:solidFill>
            <a:srgbClr val="E8FA3E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dropbox.com/scl/fi/g87lnvy6od5wrzo0wcvzy/BBC.MP4?rlkey=y778t1eyh0uoftiawu5oiig6o&amp;dl=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82F79E-B52C-0ACA-62E5-11A956515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1</a:t>
            </a:fld>
            <a:endParaRPr lang="en-US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388C734F-85E3-C9E6-F54A-625E4156EF47}"/>
              </a:ext>
            </a:extLst>
          </p:cNvPr>
          <p:cNvSpPr txBox="1">
            <a:spLocks/>
          </p:cNvSpPr>
          <p:nvPr/>
        </p:nvSpPr>
        <p:spPr>
          <a:xfrm>
            <a:off x="592007" y="4978093"/>
            <a:ext cx="4822549" cy="16088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600" baseline="0">
                <a:solidFill>
                  <a:schemeClr val="tx1"/>
                </a:solidFill>
                <a:latin typeface="Selawik Light" panose="020B05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lawik Light" panose="020B05020402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lawik Light" panose="020B05020402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lawik Light" panose="020B05020402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lawik Light" panose="020B05020402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</a:t>
            </a:r>
            <a:r>
              <a:rPr lang="fr-FR" sz="2800" dirty="0" err="1">
                <a:solidFill>
                  <a:srgbClr val="9400F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</a:t>
            </a:r>
            <a:r>
              <a:rPr lang="fr-FR" sz="2800" dirty="0" err="1">
                <a:solidFill>
                  <a:srgbClr val="DEF03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</a:t>
            </a:r>
            <a:r>
              <a:rPr lang="fr-FR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.ai</a:t>
            </a:r>
            <a:endParaRPr lang="en-GB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purple and yellow letters&#10;&#10;Description automatically generated">
            <a:extLst>
              <a:ext uri="{FF2B5EF4-FFF2-40B4-BE49-F238E27FC236}">
                <a16:creationId xmlns:a16="http://schemas.microsoft.com/office/drawing/2014/main" id="{FA4A1ECA-9AE3-B35F-F140-241B14B7B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0" y="-4840"/>
            <a:ext cx="4377187" cy="1021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355F4B-8A45-86DD-921A-CC79AD302684}"/>
              </a:ext>
            </a:extLst>
          </p:cNvPr>
          <p:cNvSpPr txBox="1"/>
          <p:nvPr/>
        </p:nvSpPr>
        <p:spPr>
          <a:xfrm>
            <a:off x="420036" y="1770516"/>
            <a:ext cx="43395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nton" pitchFamily="2" charset="77"/>
                <a:cs typeface="Gurmukhi MN" panose="02020600050405020304" pitchFamily="18" charset="0"/>
              </a:rPr>
              <a:t>The making of Lizzy Bennet</a:t>
            </a:r>
            <a:endParaRPr lang="en-GB" sz="4000" b="1" dirty="0">
              <a:solidFill>
                <a:srgbClr val="E8FA3E"/>
              </a:solidFill>
              <a:latin typeface="Anton" pitchFamily="2" charset="77"/>
              <a:cs typeface="Gurmukhi MN" panose="02020600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03F2F-5C42-B9F9-6CDB-C1C2E01EF16F}"/>
              </a:ext>
            </a:extLst>
          </p:cNvPr>
          <p:cNvSpPr txBox="1"/>
          <p:nvPr/>
        </p:nvSpPr>
        <p:spPr>
          <a:xfrm>
            <a:off x="420036" y="3452848"/>
            <a:ext cx="465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AI avatars accessible and fun</a:t>
            </a:r>
            <a:endParaRPr lang="en-FR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C50123F1-A158-5107-326A-504336E5A631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1389E6-C847-4AD0-B56D-D205B2EAB1E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F5BFAB-98EC-12D6-08E2-E37327073DD4}"/>
              </a:ext>
            </a:extLst>
          </p:cNvPr>
          <p:cNvSpPr txBox="1"/>
          <p:nvPr/>
        </p:nvSpPr>
        <p:spPr>
          <a:xfrm>
            <a:off x="1412460" y="6264579"/>
            <a:ext cx="414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FR" sz="1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inalist 2024</a:t>
            </a:r>
          </a:p>
        </p:txBody>
      </p:sp>
      <p:pic>
        <p:nvPicPr>
          <p:cNvPr id="2056" name="Picture 8" descr="The National AI Awards">
            <a:extLst>
              <a:ext uri="{FF2B5EF4-FFF2-40B4-BE49-F238E27FC236}">
                <a16:creationId xmlns:a16="http://schemas.microsoft.com/office/drawing/2014/main" id="{11B5305E-26D4-6210-BC8A-71881CF19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6" y="5665641"/>
            <a:ext cx="1103964" cy="11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Women in a room with a projector screen&#10;&#10;Description automatically generated">
            <a:extLst>
              <a:ext uri="{FF2B5EF4-FFF2-40B4-BE49-F238E27FC236}">
                <a16:creationId xmlns:a16="http://schemas.microsoft.com/office/drawing/2014/main" id="{82315425-77E2-D436-AF1D-C74453A93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t="7788" r="26450" b="29995"/>
          <a:stretch/>
        </p:blipFill>
        <p:spPr>
          <a:xfrm>
            <a:off x="5663682" y="661364"/>
            <a:ext cx="6300275" cy="5314064"/>
          </a:xfrm>
          <a:prstGeom prst="roundRect">
            <a:avLst>
              <a:gd name="adj" fmla="val 9189"/>
            </a:avLst>
          </a:prstGeom>
        </p:spPr>
      </p:pic>
    </p:spTree>
    <p:extLst>
      <p:ext uri="{BB962C8B-B14F-4D97-AF65-F5344CB8AC3E}">
        <p14:creationId xmlns:p14="http://schemas.microsoft.com/office/powerpoint/2010/main" val="1736876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A4A8A-0619-B9F1-0B3A-EC8AB559E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93509-88E9-89EC-F787-239E1614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THE Lizzy Bennet AVATAR</a:t>
            </a:r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9" name="Google Shape;117;p16">
            <a:extLst>
              <a:ext uri="{FF2B5EF4-FFF2-40B4-BE49-F238E27FC236}">
                <a16:creationId xmlns:a16="http://schemas.microsoft.com/office/drawing/2014/main" id="{7A999E08-311C-2CF4-8BFA-00855174930F}"/>
              </a:ext>
            </a:extLst>
          </p:cNvPr>
          <p:cNvSpPr txBox="1"/>
          <p:nvPr/>
        </p:nvSpPr>
        <p:spPr>
          <a:xfrm>
            <a:off x="7134505" y="4893432"/>
            <a:ext cx="4828895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000" i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avatar of Lizzy Bennet from the best selling book Pride &amp; Prejudice by Jane Austen. Created from numerous sources of inspiration, in collaboration with UCA</a:t>
            </a:r>
          </a:p>
          <a:p>
            <a:pPr defTabSz="1219170">
              <a:buClr>
                <a:srgbClr val="000000"/>
              </a:buClr>
            </a:pPr>
            <a:endParaRPr lang="en" sz="1000" i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</a:pPr>
            <a:r>
              <a:rPr lang="en-GB" sz="1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(Speak with Lizzy Bennet in the Jane Austen museum, to attract visitors)</a:t>
            </a:r>
            <a:endParaRPr sz="10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113;p16">
            <a:extLst>
              <a:ext uri="{FF2B5EF4-FFF2-40B4-BE49-F238E27FC236}">
                <a16:creationId xmlns:a16="http://schemas.microsoft.com/office/drawing/2014/main" id="{6D970127-BB36-EF0B-163A-7D3BEAA02403}"/>
              </a:ext>
            </a:extLst>
          </p:cNvPr>
          <p:cNvSpPr txBox="1"/>
          <p:nvPr/>
        </p:nvSpPr>
        <p:spPr>
          <a:xfrm>
            <a:off x="365830" y="1303306"/>
            <a:ext cx="4241860" cy="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2000" b="1" dirty="0">
                <a:solidFill>
                  <a:srgbClr val="E8FA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 with </a:t>
            </a:r>
            <a:r>
              <a:rPr lang="en-GB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n-GB" sz="2000" b="1" dirty="0">
                <a:solidFill>
                  <a:srgbClr val="E8FA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fictional character</a:t>
            </a:r>
          </a:p>
          <a:p>
            <a:pPr marL="342900" indent="-342900">
              <a:buFont typeface="Wingdings" pitchFamily="2" charset="2"/>
              <a:buChar char="ü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b="1" dirty="0">
                <a:solidFill>
                  <a:srgbClr val="E8FA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Attract users </a:t>
            </a:r>
            <a:r>
              <a:rPr lang="en-GB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on the website and at the museum</a:t>
            </a:r>
            <a:endParaRPr sz="2000" kern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855B2F01-4D62-8F16-EBE4-FC7E90627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3459" y="240627"/>
            <a:ext cx="4909942" cy="4620621"/>
          </a:xfrm>
          <a:prstGeom prst="roundRect">
            <a:avLst>
              <a:gd name="adj" fmla="val 322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Pride and Prejudice - Read-Aloud Revival ® with Sarah Mackenzie">
            <a:extLst>
              <a:ext uri="{FF2B5EF4-FFF2-40B4-BE49-F238E27FC236}">
                <a16:creationId xmlns:a16="http://schemas.microsoft.com/office/drawing/2014/main" id="{7C23FF43-B065-A370-F66C-217E334E4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0"/>
          <a:stretch/>
        </p:blipFill>
        <p:spPr bwMode="auto">
          <a:xfrm rot="21284135">
            <a:off x="3904745" y="2991170"/>
            <a:ext cx="2305502" cy="337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0;p1">
            <a:extLst>
              <a:ext uri="{FF2B5EF4-FFF2-40B4-BE49-F238E27FC236}">
                <a16:creationId xmlns:a16="http://schemas.microsoft.com/office/drawing/2014/main" id="{4F3C0361-F294-9565-FBAA-AC368443C4FD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670" y="6209287"/>
            <a:ext cx="2205961" cy="569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445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8A360-694E-AB27-4181-1EEF1D9A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19" y="171934"/>
            <a:ext cx="11360800" cy="763600"/>
          </a:xfrm>
        </p:spPr>
        <p:txBody>
          <a:bodyPr/>
          <a:lstStyle/>
          <a:p>
            <a:r>
              <a:rPr lang="en-GB" dirty="0"/>
              <a:t>THE ART PIPELINE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BC8A7-AA58-7D78-E0BE-912FE225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40" b="2164"/>
          <a:stretch/>
        </p:blipFill>
        <p:spPr>
          <a:xfrm>
            <a:off x="448627" y="752130"/>
            <a:ext cx="10813422" cy="59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0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F4A4-78DB-A2D7-4C3A-8A103991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38" y="99456"/>
            <a:ext cx="11360800" cy="763600"/>
          </a:xfrm>
        </p:spPr>
        <p:txBody>
          <a:bodyPr/>
          <a:lstStyle/>
          <a:p>
            <a:r>
              <a:rPr lang="en-GB" dirty="0"/>
              <a:t>Avatar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D1124-5F0D-ADD6-E63C-F322F3364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12722" r="17783" b="11490"/>
          <a:stretch/>
        </p:blipFill>
        <p:spPr>
          <a:xfrm>
            <a:off x="7872302" y="119642"/>
            <a:ext cx="4163560" cy="243018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4F897A-77EC-DCB0-56D5-B5E0D0FB1EDA}"/>
              </a:ext>
            </a:extLst>
          </p:cNvPr>
          <p:cNvGrpSpPr/>
          <p:nvPr/>
        </p:nvGrpSpPr>
        <p:grpSpPr>
          <a:xfrm>
            <a:off x="156138" y="651121"/>
            <a:ext cx="11648238" cy="6124644"/>
            <a:chOff x="340955" y="927580"/>
            <a:chExt cx="9786768" cy="52983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0C0BE2-33AA-69E4-9868-7A1EFB8A3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" t="12908" b="10188"/>
            <a:stretch/>
          </p:blipFill>
          <p:spPr>
            <a:xfrm>
              <a:off x="340955" y="927580"/>
              <a:ext cx="4983714" cy="2430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D24F26-57FC-423A-680B-F1257CB3B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" t="12091" r="-1" b="10128"/>
            <a:stretch/>
          </p:blipFill>
          <p:spPr>
            <a:xfrm>
              <a:off x="1859633" y="1760569"/>
              <a:ext cx="5079801" cy="249402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5E50C5-0FB1-7987-A5B5-DF1E22CE4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" t="12722" r="-1" b="11488"/>
            <a:stretch/>
          </p:blipFill>
          <p:spPr>
            <a:xfrm>
              <a:off x="3481455" y="2737517"/>
              <a:ext cx="5079799" cy="24301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7C6E3A-5A13-17E0-57C1-8607CEA4B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" t="12261" r="-1" b="9958"/>
            <a:stretch/>
          </p:blipFill>
          <p:spPr>
            <a:xfrm>
              <a:off x="5047922" y="3731898"/>
              <a:ext cx="5079801" cy="2494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83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7ED1-2EAB-92B2-8CC0-CC6760D76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Avatar 3D model in the game engine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7D54E38-D4BB-A666-DF71-6033B67CD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7" t="16823" r="28323" b="8693"/>
          <a:stretch/>
        </p:blipFill>
        <p:spPr>
          <a:xfrm>
            <a:off x="5787342" y="1153767"/>
            <a:ext cx="4479402" cy="5108138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B3A258-36E1-1F16-9356-3C0C2DB6A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7" t="16823" r="28323" b="8693"/>
          <a:stretch/>
        </p:blipFill>
        <p:spPr>
          <a:xfrm>
            <a:off x="752356" y="1153767"/>
            <a:ext cx="4479402" cy="51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33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A0C9-0A45-5382-65E0-AD88D18D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156902"/>
            <a:ext cx="11360800" cy="763600"/>
          </a:xfrm>
        </p:spPr>
        <p:txBody>
          <a:bodyPr/>
          <a:lstStyle/>
          <a:p>
            <a:r>
              <a:rPr lang="en-GB" dirty="0"/>
              <a:t>clothes &amp; hair 3D assets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977F73-A133-C4AD-C5C5-734E04DC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8" b="4489"/>
          <a:stretch/>
        </p:blipFill>
        <p:spPr>
          <a:xfrm>
            <a:off x="326572" y="1222310"/>
            <a:ext cx="6052684" cy="3237722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4AF170-0A25-AA08-37D4-C5A43AD9F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b="4611"/>
          <a:stretch/>
        </p:blipFill>
        <p:spPr>
          <a:xfrm>
            <a:off x="4338735" y="2748695"/>
            <a:ext cx="7616888" cy="37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7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35C4F-7FB8-7B6F-1FF4-1E6B7375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 3D scene with background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E3D943-172A-31A0-35DF-90504CA0F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7" t="14287" r="34566" b="32150"/>
          <a:stretch/>
        </p:blipFill>
        <p:spPr>
          <a:xfrm>
            <a:off x="5423247" y="390167"/>
            <a:ext cx="5934128" cy="59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46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A459E-81F2-B60E-38AA-2B659143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56" y="14359"/>
            <a:ext cx="11360800" cy="763600"/>
          </a:xfrm>
        </p:spPr>
        <p:txBody>
          <a:bodyPr/>
          <a:lstStyle/>
          <a:p>
            <a:r>
              <a:rPr lang="en-GB" dirty="0"/>
              <a:t>Dress polycount optimisation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3AE994-98EE-5E05-34B8-8E70E4776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32059" r="53747" b="16801"/>
          <a:stretch/>
        </p:blipFill>
        <p:spPr>
          <a:xfrm>
            <a:off x="142456" y="594399"/>
            <a:ext cx="3145580" cy="4280045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2DFD91-9D54-7A01-113E-7B7F50B7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2" t="12381" r="21447" b="15991"/>
          <a:stretch/>
        </p:blipFill>
        <p:spPr>
          <a:xfrm>
            <a:off x="7347925" y="736087"/>
            <a:ext cx="3690189" cy="2692913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B18AAD-D023-4F75-D1E8-9CA853435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15374" r="21709" b="24626"/>
          <a:stretch/>
        </p:blipFill>
        <p:spPr>
          <a:xfrm>
            <a:off x="8591549" y="3904540"/>
            <a:ext cx="3211020" cy="1939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73E96-3DD4-8E10-6154-8BB6F5D58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0" t="31429" r="54220" b="16958"/>
          <a:stretch/>
        </p:blipFill>
        <p:spPr>
          <a:xfrm>
            <a:off x="3003695" y="2734421"/>
            <a:ext cx="2563421" cy="3642648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8020A50D-3172-9191-E7C7-09560009D061}"/>
              </a:ext>
            </a:extLst>
          </p:cNvPr>
          <p:cNvSpPr/>
          <p:nvPr/>
        </p:nvSpPr>
        <p:spPr>
          <a:xfrm>
            <a:off x="5421085" y="1298557"/>
            <a:ext cx="1724065" cy="818436"/>
          </a:xfrm>
          <a:prstGeom prst="rightArrow">
            <a:avLst/>
          </a:prstGeom>
          <a:solidFill>
            <a:srgbClr val="9400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Google Shape;113;p16">
            <a:extLst>
              <a:ext uri="{FF2B5EF4-FFF2-40B4-BE49-F238E27FC236}">
                <a16:creationId xmlns:a16="http://schemas.microsoft.com/office/drawing/2014/main" id="{EFAA43D2-1241-6137-F9D0-F681DAEBC2A1}"/>
              </a:ext>
            </a:extLst>
          </p:cNvPr>
          <p:cNvSpPr txBox="1"/>
          <p:nvPr/>
        </p:nvSpPr>
        <p:spPr>
          <a:xfrm>
            <a:off x="724615" y="4845057"/>
            <a:ext cx="2069460" cy="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5m triangles</a:t>
            </a:r>
            <a:endParaRPr sz="2000" kern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6" name="Google Shape;113;p16">
            <a:extLst>
              <a:ext uri="{FF2B5EF4-FFF2-40B4-BE49-F238E27FC236}">
                <a16:creationId xmlns:a16="http://schemas.microsoft.com/office/drawing/2014/main" id="{71F7F0FB-7041-9E47-6D7C-FD66CBA01D36}"/>
              </a:ext>
            </a:extLst>
          </p:cNvPr>
          <p:cNvSpPr txBox="1"/>
          <p:nvPr/>
        </p:nvSpPr>
        <p:spPr>
          <a:xfrm>
            <a:off x="7738371" y="3376881"/>
            <a:ext cx="2069460" cy="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85k triangles</a:t>
            </a:r>
            <a:endParaRPr sz="2000" kern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6925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4133-4B57-1B00-ED2B-0A48749D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Web-browser avatar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14A6B4-E43C-5126-3006-778C41C28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41199" b="13456"/>
          <a:stretch/>
        </p:blipFill>
        <p:spPr>
          <a:xfrm>
            <a:off x="5318450" y="80662"/>
            <a:ext cx="6550088" cy="669667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C0B350B-3CB4-9CB7-0105-DE2A627D7835}"/>
              </a:ext>
            </a:extLst>
          </p:cNvPr>
          <p:cNvSpPr/>
          <p:nvPr/>
        </p:nvSpPr>
        <p:spPr>
          <a:xfrm rot="19572141">
            <a:off x="4101844" y="543189"/>
            <a:ext cx="1399592" cy="818436"/>
          </a:xfrm>
          <a:prstGeom prst="rightArrow">
            <a:avLst/>
          </a:prstGeom>
          <a:solidFill>
            <a:srgbClr val="9400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446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1223A-5BA5-DD22-0067-D47EFCC11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6397F-329C-4171-B4E6-90617604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23" y="195885"/>
            <a:ext cx="4147069" cy="763600"/>
          </a:xfrm>
        </p:spPr>
        <p:txBody>
          <a:bodyPr/>
          <a:lstStyle/>
          <a:p>
            <a:r>
              <a:rPr lang="en-GB" dirty="0"/>
              <a:t>How it works: 3D animations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Google Shape;113;p16">
            <a:extLst>
              <a:ext uri="{FF2B5EF4-FFF2-40B4-BE49-F238E27FC236}">
                <a16:creationId xmlns:a16="http://schemas.microsoft.com/office/drawing/2014/main" id="{01F47847-858D-DFB6-3653-DD5D80EA4212}"/>
              </a:ext>
            </a:extLst>
          </p:cNvPr>
          <p:cNvSpPr txBox="1"/>
          <p:nvPr/>
        </p:nvSpPr>
        <p:spPr>
          <a:xfrm>
            <a:off x="179217" y="2743476"/>
            <a:ext cx="3525036" cy="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phoneme </a:t>
            </a:r>
            <a:r>
              <a:rPr lang="en-GB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corresponds</a:t>
            </a:r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a morph target (AKA blend shape) and jaw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speech is converted in real time into a series of keyframes with blend shapes values values from 0 to 100%, to display the right facial expression </a:t>
            </a:r>
            <a:endParaRPr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D1E6E0-A403-118C-0AE4-6247FEE8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20452" r="61964" b="3823"/>
          <a:stretch/>
        </p:blipFill>
        <p:spPr>
          <a:xfrm>
            <a:off x="6263340" y="195885"/>
            <a:ext cx="2432500" cy="2379363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82E3CD-0B69-2FD0-0FE1-CC966F68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20729" r="61429" b="2125"/>
          <a:stretch/>
        </p:blipFill>
        <p:spPr>
          <a:xfrm>
            <a:off x="8923003" y="195885"/>
            <a:ext cx="2624140" cy="2379363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38C584-ADB4-2022-FE6A-57897211C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4" t="13137" b="2868"/>
          <a:stretch/>
        </p:blipFill>
        <p:spPr>
          <a:xfrm>
            <a:off x="4460033" y="2743476"/>
            <a:ext cx="6606073" cy="3891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79C54F-DA6E-E30C-93F6-3059AA081B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672"/>
          <a:stretch/>
        </p:blipFill>
        <p:spPr>
          <a:xfrm>
            <a:off x="3612871" y="195885"/>
            <a:ext cx="2315791" cy="2379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DA9D97-D820-ED4E-F71E-C0394EB041BC}"/>
              </a:ext>
            </a:extLst>
          </p:cNvPr>
          <p:cNvSpPr txBox="1"/>
          <p:nvPr/>
        </p:nvSpPr>
        <p:spPr>
          <a:xfrm>
            <a:off x="3567735" y="2126798"/>
            <a:ext cx="51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C61940-874A-5812-FE72-7EF9107992F1}"/>
              </a:ext>
            </a:extLst>
          </p:cNvPr>
          <p:cNvSpPr txBox="1"/>
          <p:nvPr/>
        </p:nvSpPr>
        <p:spPr>
          <a:xfrm>
            <a:off x="6208611" y="2126798"/>
            <a:ext cx="51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C3869-F8FD-5889-582E-E830921184A3}"/>
              </a:ext>
            </a:extLst>
          </p:cNvPr>
          <p:cNvSpPr txBox="1"/>
          <p:nvPr/>
        </p:nvSpPr>
        <p:spPr>
          <a:xfrm>
            <a:off x="8904341" y="2129697"/>
            <a:ext cx="51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43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1246-343E-4AB9-E434-A6F67C0A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90167"/>
            <a:ext cx="4147069" cy="763600"/>
          </a:xfrm>
        </p:spPr>
        <p:txBody>
          <a:bodyPr/>
          <a:lstStyle/>
          <a:p>
            <a:r>
              <a:rPr lang="en-GB" dirty="0"/>
              <a:t>How it works: Audio</a:t>
            </a:r>
            <a:br>
              <a:rPr lang="en-GB" dirty="0"/>
            </a:br>
            <a:endParaRPr lang="en-GB" dirty="0"/>
          </a:p>
        </p:txBody>
      </p:sp>
      <p:sp>
        <p:nvSpPr>
          <p:cNvPr id="3" name="Google Shape;113;p16">
            <a:extLst>
              <a:ext uri="{FF2B5EF4-FFF2-40B4-BE49-F238E27FC236}">
                <a16:creationId xmlns:a16="http://schemas.microsoft.com/office/drawing/2014/main" id="{245E93F8-DE31-A345-5A28-170DE1330195}"/>
              </a:ext>
            </a:extLst>
          </p:cNvPr>
          <p:cNvSpPr txBox="1"/>
          <p:nvPr/>
        </p:nvSpPr>
        <p:spPr>
          <a:xfrm>
            <a:off x="365830" y="1303306"/>
            <a:ext cx="3291770" cy="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-GB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Speech-To-Text converts the audio into a written text.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AI parses the text. It breaks down the sentence structure, identifies keywords, and determines the context.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probabilistic </a:t>
            </a:r>
            <a:r>
              <a:rPr lang="en-GB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modeling</a:t>
            </a:r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it predicts the most appropriate response.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text is then converted back into speech with Text-To-Speech</a:t>
            </a:r>
            <a:endParaRPr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5" name="Picture 4" descr="A person and a robot with headsets&#10;&#10;AI-generated content may be incorrect.">
            <a:extLst>
              <a:ext uri="{FF2B5EF4-FFF2-40B4-BE49-F238E27FC236}">
                <a16:creationId xmlns:a16="http://schemas.microsoft.com/office/drawing/2014/main" id="{EC3CCEA4-210D-51AA-72CF-355438D09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90167"/>
            <a:ext cx="8366449" cy="59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2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4021" y="4897957"/>
            <a:ext cx="1128396" cy="89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 descr="top-gun-logo - Trademark Products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2045" y="5170839"/>
            <a:ext cx="1598288" cy="61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4434" y="5242831"/>
            <a:ext cx="1267609" cy="47535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/>
          <p:nvPr/>
        </p:nvSpPr>
        <p:spPr>
          <a:xfrm>
            <a:off x="5196375" y="1929078"/>
            <a:ext cx="3131302" cy="1420611"/>
          </a:xfrm>
          <a:prstGeom prst="roundRect">
            <a:avLst>
              <a:gd name="adj" fmla="val 0"/>
            </a:avLst>
          </a:prstGeom>
          <a:solidFill>
            <a:srgbClr val="005457">
              <a:alpha val="33730"/>
            </a:srgbClr>
          </a:solidFill>
          <a:ln>
            <a:noFill/>
          </a:ln>
        </p:spPr>
        <p:txBody>
          <a:bodyPr spcFirstLastPara="1" wrap="square" lIns="91433" tIns="90000" rIns="91433" bIns="0" anchor="t" anchorCtr="0">
            <a:noAutofit/>
          </a:bodyPr>
          <a:lstStyle/>
          <a:p>
            <a:pPr marL="67732" indent="-50799" algn="ctr" defTabSz="1219170">
              <a:buClr>
                <a:srgbClr val="000000"/>
              </a:buClr>
              <a:buSzPts val="1500"/>
            </a:pPr>
            <a:r>
              <a:rPr lang="en" sz="2000" kern="0" dirty="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TANGUY DEWAVRIN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7732" indent="-50799" algn="ctr" defTabSz="1219170">
              <a:buClr>
                <a:srgbClr val="000000"/>
              </a:buClr>
              <a:buSzPts val="1100"/>
            </a:pPr>
            <a:r>
              <a:rPr lang="en" sz="1467" kern="0" dirty="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COO</a:t>
            </a:r>
            <a:endParaRPr sz="2000" kern="0" dirty="0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2"/>
          <a:stretch/>
        </p:blipFill>
        <p:spPr>
          <a:xfrm>
            <a:off x="510847" y="1978090"/>
            <a:ext cx="3423324" cy="369492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82" name="Google Shape;182;p19"/>
          <p:cNvSpPr/>
          <p:nvPr/>
        </p:nvSpPr>
        <p:spPr>
          <a:xfrm>
            <a:off x="5346646" y="2695133"/>
            <a:ext cx="3061454" cy="7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37061" indent="-228594" defTabSz="1219170">
              <a:buClr>
                <a:srgbClr val="FFFFFF"/>
              </a:buClr>
              <a:buSzPts val="1100"/>
              <a:buFont typeface="Comfortaa"/>
              <a:buChar char="✔"/>
            </a:pPr>
            <a:r>
              <a:rPr lang="en" sz="1467" b="1" kern="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30y in the games industry</a:t>
            </a:r>
            <a:endParaRPr sz="1467" kern="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37061" indent="-228594" defTabSz="1219170">
              <a:buClr>
                <a:srgbClr val="FFFFFF"/>
              </a:buClr>
              <a:buSzPts val="1100"/>
              <a:buFont typeface="Comfortaa"/>
              <a:buChar char="✔"/>
            </a:pPr>
            <a:r>
              <a:rPr lang="en" sz="1467" b="1" kern="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Game &amp; art design expert</a:t>
            </a:r>
            <a:endParaRPr sz="1467" b="1" kern="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19"/>
          <p:cNvSpPr/>
          <p:nvPr/>
        </p:nvSpPr>
        <p:spPr>
          <a:xfrm>
            <a:off x="4424021" y="3662522"/>
            <a:ext cx="4722027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69329" defTabSz="1219170">
              <a:buClr>
                <a:srgbClr val="FFFFFF"/>
              </a:buClr>
              <a:buSzPts val="800"/>
              <a:buFont typeface="Noto Sans Symbols"/>
              <a:buChar char="▪"/>
            </a:pP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AAA games leading </a:t>
            </a:r>
            <a:r>
              <a:rPr lang="en" sz="1400" kern="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licences</a:t>
            </a: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86262" indent="-169329" defTabSz="1219170">
              <a:buClr>
                <a:srgbClr val="FFFFFF"/>
              </a:buClr>
              <a:buSzPts val="800"/>
              <a:buFont typeface="Noto Sans Symbols"/>
              <a:buChar char="▪"/>
            </a:pPr>
            <a:r>
              <a:rPr lang="en" sz="140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Virtual world pioneer </a:t>
            </a: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since 2009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86262" indent="-169329" defTabSz="1219170">
              <a:buClr>
                <a:srgbClr val="FFFFFF"/>
              </a:buClr>
              <a:buSzPts val="800"/>
              <a:buFont typeface="Noto Sans Symbols"/>
              <a:buChar char="▪"/>
            </a:pP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Launched leading metaverse on </a:t>
            </a:r>
            <a:r>
              <a:rPr lang="en" sz="140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PlayStation</a:t>
            </a: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with </a:t>
            </a:r>
            <a:r>
              <a:rPr lang="en" sz="140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2m installs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1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3176686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Introducing Tanguy</a:t>
            </a:r>
            <a:endParaRPr dirty="0">
              <a:solidFill>
                <a:srgbClr val="9400F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1410-DDAB-FECF-E040-2CBBDA48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984" y="296861"/>
            <a:ext cx="4305690" cy="763600"/>
          </a:xfrm>
        </p:spPr>
        <p:txBody>
          <a:bodyPr/>
          <a:lstStyle/>
          <a:p>
            <a:r>
              <a:rPr lang="en-GB" dirty="0"/>
              <a:t>Get in touch for more info!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85DD42-8350-19D4-B02A-A3AFCD0A5468}"/>
              </a:ext>
            </a:extLst>
          </p:cNvPr>
          <p:cNvSpPr txBox="1">
            <a:spLocks/>
          </p:cNvSpPr>
          <p:nvPr/>
        </p:nvSpPr>
        <p:spPr>
          <a:xfrm>
            <a:off x="1352355" y="5113790"/>
            <a:ext cx="43056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FF41"/>
              </a:buClr>
              <a:buSzPts val="2800"/>
              <a:buFont typeface="Anton"/>
              <a:buNone/>
              <a:defRPr sz="2800" b="1" i="0" u="none" strike="noStrike" cap="all" baseline="0">
                <a:solidFill>
                  <a:srgbClr val="E8FA3E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GB" kern="0" dirty="0">
                <a:latin typeface="+mj-lt"/>
              </a:rPr>
              <a:t>https://starpal.ai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2D55A9-403E-7EFC-C504-E3C586FEFBE8}"/>
              </a:ext>
            </a:extLst>
          </p:cNvPr>
          <p:cNvSpPr txBox="1">
            <a:spLocks/>
          </p:cNvSpPr>
          <p:nvPr/>
        </p:nvSpPr>
        <p:spPr>
          <a:xfrm>
            <a:off x="7232455" y="5113790"/>
            <a:ext cx="43056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FF41"/>
              </a:buClr>
              <a:buSzPts val="2800"/>
              <a:buFont typeface="Anton"/>
              <a:buNone/>
              <a:defRPr sz="2800" b="1" i="0" u="none" strike="noStrike" cap="all" baseline="0">
                <a:solidFill>
                  <a:srgbClr val="E8FA3E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GB" kern="0" dirty="0">
                <a:latin typeface="+mj-lt"/>
              </a:rPr>
              <a:t>tanguy@starpal.ai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998AF-1E59-98FD-3000-E5FF9237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82" y="1541010"/>
            <a:ext cx="5854835" cy="3369580"/>
          </a:xfrm>
          <a:prstGeom prst="rect">
            <a:avLst/>
          </a:prstGeom>
        </p:spPr>
      </p:pic>
      <p:pic>
        <p:nvPicPr>
          <p:cNvPr id="1026" name="Picture 2" descr="profile image">
            <a:extLst>
              <a:ext uri="{FF2B5EF4-FFF2-40B4-BE49-F238E27FC236}">
                <a16:creationId xmlns:a16="http://schemas.microsoft.com/office/drawing/2014/main" id="{76710077-D87A-C4CA-7F72-5AD1D65E9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835" y="1541010"/>
            <a:ext cx="3518351" cy="351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41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>
          <a:extLst>
            <a:ext uri="{FF2B5EF4-FFF2-40B4-BE49-F238E27FC236}">
              <a16:creationId xmlns:a16="http://schemas.microsoft.com/office/drawing/2014/main" id="{9373C4D6-9443-C973-B340-AD3D895C4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9" descr="Logo, company name&#10;&#10;Description automatically generated">
            <a:extLst>
              <a:ext uri="{FF2B5EF4-FFF2-40B4-BE49-F238E27FC236}">
                <a16:creationId xmlns:a16="http://schemas.microsoft.com/office/drawing/2014/main" id="{693A7346-D711-8586-60A6-7A4D27476C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0335" y="4699304"/>
            <a:ext cx="1598289" cy="505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>
            <a:extLst>
              <a:ext uri="{FF2B5EF4-FFF2-40B4-BE49-F238E27FC236}">
                <a16:creationId xmlns:a16="http://schemas.microsoft.com/office/drawing/2014/main" id="{7CB5EC09-B023-44C3-F975-31D8974347A6}"/>
              </a:ext>
            </a:extLst>
          </p:cNvPr>
          <p:cNvSpPr/>
          <p:nvPr/>
        </p:nvSpPr>
        <p:spPr>
          <a:xfrm>
            <a:off x="5559043" y="1862228"/>
            <a:ext cx="4452704" cy="1306800"/>
          </a:xfrm>
          <a:prstGeom prst="roundRect">
            <a:avLst>
              <a:gd name="adj" fmla="val 0"/>
            </a:avLst>
          </a:prstGeom>
          <a:solidFill>
            <a:srgbClr val="005457">
              <a:alpha val="33730"/>
            </a:srgbClr>
          </a:solidFill>
          <a:ln>
            <a:noFill/>
          </a:ln>
        </p:spPr>
        <p:txBody>
          <a:bodyPr spcFirstLastPara="1" wrap="square" lIns="91433" tIns="90000" rIns="91433" bIns="0" anchor="t" anchorCtr="0">
            <a:noAutofit/>
          </a:bodyPr>
          <a:lstStyle/>
          <a:p>
            <a:pPr marL="33866" algn="ctr" defTabSz="1219170">
              <a:buClr>
                <a:srgbClr val="000000"/>
              </a:buClr>
              <a:buSzPts val="1500"/>
            </a:pPr>
            <a:r>
              <a:rPr lang="en" sz="2000" kern="0" dirty="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DAN ANTHONY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3866" algn="ctr" defTabSz="1219170">
              <a:buClr>
                <a:srgbClr val="000000"/>
              </a:buClr>
              <a:buSzPts val="1100"/>
            </a:pPr>
            <a:r>
              <a:rPr lang="en" sz="1467" kern="0" dirty="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CTO</a:t>
            </a:r>
            <a:endParaRPr sz="2000" kern="0" dirty="0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33866" algn="ctr" defTabSz="1219170">
              <a:buClr>
                <a:srgbClr val="000000"/>
              </a:buClr>
              <a:buSzPts val="1400"/>
            </a:pPr>
            <a:endParaRPr sz="1867" kern="0" dirty="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80" name="Google Shape;180;p19">
            <a:extLst>
              <a:ext uri="{FF2B5EF4-FFF2-40B4-BE49-F238E27FC236}">
                <a16:creationId xmlns:a16="http://schemas.microsoft.com/office/drawing/2014/main" id="{4F7F4647-8FC2-CF25-A606-688D230AD115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75" y="1914523"/>
            <a:ext cx="2783480" cy="328984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>
            <a:extLst>
              <a:ext uri="{FF2B5EF4-FFF2-40B4-BE49-F238E27FC236}">
                <a16:creationId xmlns:a16="http://schemas.microsoft.com/office/drawing/2014/main" id="{91E983E9-127C-7BF0-E1FD-3B2976E4D234}"/>
              </a:ext>
            </a:extLst>
          </p:cNvPr>
          <p:cNvSpPr/>
          <p:nvPr/>
        </p:nvSpPr>
        <p:spPr>
          <a:xfrm>
            <a:off x="5651432" y="2602759"/>
            <a:ext cx="4360315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37061" indent="-228594" defTabSz="1219170">
              <a:buClr>
                <a:srgbClr val="FFFFFF"/>
              </a:buClr>
              <a:buSzPts val="1100"/>
              <a:buFont typeface="Comfortaa"/>
              <a:buChar char="✔"/>
            </a:pPr>
            <a:r>
              <a:rPr lang="en" sz="1467" b="1" kern="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16y in AI &amp; games programming</a:t>
            </a:r>
            <a:endParaRPr sz="1467" b="1" kern="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7" name="Google Shape;187;p19">
            <a:extLst>
              <a:ext uri="{FF2B5EF4-FFF2-40B4-BE49-F238E27FC236}">
                <a16:creationId xmlns:a16="http://schemas.microsoft.com/office/drawing/2014/main" id="{6D057E53-EC16-FE52-8D01-0968A646290E}"/>
              </a:ext>
            </a:extLst>
          </p:cNvPr>
          <p:cNvSpPr/>
          <p:nvPr/>
        </p:nvSpPr>
        <p:spPr>
          <a:xfrm>
            <a:off x="5599134" y="3228004"/>
            <a:ext cx="3778131" cy="9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69329" defTabSz="1219170">
              <a:buClr>
                <a:srgbClr val="FFFFFF"/>
              </a:buClr>
              <a:buSzPts val="800"/>
              <a:buFont typeface="Noto Sans Symbols"/>
              <a:buChar char="▪"/>
            </a:pP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16 years in the game industry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86262" indent="-169329" defTabSz="1219170">
              <a:buClr>
                <a:srgbClr val="FFFFFF"/>
              </a:buClr>
              <a:buSzPts val="800"/>
              <a:buFont typeface="Noto Sans Symbols"/>
              <a:buChar char="▪"/>
            </a:pPr>
            <a:r>
              <a:rPr lang="en" sz="140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13 published games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86262" indent="-169329" defTabSz="1219170">
              <a:buClr>
                <a:srgbClr val="FFFFFF"/>
              </a:buClr>
              <a:buSzPts val="800"/>
              <a:buFont typeface="Noto Sans Symbols"/>
              <a:buChar char="▪"/>
            </a:pP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Launched his own studio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86262" indent="-169329" defTabSz="1219170">
              <a:buClr>
                <a:srgbClr val="FFFFFF"/>
              </a:buClr>
              <a:buSzPts val="800"/>
              <a:buFont typeface="Noto Sans Symbols"/>
              <a:buChar char="▪"/>
            </a:pP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Tech lead 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86262" indent="-169329" defTabSz="1219170">
              <a:buClr>
                <a:srgbClr val="FFFFFF"/>
              </a:buClr>
              <a:buSzPts val="800"/>
              <a:buFont typeface="Noto Sans Symbols"/>
              <a:buChar char="▪"/>
            </a:pPr>
            <a:r>
              <a:rPr lang="en" sz="1400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CS University major 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9" name="Google Shape;189;p19">
            <a:extLst>
              <a:ext uri="{FF2B5EF4-FFF2-40B4-BE49-F238E27FC236}">
                <a16:creationId xmlns:a16="http://schemas.microsoft.com/office/drawing/2014/main" id="{3608D433-C5D2-EF8E-D134-9216A12514CE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466" y="4770449"/>
            <a:ext cx="1708103" cy="5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9">
            <a:extLst>
              <a:ext uri="{FF2B5EF4-FFF2-40B4-BE49-F238E27FC236}">
                <a16:creationId xmlns:a16="http://schemas.microsoft.com/office/drawing/2014/main" id="{6193EAB6-DD97-D1A5-24F7-D7DE088D30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3176686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Introducing Dan</a:t>
            </a:r>
            <a:endParaRPr dirty="0">
              <a:solidFill>
                <a:srgbClr val="9400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1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 txBox="1">
            <a:spLocks noGrp="1"/>
          </p:cNvSpPr>
          <p:nvPr>
            <p:ph type="title"/>
          </p:nvPr>
        </p:nvSpPr>
        <p:spPr>
          <a:xfrm>
            <a:off x="385773" y="89431"/>
            <a:ext cx="8232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/>
              <a:t>Virtual </a:t>
            </a:r>
            <a:r>
              <a:rPr lang="en" dirty="0">
                <a:solidFill>
                  <a:schemeClr val="bg1"/>
                </a:solidFill>
              </a:rPr>
              <a:t>agents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3" name="Google Shape;253;p23"/>
          <p:cNvSpPr txBox="1"/>
          <p:nvPr/>
        </p:nvSpPr>
        <p:spPr>
          <a:xfrm>
            <a:off x="8975833" y="4196130"/>
            <a:ext cx="3091689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i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Pixar-style service agent </a:t>
            </a:r>
            <a:r>
              <a:rPr lang="en" sz="1600" i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(client: leading public transports RATP) </a:t>
            </a:r>
            <a:endParaRPr sz="1600" i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Google Shape;10;p1">
            <a:extLst>
              <a:ext uri="{FF2B5EF4-FFF2-40B4-BE49-F238E27FC236}">
                <a16:creationId xmlns:a16="http://schemas.microsoft.com/office/drawing/2014/main" id="{CF82CA7A-1380-7756-9F0A-420E55835859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670" y="6209287"/>
            <a:ext cx="2205961" cy="56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hand holding a phone with a screen on it&#10;&#10;Description automatically generated">
            <a:extLst>
              <a:ext uri="{FF2B5EF4-FFF2-40B4-BE49-F238E27FC236}">
                <a16:creationId xmlns:a16="http://schemas.microsoft.com/office/drawing/2014/main" id="{2DAC9E8B-B5FA-C812-383B-53D5DA099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28610" r="15339"/>
          <a:stretch/>
        </p:blipFill>
        <p:spPr>
          <a:xfrm>
            <a:off x="193387" y="3141785"/>
            <a:ext cx="3576868" cy="3427079"/>
          </a:xfrm>
          <a:prstGeom prst="roundRect">
            <a:avLst>
              <a:gd name="adj" fmla="val 9750"/>
            </a:avLst>
          </a:prstGeom>
        </p:spPr>
      </p:pic>
      <p:sp>
        <p:nvSpPr>
          <p:cNvPr id="8" name="Google Shape;253;p23">
            <a:extLst>
              <a:ext uri="{FF2B5EF4-FFF2-40B4-BE49-F238E27FC236}">
                <a16:creationId xmlns:a16="http://schemas.microsoft.com/office/drawing/2014/main" id="{CBEE22BA-83DE-4243-FCB8-2CDA8F5C5AEB}"/>
              </a:ext>
            </a:extLst>
          </p:cNvPr>
          <p:cNvSpPr txBox="1"/>
          <p:nvPr/>
        </p:nvSpPr>
        <p:spPr>
          <a:xfrm>
            <a:off x="3719312" y="6192075"/>
            <a:ext cx="346995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000" i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AR virtual tour guide</a:t>
            </a:r>
            <a:endParaRPr sz="1600" i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B58BD7-AA87-6803-6984-0EE30BAED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07" y="274170"/>
            <a:ext cx="3163886" cy="5637594"/>
          </a:xfrm>
          <a:prstGeom prst="roundRect">
            <a:avLst>
              <a:gd name="adj" fmla="val 5551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3D3DFF-9E5D-0084-C75B-63C8848EE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9"/>
          <a:stretch/>
        </p:blipFill>
        <p:spPr>
          <a:xfrm>
            <a:off x="9072871" y="274170"/>
            <a:ext cx="2897611" cy="3921960"/>
          </a:xfrm>
          <a:prstGeom prst="roundRect">
            <a:avLst>
              <a:gd name="adj" fmla="val 5093"/>
            </a:avLst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3ADFA-8F1F-CC0D-0EB9-A5F911EA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MULTI-CHANNEL </a:t>
            </a:r>
            <a:r>
              <a:rPr lang="en-FR" dirty="0">
                <a:solidFill>
                  <a:schemeClr val="bg1"/>
                </a:solidFill>
              </a:rPr>
              <a:t>agents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35E35-E60E-7D89-CA4F-C125D3E5C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" r="-6908"/>
          <a:stretch/>
        </p:blipFill>
        <p:spPr>
          <a:xfrm>
            <a:off x="189704" y="2489200"/>
            <a:ext cx="4327588" cy="3365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2D93508-B7B4-A1C1-C551-51D03D0B3E7C}"/>
              </a:ext>
            </a:extLst>
          </p:cNvPr>
          <p:cNvSpPr/>
          <p:nvPr/>
        </p:nvSpPr>
        <p:spPr>
          <a:xfrm>
            <a:off x="743873" y="1049412"/>
            <a:ext cx="2761903" cy="763599"/>
          </a:xfrm>
          <a:prstGeom prst="roundRect">
            <a:avLst>
              <a:gd name="adj" fmla="val 32046"/>
            </a:avLst>
          </a:prstGeom>
          <a:solidFill>
            <a:srgbClr val="DEF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browser</a:t>
            </a:r>
            <a:endParaRPr lang="en-FR" sz="2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hand holding a cell phone&#10;&#10;Description automatically generated">
            <a:extLst>
              <a:ext uri="{FF2B5EF4-FFF2-40B4-BE49-F238E27FC236}">
                <a16:creationId xmlns:a16="http://schemas.microsoft.com/office/drawing/2014/main" id="{9735C4E5-FC8F-CB47-CA15-F6B130000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462" y="1813011"/>
            <a:ext cx="4155989" cy="415598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9AB533F-16BE-6C40-E657-6FE0BFC73A5A}"/>
              </a:ext>
            </a:extLst>
          </p:cNvPr>
          <p:cNvSpPr/>
          <p:nvPr/>
        </p:nvSpPr>
        <p:spPr>
          <a:xfrm>
            <a:off x="5078048" y="1049412"/>
            <a:ext cx="2761903" cy="763599"/>
          </a:xfrm>
          <a:prstGeom prst="roundRect">
            <a:avLst>
              <a:gd name="adj" fmla="val 32046"/>
            </a:avLst>
          </a:prstGeom>
          <a:solidFill>
            <a:srgbClr val="DEF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mobile</a:t>
            </a:r>
            <a:endParaRPr lang="en-FR" sz="2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BC9C04-6460-EFE7-BBB1-651574056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159" y="2074696"/>
            <a:ext cx="2271677" cy="389430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AAC5439-4D4C-0C1F-F939-4C8952B20E63}"/>
              </a:ext>
            </a:extLst>
          </p:cNvPr>
          <p:cNvSpPr/>
          <p:nvPr/>
        </p:nvSpPr>
        <p:spPr>
          <a:xfrm>
            <a:off x="8731051" y="1049412"/>
            <a:ext cx="2761903" cy="763599"/>
          </a:xfrm>
          <a:prstGeom prst="roundRect">
            <a:avLst>
              <a:gd name="adj" fmla="val 32046"/>
            </a:avLst>
          </a:prstGeom>
          <a:solidFill>
            <a:srgbClr val="DEF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kiosks</a:t>
            </a:r>
            <a:endParaRPr lang="en-FR" sz="2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oogle Shape;10;p1">
            <a:extLst>
              <a:ext uri="{FF2B5EF4-FFF2-40B4-BE49-F238E27FC236}">
                <a16:creationId xmlns:a16="http://schemas.microsoft.com/office/drawing/2014/main" id="{5C17E136-19A0-4518-0185-955288D433E9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670" y="6209287"/>
            <a:ext cx="2205961" cy="569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837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8839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AWARD WINNING</a:t>
            </a:r>
            <a:r>
              <a:rPr lang="en" dirty="0"/>
              <a:t> COMPANY</a:t>
            </a:r>
            <a:endParaRPr sz="3467" b="0" i="1" dirty="0"/>
          </a:p>
        </p:txBody>
      </p:sp>
      <p:pic>
        <p:nvPicPr>
          <p:cNvPr id="164" name="Google Shape;164;p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5"/>
          <a:stretch/>
        </p:blipFill>
        <p:spPr>
          <a:xfrm>
            <a:off x="1312862" y="2242159"/>
            <a:ext cx="3915085" cy="379641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/>
          <p:nvPr/>
        </p:nvSpPr>
        <p:spPr>
          <a:xfrm>
            <a:off x="320433" y="1153767"/>
            <a:ext cx="4301671" cy="108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067" i="1" kern="0" dirty="0">
                <a:solidFill>
                  <a:srgbClr val="C4F434"/>
                </a:solidFill>
                <a:latin typeface="Anton"/>
                <a:ea typeface="Anton"/>
                <a:cs typeface="Anton"/>
                <a:sym typeface="Anton"/>
              </a:rPr>
              <a:t>“Meeting of the greatest talents in AI”</a:t>
            </a:r>
            <a:endParaRPr sz="3067" i="1" kern="0" dirty="0">
              <a:solidFill>
                <a:srgbClr val="C4F4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216377" y="5155513"/>
            <a:ext cx="3027863" cy="1480400"/>
          </a:xfrm>
          <a:prstGeom prst="roundRect">
            <a:avLst>
              <a:gd name="adj" fmla="val 8206"/>
            </a:avLst>
          </a:prstGeom>
          <a:solidFill>
            <a:srgbClr val="9400F7">
              <a:alpha val="60985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Selected to meet with the President E. Macron at the “meeting of the g</a:t>
            </a:r>
            <a:r>
              <a:rPr lang="en-GB" sz="12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reatest</a:t>
            </a:r>
            <a:r>
              <a:rPr lang="en-GB" sz="12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talents in AI”</a:t>
            </a:r>
            <a:r>
              <a:rPr lang="en" sz="12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; Presented StarPal to offer an inclusive AI that embodies “Albert”, the public services AI agent being created by the government</a:t>
            </a:r>
            <a:endParaRPr sz="12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ED8E80-8046-522F-A006-43754BE4E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316" y="809608"/>
            <a:ext cx="3543822" cy="1919229"/>
          </a:xfrm>
          <a:prstGeom prst="rect">
            <a:avLst/>
          </a:prstGeom>
        </p:spPr>
      </p:pic>
      <p:sp>
        <p:nvSpPr>
          <p:cNvPr id="3" name="Google Shape;166;p18">
            <a:extLst>
              <a:ext uri="{FF2B5EF4-FFF2-40B4-BE49-F238E27FC236}">
                <a16:creationId xmlns:a16="http://schemas.microsoft.com/office/drawing/2014/main" id="{1462FA30-F370-1404-3160-D6431717FEEC}"/>
              </a:ext>
            </a:extLst>
          </p:cNvPr>
          <p:cNvSpPr txBox="1"/>
          <p:nvPr/>
        </p:nvSpPr>
        <p:spPr>
          <a:xfrm>
            <a:off x="9841195" y="1697963"/>
            <a:ext cx="2075885" cy="1450315"/>
          </a:xfrm>
          <a:prstGeom prst="roundRect">
            <a:avLst>
              <a:gd name="adj" fmla="val 9964"/>
            </a:avLst>
          </a:prstGeom>
          <a:solidFill>
            <a:srgbClr val="9400F7">
              <a:alpha val="60985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 won the ”Future of Football” competition from the Premiere League Southampton Football Club, among 260 participants</a:t>
            </a:r>
            <a:endParaRPr sz="12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AEAE6-CC38-0EF2-3916-DD9B4E43D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316" y="3568061"/>
            <a:ext cx="2930011" cy="2427723"/>
          </a:xfrm>
          <a:prstGeom prst="rect">
            <a:avLst/>
          </a:prstGeom>
        </p:spPr>
      </p:pic>
      <p:sp>
        <p:nvSpPr>
          <p:cNvPr id="4" name="Google Shape;166;p18">
            <a:extLst>
              <a:ext uri="{FF2B5EF4-FFF2-40B4-BE49-F238E27FC236}">
                <a16:creationId xmlns:a16="http://schemas.microsoft.com/office/drawing/2014/main" id="{6FE8A4D5-9C86-D07F-FA6A-059AC63BBF56}"/>
              </a:ext>
            </a:extLst>
          </p:cNvPr>
          <p:cNvSpPr txBox="1"/>
          <p:nvPr/>
        </p:nvSpPr>
        <p:spPr>
          <a:xfrm>
            <a:off x="6590157" y="4987433"/>
            <a:ext cx="1693871" cy="1480400"/>
          </a:xfrm>
          <a:prstGeom prst="roundRect">
            <a:avLst>
              <a:gd name="adj" fmla="val 8206"/>
            </a:avLst>
          </a:prstGeom>
          <a:solidFill>
            <a:srgbClr val="9400F7">
              <a:alpha val="60985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StarPal </a:t>
            </a:r>
            <a:r>
              <a:rPr lang="en" sz="12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was nominated in the top 3  for AI &amp; gaming tech at the UK national AI awards 2024</a:t>
            </a:r>
          </a:p>
        </p:txBody>
      </p:sp>
      <p:pic>
        <p:nvPicPr>
          <p:cNvPr id="6" name="Google Shape;10;p1">
            <a:extLst>
              <a:ext uri="{FF2B5EF4-FFF2-40B4-BE49-F238E27FC236}">
                <a16:creationId xmlns:a16="http://schemas.microsoft.com/office/drawing/2014/main" id="{52C82497-103C-9026-A50B-15F0360F00B8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670" y="6209287"/>
            <a:ext cx="2205961" cy="569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Our positioning </a:t>
            </a:r>
            <a:r>
              <a:rPr lang="en" dirty="0">
                <a:solidFill>
                  <a:schemeClr val="bg1"/>
                </a:solidFill>
              </a:rPr>
              <a:t>on the value chain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6" name="Google Shape;196;p20"/>
          <p:cNvSpPr/>
          <p:nvPr/>
        </p:nvSpPr>
        <p:spPr>
          <a:xfrm>
            <a:off x="4246333" y="1267607"/>
            <a:ext cx="2978400" cy="1852000"/>
          </a:xfrm>
          <a:prstGeom prst="chevron">
            <a:avLst>
              <a:gd name="adj" fmla="val 48826"/>
            </a:avLst>
          </a:prstGeom>
          <a:gradFill>
            <a:gsLst>
              <a:gs pos="0">
                <a:schemeClr val="dk1"/>
              </a:gs>
              <a:gs pos="100000">
                <a:srgbClr val="3B920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EEFF41"/>
                </a:solidFill>
                <a:latin typeface="Open Sans"/>
                <a:ea typeface="Open Sans"/>
                <a:cs typeface="Open Sans"/>
                <a:sym typeface="Open Sans"/>
              </a:rPr>
              <a:t>AI agent training</a:t>
            </a:r>
            <a:endParaRPr sz="1867" b="1" kern="0">
              <a:solidFill>
                <a:srgbClr val="EEFF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20"/>
          <p:cNvSpPr/>
          <p:nvPr/>
        </p:nvSpPr>
        <p:spPr>
          <a:xfrm>
            <a:off x="6570667" y="1267607"/>
            <a:ext cx="2978400" cy="1852000"/>
          </a:xfrm>
          <a:prstGeom prst="chevron">
            <a:avLst>
              <a:gd name="adj" fmla="val 48826"/>
            </a:avLst>
          </a:prstGeom>
          <a:gradFill>
            <a:gsLst>
              <a:gs pos="0">
                <a:srgbClr val="000000"/>
              </a:gs>
              <a:gs pos="100000">
                <a:srgbClr val="43434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EEFF41"/>
                </a:solidFill>
                <a:latin typeface="Open Sans"/>
                <a:ea typeface="Open Sans"/>
                <a:cs typeface="Open Sans"/>
                <a:sym typeface="Open Sans"/>
              </a:rPr>
              <a:t>Avatar creation tool</a:t>
            </a:r>
            <a:endParaRPr sz="1867" b="1" kern="0" dirty="0">
              <a:solidFill>
                <a:srgbClr val="EEFF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8990867" y="1267607"/>
            <a:ext cx="2978400" cy="1852000"/>
          </a:xfrm>
          <a:prstGeom prst="chevron">
            <a:avLst>
              <a:gd name="adj" fmla="val 48826"/>
            </a:avLst>
          </a:prstGeom>
          <a:gradFill>
            <a:gsLst>
              <a:gs pos="0">
                <a:schemeClr val="dk1"/>
              </a:gs>
              <a:gs pos="100000">
                <a:srgbClr val="3B920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EEFF41"/>
                </a:solidFill>
                <a:latin typeface="Open Sans"/>
                <a:ea typeface="Open Sans"/>
                <a:cs typeface="Open Sans"/>
                <a:sym typeface="Open Sans"/>
              </a:rPr>
              <a:t>API / back-end </a:t>
            </a:r>
            <a:endParaRPr sz="1867" b="1" kern="0">
              <a:solidFill>
                <a:srgbClr val="EEFF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20"/>
          <p:cNvSpPr/>
          <p:nvPr/>
        </p:nvSpPr>
        <p:spPr>
          <a:xfrm>
            <a:off x="153300" y="1267607"/>
            <a:ext cx="2290000" cy="18388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00000"/>
              </a:gs>
              <a:gs pos="100000">
                <a:srgbClr val="43434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EEFF41"/>
                </a:solidFill>
                <a:latin typeface="Open Sans"/>
                <a:ea typeface="Open Sans"/>
                <a:cs typeface="Open Sans"/>
                <a:sym typeface="Open Sans"/>
              </a:rPr>
              <a:t>LLM</a:t>
            </a:r>
            <a:endParaRPr sz="1867" b="1" kern="0">
              <a:solidFill>
                <a:srgbClr val="EEFF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20"/>
          <p:cNvSpPr/>
          <p:nvPr/>
        </p:nvSpPr>
        <p:spPr>
          <a:xfrm>
            <a:off x="1861133" y="1267607"/>
            <a:ext cx="2978400" cy="1852000"/>
          </a:xfrm>
          <a:prstGeom prst="chevron">
            <a:avLst>
              <a:gd name="adj" fmla="val 48826"/>
            </a:avLst>
          </a:prstGeom>
          <a:gradFill>
            <a:gsLst>
              <a:gs pos="0">
                <a:schemeClr val="dk1"/>
              </a:gs>
              <a:gs pos="100000">
                <a:srgbClr val="3B9206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EEFF41"/>
                </a:solidFill>
                <a:latin typeface="Open Sans"/>
                <a:ea typeface="Open Sans"/>
                <a:cs typeface="Open Sans"/>
                <a:sym typeface="Open Sans"/>
              </a:rPr>
              <a:t>UX</a:t>
            </a:r>
            <a:endParaRPr sz="1867" b="1" kern="0">
              <a:solidFill>
                <a:srgbClr val="EEFF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1" name="Google Shape;2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34" y="3429000"/>
            <a:ext cx="1464300" cy="8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133" y="5643893"/>
            <a:ext cx="1464267" cy="58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570" y="3950467"/>
            <a:ext cx="1185493" cy="54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133" y="4541041"/>
            <a:ext cx="1464267" cy="81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071" y="4124941"/>
            <a:ext cx="1613101" cy="4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704" y="4124941"/>
            <a:ext cx="1613101" cy="4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255" y="4124941"/>
            <a:ext cx="1613101" cy="4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132" y="5133253"/>
            <a:ext cx="600368" cy="6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68" y="3287023"/>
            <a:ext cx="1402265" cy="93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901" y="3287023"/>
            <a:ext cx="1402265" cy="93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3868" y="3287023"/>
            <a:ext cx="1402265" cy="93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;p1">
            <a:extLst>
              <a:ext uri="{FF2B5EF4-FFF2-40B4-BE49-F238E27FC236}">
                <a16:creationId xmlns:a16="http://schemas.microsoft.com/office/drawing/2014/main" id="{FE36B754-5F0F-198A-469A-0356D2992AC7}"/>
              </a:ext>
            </a:extLst>
          </p:cNvPr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670" y="6209287"/>
            <a:ext cx="2205961" cy="569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5D99-A98D-81DB-37D2-963F5FFB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1" y="91632"/>
            <a:ext cx="11360800" cy="763600"/>
          </a:xfrm>
        </p:spPr>
        <p:txBody>
          <a:bodyPr/>
          <a:lstStyle/>
          <a:p>
            <a:r>
              <a:rPr lang="en-FR" dirty="0"/>
              <a:t>See it </a:t>
            </a:r>
            <a:r>
              <a:rPr lang="en-FR" dirty="0">
                <a:solidFill>
                  <a:schemeClr val="bg1"/>
                </a:solidFill>
              </a:rPr>
              <a:t>live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088EB1-69A4-82EF-6112-134D9C26C210}"/>
              </a:ext>
            </a:extLst>
          </p:cNvPr>
          <p:cNvSpPr txBox="1"/>
          <p:nvPr/>
        </p:nvSpPr>
        <p:spPr>
          <a:xfrm>
            <a:off x="133265" y="1060965"/>
            <a:ext cx="5198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EF030"/>
              </a:buClr>
            </a:pPr>
            <a:r>
              <a:rPr lang="en-GB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BBC interview with the avatar of </a:t>
            </a:r>
            <a:r>
              <a:rPr lang="en-GB" b="0" i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Lizzie Bennet</a:t>
            </a:r>
            <a:endParaRPr lang="en-FR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CA35F4EA-329B-DD42-CFB6-1E3F73A4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40" y="2136710"/>
            <a:ext cx="7434609" cy="4224629"/>
          </a:xfrm>
          <a:prstGeom prst="roundRect">
            <a:avLst>
              <a:gd name="adj" fmla="val 4005"/>
            </a:avLst>
          </a:prstGeom>
        </p:spPr>
      </p:pic>
      <p:sp>
        <p:nvSpPr>
          <p:cNvPr id="10" name="Triangle 9">
            <a:hlinkClick r:id="rId2"/>
            <a:extLst>
              <a:ext uri="{FF2B5EF4-FFF2-40B4-BE49-F238E27FC236}">
                <a16:creationId xmlns:a16="http://schemas.microsoft.com/office/drawing/2014/main" id="{8839423C-453E-7217-01B8-DCDF8902D80A}"/>
              </a:ext>
            </a:extLst>
          </p:cNvPr>
          <p:cNvSpPr/>
          <p:nvPr/>
        </p:nvSpPr>
        <p:spPr>
          <a:xfrm rot="5400000">
            <a:off x="3739906" y="4078758"/>
            <a:ext cx="822769" cy="802106"/>
          </a:xfrm>
          <a:prstGeom prst="triangle">
            <a:avLst/>
          </a:prstGeom>
          <a:solidFill>
            <a:srgbClr val="D200F4"/>
          </a:solidFill>
          <a:ln>
            <a:solidFill>
              <a:srgbClr val="D200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Doughnut 11">
            <a:hlinkClick r:id="rId2"/>
            <a:extLst>
              <a:ext uri="{FF2B5EF4-FFF2-40B4-BE49-F238E27FC236}">
                <a16:creationId xmlns:a16="http://schemas.microsoft.com/office/drawing/2014/main" id="{39B3DE65-B3B5-8961-B022-AE79B01860C6}"/>
              </a:ext>
            </a:extLst>
          </p:cNvPr>
          <p:cNvSpPr/>
          <p:nvPr/>
        </p:nvSpPr>
        <p:spPr>
          <a:xfrm>
            <a:off x="3337890" y="3811835"/>
            <a:ext cx="1379621" cy="1339433"/>
          </a:xfrm>
          <a:prstGeom prst="donut">
            <a:avLst>
              <a:gd name="adj" fmla="val 10773"/>
            </a:avLst>
          </a:prstGeom>
          <a:solidFill>
            <a:srgbClr val="D200F4"/>
          </a:solidFill>
          <a:ln>
            <a:solidFill>
              <a:srgbClr val="D200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4" name="Picture 2" descr="BBC Logo, symbol, meaning, history, PNG, brand">
            <a:extLst>
              <a:ext uri="{FF2B5EF4-FFF2-40B4-BE49-F238E27FC236}">
                <a16:creationId xmlns:a16="http://schemas.microsoft.com/office/drawing/2014/main" id="{3BC60EC0-8DBA-13E4-3714-F71A71B7E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09" b="21773"/>
          <a:stretch/>
        </p:blipFill>
        <p:spPr bwMode="auto">
          <a:xfrm>
            <a:off x="4642959" y="2900830"/>
            <a:ext cx="2075384" cy="6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30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E12C9-F4C2-8825-E838-DDC06C17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Multiplatform</a:t>
            </a:r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9" name="Google Shape;117;p16">
            <a:extLst>
              <a:ext uri="{FF2B5EF4-FFF2-40B4-BE49-F238E27FC236}">
                <a16:creationId xmlns:a16="http://schemas.microsoft.com/office/drawing/2014/main" id="{0096E511-A943-E671-3C50-B448A682E873}"/>
              </a:ext>
            </a:extLst>
          </p:cNvPr>
          <p:cNvSpPr txBox="1"/>
          <p:nvPr/>
        </p:nvSpPr>
        <p:spPr>
          <a:xfrm>
            <a:off x="3326107" y="309725"/>
            <a:ext cx="3709175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Speak with an avatar who has all the knowledge of the place and its history for a learning experience that is </a:t>
            </a:r>
          </a:p>
          <a:p>
            <a:pPr marL="171450" indent="-171450" defTabSz="1219170"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GB" sz="1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-more interactive </a:t>
            </a:r>
          </a:p>
          <a:p>
            <a:pPr marL="171450" indent="-1714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-fun </a:t>
            </a:r>
          </a:p>
          <a:p>
            <a:pPr marL="171450" indent="-1714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-memorable</a:t>
            </a:r>
          </a:p>
        </p:txBody>
      </p:sp>
      <p:pic>
        <p:nvPicPr>
          <p:cNvPr id="12" name="Google Shape;10;p1">
            <a:extLst>
              <a:ext uri="{FF2B5EF4-FFF2-40B4-BE49-F238E27FC236}">
                <a16:creationId xmlns:a16="http://schemas.microsoft.com/office/drawing/2014/main" id="{D711918F-F74E-4A3E-4012-6337E3EE6493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670" y="6209287"/>
            <a:ext cx="2205961" cy="56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Women in clothing standing in front of a projector screen&#10;&#10;AI-generated content may be incorrect.">
            <a:extLst>
              <a:ext uri="{FF2B5EF4-FFF2-40B4-BE49-F238E27FC236}">
                <a16:creationId xmlns:a16="http://schemas.microsoft.com/office/drawing/2014/main" id="{1F3A8BE3-B3DF-3E04-4240-1F3CA0DA8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0" y="1649704"/>
            <a:ext cx="6217706" cy="4898571"/>
          </a:xfrm>
          <a:prstGeom prst="rect">
            <a:avLst/>
          </a:prstGeom>
        </p:spPr>
      </p:pic>
      <p:pic>
        <p:nvPicPr>
          <p:cNvPr id="22" name="Picture 21" descr="A hand holding a cell phone with a person on the screen&#10;&#10;AI-generated content may be incorrect.">
            <a:extLst>
              <a:ext uri="{FF2B5EF4-FFF2-40B4-BE49-F238E27FC236}">
                <a16:creationId xmlns:a16="http://schemas.microsoft.com/office/drawing/2014/main" id="{44D1BCED-2297-0A6F-7549-C5F6F6233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3" name="Google Shape;117;p16">
            <a:extLst>
              <a:ext uri="{FF2B5EF4-FFF2-40B4-BE49-F238E27FC236}">
                <a16:creationId xmlns:a16="http://schemas.microsoft.com/office/drawing/2014/main" id="{D6973279-A55F-983A-C0F1-E5FC35220419}"/>
              </a:ext>
            </a:extLst>
          </p:cNvPr>
          <p:cNvSpPr txBox="1"/>
          <p:nvPr/>
        </p:nvSpPr>
        <p:spPr>
          <a:xfrm>
            <a:off x="10160115" y="1143134"/>
            <a:ext cx="2031885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Companion app available on mobile to entice more visitors</a:t>
            </a:r>
          </a:p>
        </p:txBody>
      </p:sp>
    </p:spTree>
    <p:extLst>
      <p:ext uri="{BB962C8B-B14F-4D97-AF65-F5344CB8AC3E}">
        <p14:creationId xmlns:p14="http://schemas.microsoft.com/office/powerpoint/2010/main" val="1344436588"/>
      </p:ext>
    </p:extLst>
  </p:cSld>
  <p:clrMapOvr>
    <a:masterClrMapping/>
  </p:clrMapOvr>
</p:sld>
</file>

<file path=ppt/theme/theme1.xml><?xml version="1.0" encoding="utf-8"?>
<a:theme xmlns:a="http://schemas.openxmlformats.org/drawingml/2006/main" name="Main with logo foot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thout lo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36233</TotalTime>
  <Words>490</Words>
  <Application>Microsoft Office PowerPoint</Application>
  <PresentationFormat>Widescreen</PresentationFormat>
  <Paragraphs>83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Anton</vt:lpstr>
      <vt:lpstr>Arial</vt:lpstr>
      <vt:lpstr>Calibri</vt:lpstr>
      <vt:lpstr>Comfortaa</vt:lpstr>
      <vt:lpstr>Courier New</vt:lpstr>
      <vt:lpstr>Montserrat</vt:lpstr>
      <vt:lpstr>Noto Sans Symbols</vt:lpstr>
      <vt:lpstr>Open Sans</vt:lpstr>
      <vt:lpstr>Raleway Black</vt:lpstr>
      <vt:lpstr>Raleway Light</vt:lpstr>
      <vt:lpstr>Wingdings</vt:lpstr>
      <vt:lpstr>Main with logo footer</vt:lpstr>
      <vt:lpstr>without logo</vt:lpstr>
      <vt:lpstr>PowerPoint Presentation</vt:lpstr>
      <vt:lpstr>Introducing Tanguy</vt:lpstr>
      <vt:lpstr>Introducing Dan</vt:lpstr>
      <vt:lpstr>Virtual agents</vt:lpstr>
      <vt:lpstr>MULTI-CHANNEL agents</vt:lpstr>
      <vt:lpstr>AWARD WINNING COMPANY</vt:lpstr>
      <vt:lpstr>Our positioning on the value chain</vt:lpstr>
      <vt:lpstr>See it live</vt:lpstr>
      <vt:lpstr>Multiplatform</vt:lpstr>
      <vt:lpstr>THE Lizzy Bennet AVATAR</vt:lpstr>
      <vt:lpstr>THE ART PIPELINE</vt:lpstr>
      <vt:lpstr>Avatar design</vt:lpstr>
      <vt:lpstr>Avatar 3D model in the game engine</vt:lpstr>
      <vt:lpstr>clothes &amp; hair 3D assets</vt:lpstr>
      <vt:lpstr>Lit 3D scene with background</vt:lpstr>
      <vt:lpstr>Dress polycount optimisation</vt:lpstr>
      <vt:lpstr>Web-browser avatar</vt:lpstr>
      <vt:lpstr>How it works: 3D animations </vt:lpstr>
      <vt:lpstr>How it works: Audio </vt:lpstr>
      <vt:lpstr>Get in touch for more info!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 Stars</dc:title>
  <dc:creator>Jérôme Dewavrin</dc:creator>
  <cp:lastModifiedBy>Tanguy Dewavrin</cp:lastModifiedBy>
  <cp:revision>118</cp:revision>
  <dcterms:created xsi:type="dcterms:W3CDTF">2023-05-25T09:25:00Z</dcterms:created>
  <dcterms:modified xsi:type="dcterms:W3CDTF">2025-03-25T10:53:28Z</dcterms:modified>
</cp:coreProperties>
</file>